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 id="2147483670" r:id="rId2"/>
  </p:sldMasterIdLst>
  <p:notesMasterIdLst>
    <p:notesMasterId r:id="rId49"/>
  </p:notesMasterIdLst>
  <p:sldIdLst>
    <p:sldId id="256" r:id="rId3"/>
    <p:sldId id="257" r:id="rId4"/>
    <p:sldId id="258" r:id="rId5"/>
    <p:sldId id="260" r:id="rId6"/>
    <p:sldId id="261" r:id="rId7"/>
    <p:sldId id="262" r:id="rId8"/>
    <p:sldId id="263" r:id="rId9"/>
    <p:sldId id="311" r:id="rId10"/>
    <p:sldId id="265" r:id="rId11"/>
    <p:sldId id="285" r:id="rId12"/>
    <p:sldId id="286" r:id="rId13"/>
    <p:sldId id="287" r:id="rId14"/>
    <p:sldId id="288" r:id="rId15"/>
    <p:sldId id="289" r:id="rId16"/>
    <p:sldId id="266" r:id="rId17"/>
    <p:sldId id="267" r:id="rId18"/>
    <p:sldId id="269" r:id="rId19"/>
    <p:sldId id="270" r:id="rId20"/>
    <p:sldId id="272" r:id="rId21"/>
    <p:sldId id="273" r:id="rId22"/>
    <p:sldId id="259" r:id="rId23"/>
    <p:sldId id="312" r:id="rId24"/>
    <p:sldId id="315" r:id="rId25"/>
    <p:sldId id="316" r:id="rId26"/>
    <p:sldId id="275" r:id="rId27"/>
    <p:sldId id="276" r:id="rId28"/>
    <p:sldId id="277" r:id="rId29"/>
    <p:sldId id="278" r:id="rId30"/>
    <p:sldId id="282" r:id="rId31"/>
    <p:sldId id="284" r:id="rId32"/>
    <p:sldId id="291" r:id="rId33"/>
    <p:sldId id="292" r:id="rId34"/>
    <p:sldId id="293" r:id="rId35"/>
    <p:sldId id="294" r:id="rId36"/>
    <p:sldId id="295" r:id="rId37"/>
    <p:sldId id="296" r:id="rId38"/>
    <p:sldId id="298" r:id="rId39"/>
    <p:sldId id="300" r:id="rId40"/>
    <p:sldId id="313" r:id="rId41"/>
    <p:sldId id="314" r:id="rId42"/>
    <p:sldId id="301" r:id="rId43"/>
    <p:sldId id="302" r:id="rId44"/>
    <p:sldId id="305" r:id="rId45"/>
    <p:sldId id="308" r:id="rId46"/>
    <p:sldId id="309" r:id="rId47"/>
    <p:sldId id="310" r:id="rId48"/>
  </p:sldIdLst>
  <p:sldSz cx="9144000" cy="6858000" type="screen4x3"/>
  <p:notesSz cx="6985000" cy="9271000"/>
  <p:embeddedFontLst>
    <p:embeddedFont>
      <p:font typeface="Open Sans" panose="020B0604020202020204" charset="0"/>
      <p:regular r:id="rId50"/>
      <p:bold r:id="rId51"/>
      <p:italic r:id="rId52"/>
      <p:boldItalic r:id="rId53"/>
    </p:embeddedFont>
    <p:embeddedFont>
      <p:font typeface="Roboto" panose="020B0604020202020204" charset="0"/>
      <p:regular r:id="rId54"/>
      <p:bold r:id="rId55"/>
      <p:italic r:id="rId56"/>
      <p:boldItalic r:id="rId57"/>
    </p:embeddedFont>
    <p:embeddedFont>
      <p:font typeface="Tw Cen MT Condensed" panose="020B0606020104020203" pitchFamily="34" charset="0"/>
      <p:regular r:id="rId58"/>
      <p:bold r:id="rId59"/>
    </p:embeddedFont>
    <p:embeddedFont>
      <p:font typeface="Tw Cen MT" panose="020B0602020104020603" pitchFamily="34" charset="0"/>
      <p:regular r:id="rId60"/>
      <p:bold r:id="rId61"/>
      <p:italic r:id="rId62"/>
      <p:boldItalic r:id="rId63"/>
    </p:embeddedFont>
    <p:embeddedFont>
      <p:font typeface="Proxima Nova" panose="020B060402020202020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Wingdings 3" panose="05040102010807070707" pitchFamily="18" charset="2"/>
      <p:regular r:id="rId72"/>
    </p:embeddedFont>
    <p:embeddedFont>
      <p:font typeface="Garamond" panose="02020404030301010803" pitchFamily="18" charset="0"/>
      <p:regular r:id="rId73"/>
      <p:bold r:id="rId74"/>
      <p:italic r:id="rId75"/>
    </p:embeddedFont>
    <p:embeddedFont>
      <p:font typeface="Cabin" panose="020B0604020202020204" charset="0"/>
      <p:regular r:id="rId76"/>
      <p:bold r:id="rId77"/>
      <p:italic r:id="rId78"/>
      <p:boldItalic r:id="rId79"/>
    </p:embeddedFont>
    <p:embeddedFont>
      <p:font typeface="Calibri" panose="020F0502020204030204" pitchFamily="34" charset="0"/>
      <p:regular r:id="rId80"/>
      <p:bold r:id="rId81"/>
      <p:italic r:id="rId82"/>
      <p:boldItalic r:id="rId83"/>
    </p:embeddedFont>
  </p:embeddedFontLst>
  <p:custDataLst>
    <p:tags r:id="rId8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83144C-5AA1-446E-956D-A23A3F7D28C0}">
  <a:tblStyle styleId="{1683144C-5AA1-446E-956D-A23A3F7D28C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font" Target="fonts/font27.fntdata"/><Relationship Id="rId8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font" Target="fonts/font30.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2.fntdata"/><Relationship Id="rId82" Type="http://schemas.openxmlformats.org/officeDocument/2006/relationships/font" Target="fonts/font33.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font" Target="fonts/font31.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font" Target="fonts/font3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font" Target="fonts/font32.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26832" cy="463550"/>
          </a:xfrm>
          <a:prstGeom prst="rect">
            <a:avLst/>
          </a:prstGeom>
          <a:noFill/>
          <a:ln>
            <a:noFill/>
          </a:ln>
        </p:spPr>
        <p:txBody>
          <a:bodyPr lIns="92870" tIns="92870" rIns="92870" bIns="92870"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4424" marR="0" lvl="1" indent="0" algn="l" rtl="0">
              <a:spcBef>
                <a:spcPts val="0"/>
              </a:spcBef>
              <a:buNone/>
              <a:defRPr sz="1800" b="0" i="0" u="none" strike="noStrike" cap="none">
                <a:solidFill>
                  <a:schemeClr val="dk1"/>
                </a:solidFill>
                <a:latin typeface="Calibri"/>
                <a:ea typeface="Calibri"/>
                <a:cs typeface="Calibri"/>
                <a:sym typeface="Calibri"/>
              </a:defRPr>
            </a:lvl2pPr>
            <a:lvl3pPr marL="928848" marR="0" lvl="2" indent="0" algn="l" rtl="0">
              <a:spcBef>
                <a:spcPts val="0"/>
              </a:spcBef>
              <a:buNone/>
              <a:defRPr sz="1800" b="0" i="0" u="none" strike="noStrike" cap="none">
                <a:solidFill>
                  <a:schemeClr val="dk1"/>
                </a:solidFill>
                <a:latin typeface="Calibri"/>
                <a:ea typeface="Calibri"/>
                <a:cs typeface="Calibri"/>
                <a:sym typeface="Calibri"/>
              </a:defRPr>
            </a:lvl3pPr>
            <a:lvl4pPr marL="1393271" marR="0" lvl="3" indent="0" algn="l" rtl="0">
              <a:spcBef>
                <a:spcPts val="0"/>
              </a:spcBef>
              <a:buNone/>
              <a:defRPr sz="1800" b="0" i="0" u="none" strike="noStrike" cap="none">
                <a:solidFill>
                  <a:schemeClr val="dk1"/>
                </a:solidFill>
                <a:latin typeface="Calibri"/>
                <a:ea typeface="Calibri"/>
                <a:cs typeface="Calibri"/>
                <a:sym typeface="Calibri"/>
              </a:defRPr>
            </a:lvl4pPr>
            <a:lvl5pPr marL="1857695" marR="0" lvl="4" indent="0" algn="l" rtl="0">
              <a:spcBef>
                <a:spcPts val="0"/>
              </a:spcBef>
              <a:buNone/>
              <a:defRPr sz="1800" b="0" i="0" u="none" strike="noStrike" cap="none">
                <a:solidFill>
                  <a:schemeClr val="dk1"/>
                </a:solidFill>
                <a:latin typeface="Calibri"/>
                <a:ea typeface="Calibri"/>
                <a:cs typeface="Calibri"/>
                <a:sym typeface="Calibri"/>
              </a:defRPr>
            </a:lvl5pPr>
            <a:lvl6pPr marL="2322119" marR="0" lvl="5" indent="0" algn="l" rtl="0">
              <a:spcBef>
                <a:spcPts val="0"/>
              </a:spcBef>
              <a:buNone/>
              <a:defRPr sz="1800" b="0" i="0" u="none" strike="noStrike" cap="none">
                <a:solidFill>
                  <a:schemeClr val="dk1"/>
                </a:solidFill>
                <a:latin typeface="Calibri"/>
                <a:ea typeface="Calibri"/>
                <a:cs typeface="Calibri"/>
                <a:sym typeface="Calibri"/>
              </a:defRPr>
            </a:lvl6pPr>
            <a:lvl7pPr marL="2786543" marR="0" lvl="6" indent="0" algn="l" rtl="0">
              <a:spcBef>
                <a:spcPts val="0"/>
              </a:spcBef>
              <a:buNone/>
              <a:defRPr sz="1800" b="0" i="0" u="none" strike="noStrike" cap="none">
                <a:solidFill>
                  <a:schemeClr val="dk1"/>
                </a:solidFill>
                <a:latin typeface="Calibri"/>
                <a:ea typeface="Calibri"/>
                <a:cs typeface="Calibri"/>
                <a:sym typeface="Calibri"/>
              </a:defRPr>
            </a:lvl7pPr>
            <a:lvl8pPr marL="3250966" marR="0" lvl="7" indent="0" algn="l" rtl="0">
              <a:spcBef>
                <a:spcPts val="0"/>
              </a:spcBef>
              <a:buNone/>
              <a:defRPr sz="1800" b="0" i="0" u="none" strike="noStrike" cap="none">
                <a:solidFill>
                  <a:schemeClr val="dk1"/>
                </a:solidFill>
                <a:latin typeface="Calibri"/>
                <a:ea typeface="Calibri"/>
                <a:cs typeface="Calibri"/>
                <a:sym typeface="Calibri"/>
              </a:defRPr>
            </a:lvl8pPr>
            <a:lvl9pPr marL="371539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56550" y="0"/>
            <a:ext cx="3026832" cy="463550"/>
          </a:xfrm>
          <a:prstGeom prst="rect">
            <a:avLst/>
          </a:prstGeom>
          <a:noFill/>
          <a:ln>
            <a:noFill/>
          </a:ln>
        </p:spPr>
        <p:txBody>
          <a:bodyPr lIns="92870" tIns="92870" rIns="92870" bIns="92870"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4424" marR="0" lvl="1" indent="0" algn="l" rtl="0">
              <a:spcBef>
                <a:spcPts val="0"/>
              </a:spcBef>
              <a:buNone/>
              <a:defRPr sz="1800" b="0" i="0" u="none" strike="noStrike" cap="none">
                <a:solidFill>
                  <a:schemeClr val="dk1"/>
                </a:solidFill>
                <a:latin typeface="Calibri"/>
                <a:ea typeface="Calibri"/>
                <a:cs typeface="Calibri"/>
                <a:sym typeface="Calibri"/>
              </a:defRPr>
            </a:lvl2pPr>
            <a:lvl3pPr marL="928848" marR="0" lvl="2" indent="0" algn="l" rtl="0">
              <a:spcBef>
                <a:spcPts val="0"/>
              </a:spcBef>
              <a:buNone/>
              <a:defRPr sz="1800" b="0" i="0" u="none" strike="noStrike" cap="none">
                <a:solidFill>
                  <a:schemeClr val="dk1"/>
                </a:solidFill>
                <a:latin typeface="Calibri"/>
                <a:ea typeface="Calibri"/>
                <a:cs typeface="Calibri"/>
                <a:sym typeface="Calibri"/>
              </a:defRPr>
            </a:lvl3pPr>
            <a:lvl4pPr marL="1393271" marR="0" lvl="3" indent="0" algn="l" rtl="0">
              <a:spcBef>
                <a:spcPts val="0"/>
              </a:spcBef>
              <a:buNone/>
              <a:defRPr sz="1800" b="0" i="0" u="none" strike="noStrike" cap="none">
                <a:solidFill>
                  <a:schemeClr val="dk1"/>
                </a:solidFill>
                <a:latin typeface="Calibri"/>
                <a:ea typeface="Calibri"/>
                <a:cs typeface="Calibri"/>
                <a:sym typeface="Calibri"/>
              </a:defRPr>
            </a:lvl4pPr>
            <a:lvl5pPr marL="1857695" marR="0" lvl="4" indent="0" algn="l" rtl="0">
              <a:spcBef>
                <a:spcPts val="0"/>
              </a:spcBef>
              <a:buNone/>
              <a:defRPr sz="1800" b="0" i="0" u="none" strike="noStrike" cap="none">
                <a:solidFill>
                  <a:schemeClr val="dk1"/>
                </a:solidFill>
                <a:latin typeface="Calibri"/>
                <a:ea typeface="Calibri"/>
                <a:cs typeface="Calibri"/>
                <a:sym typeface="Calibri"/>
              </a:defRPr>
            </a:lvl5pPr>
            <a:lvl6pPr marL="2322119" marR="0" lvl="5" indent="0" algn="l" rtl="0">
              <a:spcBef>
                <a:spcPts val="0"/>
              </a:spcBef>
              <a:buNone/>
              <a:defRPr sz="1800" b="0" i="0" u="none" strike="noStrike" cap="none">
                <a:solidFill>
                  <a:schemeClr val="dk1"/>
                </a:solidFill>
                <a:latin typeface="Calibri"/>
                <a:ea typeface="Calibri"/>
                <a:cs typeface="Calibri"/>
                <a:sym typeface="Calibri"/>
              </a:defRPr>
            </a:lvl6pPr>
            <a:lvl7pPr marL="2786543" marR="0" lvl="6" indent="0" algn="l" rtl="0">
              <a:spcBef>
                <a:spcPts val="0"/>
              </a:spcBef>
              <a:buNone/>
              <a:defRPr sz="1800" b="0" i="0" u="none" strike="noStrike" cap="none">
                <a:solidFill>
                  <a:schemeClr val="dk1"/>
                </a:solidFill>
                <a:latin typeface="Calibri"/>
                <a:ea typeface="Calibri"/>
                <a:cs typeface="Calibri"/>
                <a:sym typeface="Calibri"/>
              </a:defRPr>
            </a:lvl7pPr>
            <a:lvl8pPr marL="3250966" marR="0" lvl="7" indent="0" algn="l" rtl="0">
              <a:spcBef>
                <a:spcPts val="0"/>
              </a:spcBef>
              <a:buNone/>
              <a:defRPr sz="1800" b="0" i="0" u="none" strike="noStrike" cap="none">
                <a:solidFill>
                  <a:schemeClr val="dk1"/>
                </a:solidFill>
                <a:latin typeface="Calibri"/>
                <a:ea typeface="Calibri"/>
                <a:cs typeface="Calibri"/>
                <a:sym typeface="Calibri"/>
              </a:defRPr>
            </a:lvl8pPr>
            <a:lvl9pPr marL="371539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05841"/>
            <a:ext cx="3026832" cy="463550"/>
          </a:xfrm>
          <a:prstGeom prst="rect">
            <a:avLst/>
          </a:prstGeom>
          <a:noFill/>
          <a:ln>
            <a:noFill/>
          </a:ln>
        </p:spPr>
        <p:txBody>
          <a:bodyPr lIns="92870" tIns="92870" rIns="92870" bIns="92870"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4424" marR="0" lvl="1" indent="0" algn="l" rtl="0">
              <a:spcBef>
                <a:spcPts val="0"/>
              </a:spcBef>
              <a:buNone/>
              <a:defRPr sz="1800" b="0" i="0" u="none" strike="noStrike" cap="none">
                <a:solidFill>
                  <a:schemeClr val="dk1"/>
                </a:solidFill>
                <a:latin typeface="Calibri"/>
                <a:ea typeface="Calibri"/>
                <a:cs typeface="Calibri"/>
                <a:sym typeface="Calibri"/>
              </a:defRPr>
            </a:lvl2pPr>
            <a:lvl3pPr marL="928848" marR="0" lvl="2" indent="0" algn="l" rtl="0">
              <a:spcBef>
                <a:spcPts val="0"/>
              </a:spcBef>
              <a:buNone/>
              <a:defRPr sz="1800" b="0" i="0" u="none" strike="noStrike" cap="none">
                <a:solidFill>
                  <a:schemeClr val="dk1"/>
                </a:solidFill>
                <a:latin typeface="Calibri"/>
                <a:ea typeface="Calibri"/>
                <a:cs typeface="Calibri"/>
                <a:sym typeface="Calibri"/>
              </a:defRPr>
            </a:lvl3pPr>
            <a:lvl4pPr marL="1393271" marR="0" lvl="3" indent="0" algn="l" rtl="0">
              <a:spcBef>
                <a:spcPts val="0"/>
              </a:spcBef>
              <a:buNone/>
              <a:defRPr sz="1800" b="0" i="0" u="none" strike="noStrike" cap="none">
                <a:solidFill>
                  <a:schemeClr val="dk1"/>
                </a:solidFill>
                <a:latin typeface="Calibri"/>
                <a:ea typeface="Calibri"/>
                <a:cs typeface="Calibri"/>
                <a:sym typeface="Calibri"/>
              </a:defRPr>
            </a:lvl4pPr>
            <a:lvl5pPr marL="1857695" marR="0" lvl="4" indent="0" algn="l" rtl="0">
              <a:spcBef>
                <a:spcPts val="0"/>
              </a:spcBef>
              <a:buNone/>
              <a:defRPr sz="1800" b="0" i="0" u="none" strike="noStrike" cap="none">
                <a:solidFill>
                  <a:schemeClr val="dk1"/>
                </a:solidFill>
                <a:latin typeface="Calibri"/>
                <a:ea typeface="Calibri"/>
                <a:cs typeface="Calibri"/>
                <a:sym typeface="Calibri"/>
              </a:defRPr>
            </a:lvl5pPr>
            <a:lvl6pPr marL="2322119" marR="0" lvl="5" indent="0" algn="l" rtl="0">
              <a:spcBef>
                <a:spcPts val="0"/>
              </a:spcBef>
              <a:buNone/>
              <a:defRPr sz="1800" b="0" i="0" u="none" strike="noStrike" cap="none">
                <a:solidFill>
                  <a:schemeClr val="dk1"/>
                </a:solidFill>
                <a:latin typeface="Calibri"/>
                <a:ea typeface="Calibri"/>
                <a:cs typeface="Calibri"/>
                <a:sym typeface="Calibri"/>
              </a:defRPr>
            </a:lvl6pPr>
            <a:lvl7pPr marL="2786543" marR="0" lvl="6" indent="0" algn="l" rtl="0">
              <a:spcBef>
                <a:spcPts val="0"/>
              </a:spcBef>
              <a:buNone/>
              <a:defRPr sz="1800" b="0" i="0" u="none" strike="noStrike" cap="none">
                <a:solidFill>
                  <a:schemeClr val="dk1"/>
                </a:solidFill>
                <a:latin typeface="Calibri"/>
                <a:ea typeface="Calibri"/>
                <a:cs typeface="Calibri"/>
                <a:sym typeface="Calibri"/>
              </a:defRPr>
            </a:lvl7pPr>
            <a:lvl8pPr marL="3250966" marR="0" lvl="7" indent="0" algn="l" rtl="0">
              <a:spcBef>
                <a:spcPts val="0"/>
              </a:spcBef>
              <a:buNone/>
              <a:defRPr sz="1800" b="0" i="0" u="none" strike="noStrike" cap="none">
                <a:solidFill>
                  <a:schemeClr val="dk1"/>
                </a:solidFill>
                <a:latin typeface="Calibri"/>
                <a:ea typeface="Calibri"/>
                <a:cs typeface="Calibri"/>
                <a:sym typeface="Calibri"/>
              </a:defRPr>
            </a:lvl8pPr>
            <a:lvl9pPr marL="371539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40962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pPr>
              <a:lnSpc>
                <a:spcPct val="115000"/>
              </a:lnSpc>
            </a:pPr>
            <a:r>
              <a:rPr lang="en-US">
                <a:solidFill>
                  <a:srgbClr val="000000"/>
                </a:solidFill>
              </a:rPr>
              <a:t>Personal intro</a:t>
            </a:r>
          </a:p>
          <a:p>
            <a:r>
              <a:rPr lang="en-US"/>
              <a:t>History and future of Math 0990</a:t>
            </a:r>
          </a:p>
          <a:p>
            <a:endParaRPr/>
          </a:p>
        </p:txBody>
      </p:sp>
      <p:sp>
        <p:nvSpPr>
          <p:cNvPr id="109" name="Shape 109"/>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1</a:t>
            </a:fld>
            <a:endParaRPr lang="en-US"/>
          </a:p>
        </p:txBody>
      </p:sp>
    </p:spTree>
    <p:extLst>
      <p:ext uri="{BB962C8B-B14F-4D97-AF65-F5344CB8AC3E}">
        <p14:creationId xmlns:p14="http://schemas.microsoft.com/office/powerpoint/2010/main" val="341443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r>
              <a:rPr lang="en-US"/>
              <a:t>Rachel says…  Getting together researchers and practitioners and CF staff and interview students, scan lit., current research, student interviews----identified ~90 factors whittles down to 5 drivers.</a:t>
            </a:r>
          </a:p>
          <a:p>
            <a:pPr>
              <a:buClr>
                <a:schemeClr val="dk1"/>
              </a:buClr>
              <a:buSzPct val="25000"/>
            </a:pPr>
            <a:r>
              <a:rPr lang="en-US"/>
              <a:t>Not comprehensive, but malleable and high impact</a:t>
            </a:r>
          </a:p>
        </p:txBody>
      </p:sp>
      <p:sp>
        <p:nvSpPr>
          <p:cNvPr id="434" name="Shape 434"/>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885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r>
              <a:rPr lang="en-US"/>
              <a:t>How do we know these really matter?  Based on constructs from previous slides, categorize by risk, show they do matter---predictive of performance --- just as important is those who are low risk do well, high risk do worse...widen the gap.</a:t>
            </a:r>
          </a:p>
          <a:p>
            <a:pPr>
              <a:buClr>
                <a:schemeClr val="dk1"/>
              </a:buClr>
              <a:buSzPct val="25000"/>
            </a:pPr>
            <a:endParaRPr/>
          </a:p>
          <a:p>
            <a:pPr>
              <a:buClr>
                <a:schemeClr val="dk1"/>
              </a:buClr>
              <a:buSzPct val="25000"/>
            </a:pPr>
            <a:r>
              <a:rPr lang="en-US"/>
              <a:t>...but good news, we can do something about it….next slide</a:t>
            </a:r>
          </a:p>
          <a:p>
            <a:pPr>
              <a:buClr>
                <a:schemeClr val="dk1"/>
              </a:buClr>
              <a:buSzPct val="25000"/>
            </a:pPr>
            <a:endParaRPr/>
          </a:p>
        </p:txBody>
      </p:sp>
      <p:sp>
        <p:nvSpPr>
          <p:cNvPr id="441" name="Shape 441"/>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Clr>
                <a:srgbClr val="000000"/>
              </a:buClr>
              <a:buSzPct val="25000"/>
            </a:pPr>
            <a:fld id="{00000000-1234-1234-1234-123412341234}" type="slidenum">
              <a:rPr lang="en-US" sz="1200">
                <a:solidFill>
                  <a:schemeClr val="dk1"/>
                </a:solidFill>
                <a:latin typeface="Calibri"/>
                <a:ea typeface="Calibri"/>
                <a:cs typeface="Calibri"/>
                <a:sym typeface="Calibri"/>
              </a:rPr>
              <a:pPr algn="r">
                <a:buClr>
                  <a:srgbClr val="000000"/>
                </a:buCl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73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r>
              <a:rPr lang="en-US"/>
              <a:t>we do high impact things in the first 4 weeks of course that impact the constructs and drivers … feedback loop with mindset and thinking</a:t>
            </a:r>
          </a:p>
        </p:txBody>
      </p:sp>
      <p:sp>
        <p:nvSpPr>
          <p:cNvPr id="449" name="Shape 449"/>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Clr>
                <a:srgbClr val="000000"/>
              </a:buClr>
              <a:buSzPct val="25000"/>
            </a:pPr>
            <a:fld id="{00000000-1234-1234-1234-123412341234}" type="slidenum">
              <a:rPr lang="en-US" sz="1200">
                <a:solidFill>
                  <a:schemeClr val="dk1"/>
                </a:solidFill>
                <a:latin typeface="Calibri"/>
                <a:ea typeface="Calibri"/>
                <a:cs typeface="Calibri"/>
                <a:sym typeface="Calibri"/>
              </a:rPr>
              <a:pPr algn="r">
                <a:buClr>
                  <a:srgbClr val="000000"/>
                </a:buCl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044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456" name="Shape 456"/>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13</a:t>
            </a:fld>
            <a:endParaRPr lang="en-US"/>
          </a:p>
        </p:txBody>
      </p:sp>
    </p:spTree>
    <p:extLst>
      <p:ext uri="{BB962C8B-B14F-4D97-AF65-F5344CB8AC3E}">
        <p14:creationId xmlns:p14="http://schemas.microsoft.com/office/powerpoint/2010/main" val="61619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464" name="Shape 464"/>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fld id="{00000000-1234-1234-1234-123412341234}" type="slidenum">
              <a:rPr lang="en-US"/>
              <a:pPr/>
              <a:t>14</a:t>
            </a:fld>
            <a:endParaRPr lang="en-US"/>
          </a:p>
        </p:txBody>
      </p:sp>
    </p:spTree>
    <p:extLst>
      <p:ext uri="{BB962C8B-B14F-4D97-AF65-F5344CB8AC3E}">
        <p14:creationId xmlns:p14="http://schemas.microsoft.com/office/powerpoint/2010/main" val="1179371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lnSpc>
                <a:spcPct val="80000"/>
              </a:lnSpc>
              <a:buSzPct val="25000"/>
            </a:pPr>
            <a:r>
              <a:rPr lang="en-US" sz="1400"/>
              <a:t>So, how does it work?</a:t>
            </a:r>
          </a:p>
          <a:p>
            <a:pPr>
              <a:lnSpc>
                <a:spcPct val="80000"/>
              </a:lnSpc>
              <a:buSzPct val="25000"/>
            </a:pPr>
            <a:endParaRPr sz="1400"/>
          </a:p>
          <a:p>
            <a:pPr>
              <a:lnSpc>
                <a:spcPct val="80000"/>
              </a:lnSpc>
              <a:buSzPct val="25000"/>
            </a:pPr>
            <a:r>
              <a:rPr lang="en-US" sz="1400"/>
              <a:t>Integrated Student Supports</a:t>
            </a:r>
          </a:p>
          <a:p>
            <a:pPr marL="464424" lvl="1">
              <a:lnSpc>
                <a:spcPct val="80000"/>
              </a:lnSpc>
              <a:buSzPct val="25000"/>
            </a:pPr>
            <a:r>
              <a:rPr lang="en-US" sz="1400"/>
              <a:t>Student and faculty resources for addressing non-cognitive factors and language and literacy barriers that can hinder mathematics learning</a:t>
            </a:r>
          </a:p>
          <a:p>
            <a:pPr>
              <a:lnSpc>
                <a:spcPct val="80000"/>
              </a:lnSpc>
              <a:buSzPct val="25000"/>
            </a:pPr>
            <a:endParaRPr sz="1400"/>
          </a:p>
          <a:p>
            <a:pPr>
              <a:lnSpc>
                <a:spcPct val="80000"/>
              </a:lnSpc>
              <a:buSzPct val="25000"/>
            </a:pPr>
            <a:endParaRPr sz="1400"/>
          </a:p>
        </p:txBody>
      </p:sp>
      <p:sp>
        <p:nvSpPr>
          <p:cNvPr id="247" name="Shape 247"/>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15</a:t>
            </a:fld>
            <a:endParaRPr lang="en-US" sz="1200">
              <a:latin typeface="Calibri"/>
              <a:ea typeface="Calibri"/>
              <a:cs typeface="Calibri"/>
              <a:sym typeface="Calibri"/>
            </a:endParaRPr>
          </a:p>
        </p:txBody>
      </p:sp>
    </p:spTree>
    <p:extLst>
      <p:ext uri="{BB962C8B-B14F-4D97-AF65-F5344CB8AC3E}">
        <p14:creationId xmlns:p14="http://schemas.microsoft.com/office/powerpoint/2010/main" val="321261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lnSpc>
                <a:spcPct val="80000"/>
              </a:lnSpc>
              <a:buSzPct val="25000"/>
            </a:pPr>
            <a:r>
              <a:rPr lang="en-US" sz="1400" dirty="0"/>
              <a:t>So, how does it work?</a:t>
            </a:r>
          </a:p>
          <a:p>
            <a:pPr>
              <a:lnSpc>
                <a:spcPct val="80000"/>
              </a:lnSpc>
              <a:buSzPct val="25000"/>
            </a:pPr>
            <a:endParaRPr sz="1400" dirty="0"/>
          </a:p>
          <a:p>
            <a:pPr>
              <a:lnSpc>
                <a:spcPct val="80000"/>
              </a:lnSpc>
              <a:buSzPct val="25000"/>
            </a:pPr>
            <a:r>
              <a:rPr lang="en-US" sz="1400" dirty="0"/>
              <a:t>Network Improvement Community</a:t>
            </a:r>
          </a:p>
          <a:p>
            <a:pPr marL="464424" lvl="1">
              <a:lnSpc>
                <a:spcPct val="80000"/>
              </a:lnSpc>
              <a:buSzPct val="25000"/>
            </a:pPr>
            <a:r>
              <a:rPr lang="en-US" sz="1400" dirty="0"/>
              <a:t>Space for shared learning – common curriculum, pedagogy, and assessments</a:t>
            </a:r>
          </a:p>
          <a:p>
            <a:pPr marL="464424" lvl="1">
              <a:lnSpc>
                <a:spcPct val="80000"/>
              </a:lnSpc>
              <a:buSzPct val="25000"/>
            </a:pPr>
            <a:r>
              <a:rPr lang="en-US" sz="1400" dirty="0"/>
              <a:t>Evidence base for continuous improvement</a:t>
            </a:r>
          </a:p>
          <a:p>
            <a:pPr>
              <a:lnSpc>
                <a:spcPct val="80000"/>
              </a:lnSpc>
              <a:buSzPct val="25000"/>
            </a:pPr>
            <a:endParaRPr sz="1400" dirty="0"/>
          </a:p>
          <a:p>
            <a:pPr>
              <a:lnSpc>
                <a:spcPct val="80000"/>
              </a:lnSpc>
              <a:buSzPct val="25000"/>
            </a:pPr>
            <a:endParaRPr sz="1400" dirty="0"/>
          </a:p>
          <a:p>
            <a:pPr>
              <a:lnSpc>
                <a:spcPct val="80000"/>
              </a:lnSpc>
              <a:buSzPct val="25000"/>
            </a:pPr>
            <a:endParaRPr sz="1400" dirty="0"/>
          </a:p>
          <a:p>
            <a:pPr marL="174159" indent="-233502">
              <a:lnSpc>
                <a:spcPct val="80000"/>
              </a:lnSpc>
              <a:buClr>
                <a:schemeClr val="dk1"/>
              </a:buClr>
              <a:buSzPct val="100000"/>
              <a:buFont typeface="Calibri"/>
              <a:buChar char="-"/>
            </a:pPr>
            <a:r>
              <a:rPr lang="en-US" sz="1400" dirty="0"/>
              <a:t>Multiple drivers – we need to affect all of them, if we are going to have meaningful change</a:t>
            </a:r>
          </a:p>
          <a:p>
            <a:pPr marL="174159" indent="-233502">
              <a:lnSpc>
                <a:spcPct val="80000"/>
              </a:lnSpc>
              <a:buClr>
                <a:schemeClr val="dk1"/>
              </a:buClr>
              <a:buSzPct val="100000"/>
              <a:buFont typeface="Calibri"/>
              <a:buChar char="-"/>
            </a:pPr>
            <a:r>
              <a:rPr lang="en-US" sz="1400" dirty="0"/>
              <a:t>A) pathways structure – lose more students between than within; b) engage students immediately in meaningful content – start by teaching college level statistics to </a:t>
            </a:r>
            <a:r>
              <a:rPr lang="en-US" sz="1400" dirty="0" err="1"/>
              <a:t>dev</a:t>
            </a:r>
            <a:r>
              <a:rPr lang="en-US" sz="1400" dirty="0"/>
              <a:t> math students (and then fill in the </a:t>
            </a:r>
            <a:r>
              <a:rPr lang="en-US" sz="1400" dirty="0" err="1"/>
              <a:t>dev</a:t>
            </a:r>
            <a:r>
              <a:rPr lang="en-US" sz="1400" dirty="0"/>
              <a:t> math needed) – need support with internal/external articulation; c) need commitment to trying something new</a:t>
            </a:r>
          </a:p>
          <a:p>
            <a:pPr marL="174159" indent="-174159">
              <a:lnSpc>
                <a:spcPct val="80000"/>
              </a:lnSpc>
              <a:buClr>
                <a:schemeClr val="dk1"/>
              </a:buClr>
              <a:buSzPct val="34285"/>
            </a:pPr>
            <a:endParaRPr sz="1400" dirty="0"/>
          </a:p>
          <a:p>
            <a:pPr marL="174159" indent="-233502">
              <a:lnSpc>
                <a:spcPct val="80000"/>
              </a:lnSpc>
              <a:buClr>
                <a:schemeClr val="dk1"/>
              </a:buClr>
              <a:buSzPct val="100000"/>
              <a:buFont typeface="Calibri"/>
              <a:buChar char="-"/>
            </a:pPr>
            <a:r>
              <a:rPr lang="en-US" sz="1400" dirty="0"/>
              <a:t>Relevant and engaging content – these students have failed at math repeatedly.  We needed to teach something new and teach it in a new way.  We wouldn’t ask students to master algebraic procedures that are disconnected from authentic use – no more factoring of trinomials.  Math would be used to solve REAL problems, within authentic contexts, using real data.</a:t>
            </a:r>
          </a:p>
          <a:p>
            <a:pPr marL="174159" indent="-174159">
              <a:lnSpc>
                <a:spcPct val="80000"/>
              </a:lnSpc>
              <a:buClr>
                <a:schemeClr val="dk1"/>
              </a:buClr>
              <a:buSzPct val="34285"/>
            </a:pPr>
            <a:endParaRPr sz="1400" dirty="0"/>
          </a:p>
          <a:p>
            <a:pPr marL="174159" indent="-233502">
              <a:lnSpc>
                <a:spcPct val="80000"/>
              </a:lnSpc>
              <a:buClr>
                <a:schemeClr val="dk1"/>
              </a:buClr>
              <a:buSzPct val="100000"/>
              <a:buFont typeface="Calibri"/>
              <a:buChar char="-"/>
            </a:pPr>
            <a:r>
              <a:rPr lang="en-US" sz="1400" dirty="0"/>
              <a:t>We’d enable students to engage differently – no more sitting and watching a lecture and then trying to replicate a procedure.  Rather students actively work to solve a problem, bringing their own experiences to bear.  The teacher serves as a facilitator.</a:t>
            </a:r>
          </a:p>
          <a:p>
            <a:pPr marL="174159" indent="-174159">
              <a:lnSpc>
                <a:spcPct val="80000"/>
              </a:lnSpc>
              <a:buClr>
                <a:schemeClr val="dk1"/>
              </a:buClr>
              <a:buSzPct val="34285"/>
            </a:pPr>
            <a:endParaRPr sz="1400" dirty="0"/>
          </a:p>
          <a:p>
            <a:pPr marL="174159" indent="-233502">
              <a:lnSpc>
                <a:spcPct val="80000"/>
              </a:lnSpc>
              <a:buClr>
                <a:schemeClr val="dk1"/>
              </a:buClr>
              <a:buSzPct val="100000"/>
              <a:buFont typeface="Calibri"/>
              <a:buChar char="-"/>
            </a:pPr>
            <a:r>
              <a:rPr lang="en-US" sz="1400" dirty="0"/>
              <a:t>This means we have to prepare teachers differently – large area of work is faculty professional development</a:t>
            </a:r>
          </a:p>
          <a:p>
            <a:pPr marL="174159" indent="-233502">
              <a:lnSpc>
                <a:spcPct val="80000"/>
              </a:lnSpc>
              <a:buClr>
                <a:schemeClr val="dk1"/>
              </a:buClr>
              <a:buSzPct val="100000"/>
              <a:buFont typeface="Calibri"/>
              <a:buChar char="-"/>
            </a:pPr>
            <a:r>
              <a:rPr lang="en-US" sz="1400" dirty="0"/>
              <a:t>There are things besides math that affect student’s learning in mathematics:</a:t>
            </a:r>
          </a:p>
          <a:p>
            <a:pPr marL="638583" lvl="1" indent="-233501">
              <a:lnSpc>
                <a:spcPct val="80000"/>
              </a:lnSpc>
              <a:buClr>
                <a:schemeClr val="dk1"/>
              </a:buClr>
              <a:buSzPct val="100000"/>
              <a:buFont typeface="Calibri"/>
              <a:buChar char="-"/>
            </a:pPr>
            <a:r>
              <a:rPr lang="en-US" sz="1400" dirty="0"/>
              <a:t>Psycho-social factors: mindset, sense of belonging, anxiety – we need to intervene on each of these to improve success – this has implications for the role of faculty</a:t>
            </a:r>
          </a:p>
          <a:p>
            <a:pPr marL="638583" lvl="1" indent="-233501">
              <a:lnSpc>
                <a:spcPct val="80000"/>
              </a:lnSpc>
              <a:buClr>
                <a:schemeClr val="dk1"/>
              </a:buClr>
              <a:buSzPct val="100000"/>
              <a:buFont typeface="Calibri"/>
              <a:buChar char="-"/>
            </a:pPr>
            <a:r>
              <a:rPr lang="en-US" sz="1400" dirty="0"/>
              <a:t>Don’t want language to be a barrier to learning math.  Students are working with authentic contexts, being asked to make arguments with quantitative data, to explain their reasoning.  Demands not part of a typical math class.  So we have to pay attention to how we support students in reading and expressing themselves.  Again, new demands on faculty.</a:t>
            </a:r>
          </a:p>
          <a:p>
            <a:pPr marL="638583" lvl="1" indent="-174159">
              <a:lnSpc>
                <a:spcPct val="80000"/>
              </a:lnSpc>
              <a:buClr>
                <a:schemeClr val="dk1"/>
              </a:buClr>
              <a:buSzPct val="34285"/>
            </a:pPr>
            <a:endParaRPr sz="1400" dirty="0"/>
          </a:p>
          <a:p>
            <a:pPr>
              <a:lnSpc>
                <a:spcPct val="80000"/>
              </a:lnSpc>
              <a:buClr>
                <a:schemeClr val="dk1"/>
              </a:buClr>
              <a:buSzPct val="25000"/>
            </a:pPr>
            <a:r>
              <a:rPr lang="en-US" sz="1400" dirty="0"/>
              <a:t>Aim:</a:t>
            </a:r>
          </a:p>
          <a:p>
            <a:pPr marL="174159" indent="-233502">
              <a:lnSpc>
                <a:spcPct val="80000"/>
              </a:lnSpc>
              <a:buClr>
                <a:schemeClr val="dk1"/>
              </a:buClr>
              <a:buSzPct val="100000"/>
              <a:buFont typeface="Calibri"/>
              <a:buChar char="-"/>
            </a:pPr>
            <a:r>
              <a:rPr lang="en-US" sz="1400" dirty="0"/>
              <a:t>first, double success rate</a:t>
            </a:r>
          </a:p>
          <a:p>
            <a:pPr marL="174159" indent="-233502">
              <a:lnSpc>
                <a:spcPct val="80000"/>
              </a:lnSpc>
              <a:buClr>
                <a:schemeClr val="dk1"/>
              </a:buClr>
              <a:buSzPct val="100000"/>
              <a:buFont typeface="Calibri"/>
              <a:buChar char="-"/>
            </a:pPr>
            <a:r>
              <a:rPr lang="en-US" sz="1400" dirty="0"/>
              <a:t>Then 5% to 50%</a:t>
            </a:r>
          </a:p>
          <a:p>
            <a:pPr marL="174159" indent="-233502">
              <a:lnSpc>
                <a:spcPct val="80000"/>
              </a:lnSpc>
              <a:buClr>
                <a:schemeClr val="dk1"/>
              </a:buClr>
              <a:buSzPct val="100000"/>
              <a:buFont typeface="Calibri"/>
              <a:buChar char="-"/>
            </a:pPr>
            <a:r>
              <a:rPr lang="en-US" sz="1400" dirty="0"/>
              <a:t>Next…</a:t>
            </a:r>
          </a:p>
          <a:p>
            <a:pPr>
              <a:lnSpc>
                <a:spcPct val="80000"/>
              </a:lnSpc>
              <a:buSzPct val="25000"/>
            </a:pPr>
            <a:endParaRPr sz="1400" dirty="0"/>
          </a:p>
          <a:p>
            <a:pPr>
              <a:lnSpc>
                <a:spcPct val="80000"/>
              </a:lnSpc>
              <a:buSzPct val="25000"/>
            </a:pPr>
            <a:r>
              <a:rPr lang="en-US" sz="1400" dirty="0"/>
              <a:t>Common theory of action</a:t>
            </a:r>
          </a:p>
          <a:p>
            <a:pPr>
              <a:lnSpc>
                <a:spcPct val="80000"/>
              </a:lnSpc>
              <a:buSzPct val="25000"/>
            </a:pPr>
            <a:r>
              <a:rPr lang="en-US" sz="1400" dirty="0"/>
              <a:t>Developed in the first year by Carnegie in consultation with experts – it guides and disciplines our work</a:t>
            </a:r>
          </a:p>
          <a:p>
            <a:pPr>
              <a:lnSpc>
                <a:spcPct val="80000"/>
              </a:lnSpc>
              <a:buSzPct val="25000"/>
            </a:pPr>
            <a:endParaRPr sz="1400" dirty="0"/>
          </a:p>
          <a:p>
            <a:pPr>
              <a:lnSpc>
                <a:spcPct val="80000"/>
              </a:lnSpc>
              <a:buSzPct val="25000"/>
            </a:pPr>
            <a:r>
              <a:rPr lang="en-US" sz="1400" dirty="0"/>
              <a:t>Unlike other reform efforts we’re tackling all these drivers simultaneously</a:t>
            </a:r>
          </a:p>
          <a:p>
            <a:pPr>
              <a:lnSpc>
                <a:spcPct val="80000"/>
              </a:lnSpc>
              <a:buSzPct val="25000"/>
            </a:pPr>
            <a:endParaRPr sz="1400" dirty="0"/>
          </a:p>
          <a:p>
            <a:pPr>
              <a:lnSpc>
                <a:spcPct val="80000"/>
              </a:lnSpc>
              <a:buSzPct val="25000"/>
            </a:pPr>
            <a:r>
              <a:rPr lang="en-US" sz="1400" dirty="0"/>
              <a:t>We knew we had to improve enrollment  (we’ve even updated the driver diagrams over time as we better understand the system)</a:t>
            </a:r>
          </a:p>
          <a:p>
            <a:pPr>
              <a:lnSpc>
                <a:spcPct val="80000"/>
              </a:lnSpc>
              <a:buSzPct val="25000"/>
            </a:pPr>
            <a:r>
              <a:rPr lang="en-US" sz="1400" dirty="0"/>
              <a:t>We knew we needed a cohesive instructional system and that was tied with how we supported faculty</a:t>
            </a:r>
          </a:p>
          <a:p>
            <a:pPr>
              <a:lnSpc>
                <a:spcPct val="80000"/>
              </a:lnSpc>
              <a:buSzPct val="25000"/>
            </a:pPr>
            <a:r>
              <a:rPr lang="en-US" sz="1400" dirty="0"/>
              <a:t>We also knew we had to support/meet the needs of students – language and literacy and productive persistence</a:t>
            </a:r>
          </a:p>
        </p:txBody>
      </p:sp>
      <p:sp>
        <p:nvSpPr>
          <p:cNvPr id="266" name="Shape 266"/>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16</a:t>
            </a:fld>
            <a:endParaRPr lang="en-US" sz="1200">
              <a:latin typeface="Calibri"/>
              <a:ea typeface="Calibri"/>
              <a:cs typeface="Calibri"/>
              <a:sym typeface="Calibri"/>
            </a:endParaRPr>
          </a:p>
        </p:txBody>
      </p:sp>
    </p:spTree>
    <p:extLst>
      <p:ext uri="{BB962C8B-B14F-4D97-AF65-F5344CB8AC3E}">
        <p14:creationId xmlns:p14="http://schemas.microsoft.com/office/powerpoint/2010/main" val="288939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297" name="Shape 297"/>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17</a:t>
            </a:fld>
            <a:endParaRPr lang="en-US"/>
          </a:p>
        </p:txBody>
      </p:sp>
    </p:spTree>
    <p:extLst>
      <p:ext uri="{BB962C8B-B14F-4D97-AF65-F5344CB8AC3E}">
        <p14:creationId xmlns:p14="http://schemas.microsoft.com/office/powerpoint/2010/main" val="3289091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74750" y="695325"/>
            <a:ext cx="4637088"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r>
              <a:rPr lang="en-US"/>
              <a:t>Launched in spring 2014</a:t>
            </a:r>
          </a:p>
          <a:p>
            <a:pPr>
              <a:buSzPct val="25000"/>
            </a:pPr>
            <a:r>
              <a:rPr lang="en-US"/>
              <a:t>By the fall start, we had identified approx 35 new faculty who were invited to participate.</a:t>
            </a:r>
          </a:p>
        </p:txBody>
      </p:sp>
      <p:sp>
        <p:nvSpPr>
          <p:cNvPr id="304" name="Shape 304"/>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67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323" name="Shape 323"/>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fld id="{00000000-1234-1234-1234-123412341234}" type="slidenum">
              <a:rPr lang="en-US"/>
              <a:pPr/>
              <a:t>19</a:t>
            </a:fld>
            <a:endParaRPr lang="en-US"/>
          </a:p>
        </p:txBody>
      </p:sp>
    </p:spTree>
    <p:extLst>
      <p:ext uri="{BB962C8B-B14F-4D97-AF65-F5344CB8AC3E}">
        <p14:creationId xmlns:p14="http://schemas.microsoft.com/office/powerpoint/2010/main" val="250323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pPr>
              <a:lnSpc>
                <a:spcPct val="115000"/>
              </a:lnSpc>
            </a:pPr>
            <a:r>
              <a:rPr lang="en-US">
                <a:solidFill>
                  <a:srgbClr val="000000"/>
                </a:solidFill>
              </a:rPr>
              <a:t>Total: 2 - 2.5  hours</a:t>
            </a:r>
          </a:p>
          <a:p>
            <a:pPr>
              <a:lnSpc>
                <a:spcPct val="115000"/>
              </a:lnSpc>
            </a:pPr>
            <a:endParaRPr/>
          </a:p>
        </p:txBody>
      </p:sp>
      <p:sp>
        <p:nvSpPr>
          <p:cNvPr id="116" name="Shape 116"/>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2</a:t>
            </a:fld>
            <a:endParaRPr lang="en-US"/>
          </a:p>
        </p:txBody>
      </p:sp>
    </p:spTree>
    <p:extLst>
      <p:ext uri="{BB962C8B-B14F-4D97-AF65-F5344CB8AC3E}">
        <p14:creationId xmlns:p14="http://schemas.microsoft.com/office/powerpoint/2010/main" val="318623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r>
              <a:rPr lang="en-US"/>
              <a:t>We began this initiative with 1500 students in 2011.</a:t>
            </a:r>
          </a:p>
          <a:p>
            <a:pPr>
              <a:buSzPct val="25000"/>
            </a:pPr>
            <a:endParaRPr/>
          </a:p>
          <a:p>
            <a:pPr marL="174159" indent="-174159">
              <a:buClr>
                <a:schemeClr val="dk1"/>
              </a:buClr>
              <a:buSzPct val="100000"/>
              <a:buFont typeface="Calibri"/>
              <a:buChar char="-"/>
            </a:pPr>
            <a:r>
              <a:rPr lang="en-US"/>
              <a:t>Including Cal State campuses</a:t>
            </a:r>
          </a:p>
          <a:p>
            <a:pPr marL="174159" indent="-174159">
              <a:buClr>
                <a:schemeClr val="dk1"/>
              </a:buClr>
              <a:buSzPct val="100000"/>
            </a:pPr>
            <a:endParaRPr/>
          </a:p>
          <a:p>
            <a:pPr>
              <a:buClr>
                <a:schemeClr val="dk1"/>
              </a:buClr>
              <a:buSzPct val="25000"/>
            </a:pPr>
            <a:r>
              <a:rPr lang="en-US" sz="1600" b="1"/>
              <a:t>QUESTIONS???????</a:t>
            </a:r>
          </a:p>
        </p:txBody>
      </p:sp>
      <p:sp>
        <p:nvSpPr>
          <p:cNvPr id="340" name="Shape 340"/>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449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134" name="Shape 134"/>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21</a:t>
            </a:fld>
            <a:endParaRPr lang="en-US"/>
          </a:p>
        </p:txBody>
      </p:sp>
    </p:spTree>
    <p:extLst>
      <p:ext uri="{BB962C8B-B14F-4D97-AF65-F5344CB8AC3E}">
        <p14:creationId xmlns:p14="http://schemas.microsoft.com/office/powerpoint/2010/main" val="265950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176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STEM path versus non-STEM path. Then, “n</a:t>
            </a:r>
            <a:r>
              <a:rPr lang="en-US" dirty="0" smtClean="0"/>
              <a:t>oting your MPI and which majors you’re considering, determine which pathway is most appropriate for you</a:t>
            </a:r>
            <a:r>
              <a:rPr lang="en-US" baseline="0" dirty="0" smtClean="0"/>
              <a:t>. Who isn’t certain? Please ask.” Talk through what the undecided group should take into consideration. “If you’re on the STEM-path side of the room and your MPI is 1174 or below, you will write MATH 0989 and 4 credit hours on your sheet. If your MPI is 1175-1299, you’ll write MATH 0999 and MATH 1111. Each is 3 credits. If you’re on the non-STEM side of the room and your MPI is 1074 or below, you will write MATH 0987 on your sheet, and 4 credit hours. If your MPI is 1075-1199, you will write MATH 0997-2 credit hours and MATH 1001-3 credit hours. If your MPI is 1200-1299, write MATH 1001. You still have a LS requirement, but are not required to take the Co-Requisite coursework. Questions?  Please note, if you indicate MATH 0997, you’ll look for just that course. The section of MATH 1001 tied to it is listed as a placeholder, but it’s closed and I’ll be the one to put you in it. If you indicate MATH 0999 (different on each campus).</a:t>
            </a:r>
            <a:r>
              <a:rPr lang="en-US" dirty="0" smtClean="0"/>
              <a:t> </a:t>
            </a:r>
            <a:endParaRPr lang="en-US" dirty="0"/>
          </a:p>
        </p:txBody>
      </p:sp>
      <p:sp>
        <p:nvSpPr>
          <p:cNvPr id="4" name="Slide Number Placeholder 3"/>
          <p:cNvSpPr>
            <a:spLocks noGrp="1"/>
          </p:cNvSpPr>
          <p:nvPr>
            <p:ph type="sldNum" sz="quarter" idx="10"/>
          </p:nvPr>
        </p:nvSpPr>
        <p:spPr/>
        <p:txBody>
          <a:bodyPr/>
          <a:lstStyle/>
          <a:p>
            <a:fld id="{06ADF05D-D850-4A3E-9F9F-B6EFCD98A86A}" type="slidenum">
              <a:rPr lang="en-US" smtClean="0">
                <a:solidFill>
                  <a:prstClr val="black"/>
                </a:solidFill>
                <a:latin typeface="Calibri" panose="020F0502020204030204"/>
              </a: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118432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297" name="Shape 297"/>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24</a:t>
            </a:fld>
            <a:endParaRPr lang="en-US"/>
          </a:p>
        </p:txBody>
      </p:sp>
    </p:spTree>
    <p:extLst>
      <p:ext uri="{BB962C8B-B14F-4D97-AF65-F5344CB8AC3E}">
        <p14:creationId xmlns:p14="http://schemas.microsoft.com/office/powerpoint/2010/main" val="3811514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endParaRPr/>
          </a:p>
        </p:txBody>
      </p:sp>
      <p:sp>
        <p:nvSpPr>
          <p:cNvPr id="357" name="Shape 357"/>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604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endParaRPr/>
          </a:p>
        </p:txBody>
      </p:sp>
      <p:sp>
        <p:nvSpPr>
          <p:cNvPr id="363" name="Shape 363"/>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899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endParaRPr/>
          </a:p>
        </p:txBody>
      </p:sp>
      <p:sp>
        <p:nvSpPr>
          <p:cNvPr id="372" name="Shape 372"/>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40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r>
              <a:rPr lang="en-US" b="1"/>
              <a:t>QUESTIONS???</a:t>
            </a:r>
          </a:p>
        </p:txBody>
      </p:sp>
      <p:sp>
        <p:nvSpPr>
          <p:cNvPr id="380" name="Shape 380"/>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584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endParaRPr/>
          </a:p>
        </p:txBody>
      </p:sp>
      <p:sp>
        <p:nvSpPr>
          <p:cNvPr id="413" name="Shape 413"/>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Clr>
                <a:srgbClr val="000000"/>
              </a:buClr>
              <a:buSzPct val="25000"/>
            </a:pPr>
            <a:fld id="{00000000-1234-1234-1234-123412341234}" type="slidenum">
              <a:rPr lang="en-US" sz="1200">
                <a:solidFill>
                  <a:schemeClr val="dk1"/>
                </a:solidFill>
                <a:latin typeface="Calibri"/>
                <a:ea typeface="Calibri"/>
                <a:cs typeface="Calibri"/>
                <a:sym typeface="Calibri"/>
              </a:rPr>
              <a:pPr algn="r">
                <a:buClr>
                  <a:srgbClr val="000000"/>
                </a:buCl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49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pPr>
              <a:buClr>
                <a:schemeClr val="dk1"/>
              </a:buClr>
              <a:buSzPct val="25000"/>
            </a:pPr>
            <a:r>
              <a:rPr lang="en-US" b="1" i="1"/>
              <a:t>The Problem: </a:t>
            </a:r>
            <a:r>
              <a:rPr lang="en-US"/>
              <a:t>Almost half of our nation’s post-secondary students are enrolled in community college. Between 60 to 70 percent of incoming community college students typically must take at least one developmental math course before they can enroll in college-credit courses Upwards of 80 percent of these students never get out. </a:t>
            </a:r>
          </a:p>
          <a:p>
            <a:pPr>
              <a:buClr>
                <a:schemeClr val="dk1"/>
              </a:buClr>
              <a:buSzPct val="25000"/>
            </a:pPr>
            <a:r>
              <a:rPr lang="en-US"/>
              <a:t> </a:t>
            </a:r>
          </a:p>
          <a:p>
            <a:pPr>
              <a:buClr>
                <a:schemeClr val="dk1"/>
              </a:buClr>
              <a:buSzPct val="25000"/>
            </a:pPr>
            <a:r>
              <a:rPr lang="en-US"/>
              <a:t>Over 500,000 new students each year enter into this system who will never complete a college math course. A classic case of…</a:t>
            </a:r>
          </a:p>
          <a:p>
            <a:endParaRPr/>
          </a:p>
        </p:txBody>
      </p:sp>
      <p:sp>
        <p:nvSpPr>
          <p:cNvPr id="123" name="Shape 123"/>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extLst>
      <p:ext uri="{BB962C8B-B14F-4D97-AF65-F5344CB8AC3E}">
        <p14:creationId xmlns:p14="http://schemas.microsoft.com/office/powerpoint/2010/main" val="2752898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endParaRPr/>
          </a:p>
        </p:txBody>
      </p:sp>
      <p:sp>
        <p:nvSpPr>
          <p:cNvPr id="428" name="Shape 428"/>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Clr>
                <a:srgbClr val="000000"/>
              </a:buClr>
              <a:buSzPct val="25000"/>
            </a:pPr>
            <a:fld id="{00000000-1234-1234-1234-123412341234}" type="slidenum">
              <a:rPr lang="en-US" sz="1200">
                <a:solidFill>
                  <a:schemeClr val="dk1"/>
                </a:solidFill>
                <a:latin typeface="Calibri"/>
                <a:ea typeface="Calibri"/>
                <a:cs typeface="Calibri"/>
                <a:sym typeface="Calibri"/>
              </a:rPr>
              <a:pPr algn="r">
                <a:buClr>
                  <a:srgbClr val="000000"/>
                </a:buCl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93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endParaRPr/>
          </a:p>
        </p:txBody>
      </p:sp>
      <p:sp>
        <p:nvSpPr>
          <p:cNvPr id="479" name="Shape 47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972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98500" y="4403725"/>
            <a:ext cx="5588000" cy="4171950"/>
          </a:xfrm>
          <a:prstGeom prst="rect">
            <a:avLst/>
          </a:prstGeom>
          <a:noFill/>
          <a:ln>
            <a:noFill/>
          </a:ln>
        </p:spPr>
        <p:txBody>
          <a:bodyPr lIns="92870" tIns="92870" rIns="92870" bIns="92870" anchor="t" anchorCtr="0">
            <a:noAutofit/>
          </a:bodyPr>
          <a:lstStyle/>
          <a:p>
            <a:pPr>
              <a:buClr>
                <a:schemeClr val="dk1"/>
              </a:buClr>
              <a:buSzPct val="25000"/>
            </a:pPr>
            <a:endParaRPr/>
          </a:p>
        </p:txBody>
      </p:sp>
      <p:sp>
        <p:nvSpPr>
          <p:cNvPr id="485" name="Shape 48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6073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buSzPct val="25000"/>
            </a:pPr>
            <a:r>
              <a:rPr lang="en-US"/>
              <a:t>Routine—knowing how to do a procedure to solve a problem and being able to do it reliably – get really good at doing it</a:t>
            </a:r>
          </a:p>
          <a:p>
            <a:pPr>
              <a:buSzPct val="25000"/>
            </a:pPr>
            <a:r>
              <a:rPr lang="en-US"/>
              <a:t>Flexible—know not only how to do a procedure but also what situations in which you use what procedures and carefully adapt those procedures to be responsive to those situations—you need to know WHY you are doing what you are doing so that you CAN adapt</a:t>
            </a:r>
          </a:p>
        </p:txBody>
      </p:sp>
      <p:sp>
        <p:nvSpPr>
          <p:cNvPr id="491" name="Shape 491"/>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336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497" name="Shape 497"/>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970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buSzPct val="25000"/>
            </a:pPr>
            <a:r>
              <a:rPr lang="en-US"/>
              <a:t>DISCUSSION</a:t>
            </a:r>
          </a:p>
        </p:txBody>
      </p:sp>
      <p:sp>
        <p:nvSpPr>
          <p:cNvPr id="504" name="Shape 504"/>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04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r>
              <a:rPr lang="en-US"/>
              <a:t>Thanks to Karen Givvin</a:t>
            </a:r>
          </a:p>
          <a:p>
            <a:endParaRPr/>
          </a:p>
        </p:txBody>
      </p:sp>
      <p:sp>
        <p:nvSpPr>
          <p:cNvPr id="511" name="Shape 511"/>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36</a:t>
            </a:fld>
            <a:endParaRPr lang="en-US"/>
          </a:p>
        </p:txBody>
      </p:sp>
    </p:spTree>
    <p:extLst>
      <p:ext uri="{BB962C8B-B14F-4D97-AF65-F5344CB8AC3E}">
        <p14:creationId xmlns:p14="http://schemas.microsoft.com/office/powerpoint/2010/main" val="1087318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buSzPct val="25000"/>
            </a:pPr>
            <a:r>
              <a:rPr lang="en-US" dirty="0"/>
              <a:t>This is what makes knowledge flexible—understandings are connected—known as relational understanding</a:t>
            </a:r>
          </a:p>
          <a:p>
            <a:pPr>
              <a:buSzPct val="25000"/>
            </a:pPr>
            <a:r>
              <a:rPr lang="en-US" dirty="0"/>
              <a:t>Not E is NOT helpful—connections to help him get there is what is key</a:t>
            </a:r>
          </a:p>
        </p:txBody>
      </p:sp>
      <p:sp>
        <p:nvSpPr>
          <p:cNvPr id="527" name="Shape 527"/>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415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2" name="Shape 592"/>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buSzPct val="25000"/>
            </a:pPr>
            <a:r>
              <a:rPr lang="en-US"/>
              <a:t>The hard part is not doing the same thing over and over. The hard part is knowing and being able to do in different situations.</a:t>
            </a:r>
          </a:p>
        </p:txBody>
      </p:sp>
      <p:sp>
        <p:nvSpPr>
          <p:cNvPr id="593" name="Shape 593"/>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636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306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lnSpc>
                <a:spcPct val="80000"/>
              </a:lnSpc>
              <a:buSzPct val="25000"/>
            </a:pPr>
            <a:r>
              <a:rPr lang="en-US" sz="1400"/>
              <a:t>So, how does it work?</a:t>
            </a:r>
          </a:p>
          <a:p>
            <a:pPr>
              <a:lnSpc>
                <a:spcPct val="80000"/>
              </a:lnSpc>
              <a:buSzPct val="25000"/>
            </a:pPr>
            <a:endParaRPr sz="1400"/>
          </a:p>
          <a:p>
            <a:pPr>
              <a:lnSpc>
                <a:spcPct val="80000"/>
              </a:lnSpc>
              <a:buSzPct val="25000"/>
            </a:pPr>
            <a:r>
              <a:rPr lang="en-US" sz="1400"/>
              <a:t>Structural Change</a:t>
            </a:r>
          </a:p>
          <a:p>
            <a:pPr marL="464424" lvl="1">
              <a:lnSpc>
                <a:spcPct val="80000"/>
              </a:lnSpc>
              <a:buSzPct val="25000"/>
            </a:pPr>
            <a:r>
              <a:rPr lang="en-US" sz="1400"/>
              <a:t>Accelerated cohort experience – reducing time and transitions</a:t>
            </a:r>
          </a:p>
          <a:p>
            <a:pPr marL="464424" lvl="1">
              <a:lnSpc>
                <a:spcPct val="80000"/>
              </a:lnSpc>
              <a:buSzPct val="25000"/>
            </a:pPr>
            <a:r>
              <a:rPr lang="en-US" sz="1400"/>
              <a:t>College level mathematics focus with developmental math supports</a:t>
            </a:r>
          </a:p>
          <a:p>
            <a:pPr marL="464424" lvl="1">
              <a:lnSpc>
                <a:spcPct val="80000"/>
              </a:lnSpc>
              <a:buSzPct val="25000"/>
            </a:pPr>
            <a:r>
              <a:rPr lang="en-US" sz="1400"/>
              <a:t>Must maintain rigor – UC statistics transferability + meets pre-college mathematics requirement</a:t>
            </a:r>
          </a:p>
          <a:p>
            <a:pPr>
              <a:lnSpc>
                <a:spcPct val="80000"/>
              </a:lnSpc>
              <a:buSzPct val="25000"/>
            </a:pPr>
            <a:r>
              <a:rPr lang="en-US" sz="1400"/>
              <a:t>Pedagogical and Content Shift</a:t>
            </a:r>
          </a:p>
          <a:p>
            <a:pPr marL="464424" lvl="1">
              <a:lnSpc>
                <a:spcPct val="80000"/>
              </a:lnSpc>
              <a:buSzPct val="25000"/>
            </a:pPr>
            <a:r>
              <a:rPr lang="en-US" sz="1400"/>
              <a:t>Authentic contexts</a:t>
            </a:r>
          </a:p>
          <a:p>
            <a:pPr marL="464424" lvl="1">
              <a:lnSpc>
                <a:spcPct val="80000"/>
              </a:lnSpc>
              <a:buSzPct val="25000"/>
            </a:pPr>
            <a:r>
              <a:rPr lang="en-US" sz="1400"/>
              <a:t>Aligned with specific programs of study</a:t>
            </a:r>
          </a:p>
          <a:p>
            <a:pPr marL="464424" lvl="1">
              <a:lnSpc>
                <a:spcPct val="80000"/>
              </a:lnSpc>
              <a:buSzPct val="25000"/>
            </a:pPr>
            <a:r>
              <a:rPr lang="en-US" sz="1400"/>
              <a:t>Active and collaborative learning</a:t>
            </a:r>
          </a:p>
          <a:p>
            <a:pPr>
              <a:lnSpc>
                <a:spcPct val="80000"/>
              </a:lnSpc>
              <a:buSzPct val="25000"/>
            </a:pPr>
            <a:r>
              <a:rPr lang="en-US" sz="1400"/>
              <a:t>Integrated Student Supports</a:t>
            </a:r>
          </a:p>
          <a:p>
            <a:pPr marL="464424" lvl="1">
              <a:lnSpc>
                <a:spcPct val="80000"/>
              </a:lnSpc>
              <a:buSzPct val="25000"/>
            </a:pPr>
            <a:r>
              <a:rPr lang="en-US" sz="1400"/>
              <a:t>Student and faculty resources for addressing non-cognitive factors and language and literacy barriers that can hinder mathematics learning</a:t>
            </a:r>
          </a:p>
          <a:p>
            <a:pPr>
              <a:lnSpc>
                <a:spcPct val="80000"/>
              </a:lnSpc>
              <a:buSzPct val="25000"/>
            </a:pPr>
            <a:r>
              <a:rPr lang="en-US" sz="1400"/>
              <a:t>Network Improvement Community</a:t>
            </a:r>
          </a:p>
          <a:p>
            <a:pPr marL="464424" lvl="1">
              <a:lnSpc>
                <a:spcPct val="80000"/>
              </a:lnSpc>
              <a:buSzPct val="25000"/>
            </a:pPr>
            <a:r>
              <a:rPr lang="en-US" sz="1400"/>
              <a:t>Space for shared learning – common curriculum, pedagogy, and assessments</a:t>
            </a:r>
          </a:p>
          <a:p>
            <a:pPr marL="464424" lvl="1">
              <a:lnSpc>
                <a:spcPct val="80000"/>
              </a:lnSpc>
              <a:buSzPct val="25000"/>
            </a:pPr>
            <a:r>
              <a:rPr lang="en-US" sz="1400"/>
              <a:t>Evidence base for continuous improvement</a:t>
            </a:r>
          </a:p>
          <a:p>
            <a:pPr>
              <a:lnSpc>
                <a:spcPct val="80000"/>
              </a:lnSpc>
              <a:buSzPct val="25000"/>
            </a:pPr>
            <a:endParaRPr sz="1400"/>
          </a:p>
          <a:p>
            <a:pPr>
              <a:lnSpc>
                <a:spcPct val="80000"/>
              </a:lnSpc>
              <a:buSzPct val="25000"/>
            </a:pPr>
            <a:endParaRPr sz="1400"/>
          </a:p>
        </p:txBody>
      </p:sp>
      <p:sp>
        <p:nvSpPr>
          <p:cNvPr id="140" name="Shape 140"/>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a:t>
            </a:fld>
            <a:endParaRPr lang="en-US" sz="1200">
              <a:latin typeface="Calibri"/>
              <a:ea typeface="Calibri"/>
              <a:cs typeface="Calibri"/>
              <a:sym typeface="Calibri"/>
            </a:endParaRPr>
          </a:p>
        </p:txBody>
      </p:sp>
    </p:spTree>
    <p:extLst>
      <p:ext uri="{BB962C8B-B14F-4D97-AF65-F5344CB8AC3E}">
        <p14:creationId xmlns:p14="http://schemas.microsoft.com/office/powerpoint/2010/main" val="1062343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65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600" name="Shape 60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512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610" name="Shape 61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586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650" name="Shape 650"/>
          <p:cNvSpPr txBox="1">
            <a:spLocks noGrp="1"/>
          </p:cNvSpPr>
          <p:nvPr>
            <p:ph type="sldNum" idx="12"/>
          </p:nvPr>
        </p:nvSpPr>
        <p:spPr>
          <a:xfrm>
            <a:off x="3956549" y="8805841"/>
            <a:ext cx="3026833" cy="463550"/>
          </a:xfrm>
          <a:prstGeom prst="rect">
            <a:avLst/>
          </a:prstGeom>
        </p:spPr>
        <p:txBody>
          <a:bodyPr lIns="92870" tIns="46422" rIns="92870" bIns="46422" anchor="b" anchorCtr="0">
            <a:noAutofit/>
          </a:bodyPr>
          <a:lstStyle/>
          <a:p>
            <a:pPr>
              <a:buClr>
                <a:srgbClr val="000000"/>
              </a:buClr>
              <a:buSzPct val="25000"/>
            </a:pPr>
            <a:fld id="{00000000-1234-1234-1234-123412341234}" type="slidenum">
              <a:rPr lang="en-US"/>
              <a:pPr>
                <a:buClr>
                  <a:srgbClr val="000000"/>
                </a:buClr>
                <a:buSzPct val="25000"/>
              </a:pPr>
              <a:t>43</a:t>
            </a:fld>
            <a:endParaRPr lang="en-US"/>
          </a:p>
        </p:txBody>
      </p:sp>
    </p:spTree>
    <p:extLst>
      <p:ext uri="{BB962C8B-B14F-4D97-AF65-F5344CB8AC3E}">
        <p14:creationId xmlns:p14="http://schemas.microsoft.com/office/powerpoint/2010/main" val="3156970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98500" y="4403725"/>
            <a:ext cx="5588000" cy="4171950"/>
          </a:xfrm>
          <a:prstGeom prst="rect">
            <a:avLst/>
          </a:prstGeom>
        </p:spPr>
        <p:txBody>
          <a:bodyPr lIns="92870" tIns="92870" rIns="92870" bIns="92870" anchor="t" anchorCtr="0">
            <a:noAutofit/>
          </a:bodyPr>
          <a:lstStyle/>
          <a:p>
            <a:endParaRPr/>
          </a:p>
        </p:txBody>
      </p:sp>
      <p:sp>
        <p:nvSpPr>
          <p:cNvPr id="681" name="Shape 681"/>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498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1" name="Shape 691"/>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buClr>
                <a:schemeClr val="dk1"/>
              </a:buClr>
              <a:buSzPct val="25000"/>
            </a:pPr>
            <a:r>
              <a:rPr lang="en-US"/>
              <a:t>Summer Forum – July 15 – 19 in South San Francisco</a:t>
            </a:r>
          </a:p>
          <a:p>
            <a:pPr>
              <a:buClr>
                <a:schemeClr val="dk1"/>
              </a:buClr>
              <a:buSzPct val="25000"/>
            </a:pPr>
            <a:endParaRPr/>
          </a:p>
        </p:txBody>
      </p:sp>
      <p:sp>
        <p:nvSpPr>
          <p:cNvPr id="692" name="Shape 692"/>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614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endParaRPr/>
          </a:p>
        </p:txBody>
      </p:sp>
      <p:sp>
        <p:nvSpPr>
          <p:cNvPr id="699" name="Shape 699"/>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96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lnSpc>
                <a:spcPct val="80000"/>
              </a:lnSpc>
              <a:buSzPct val="25000"/>
            </a:pPr>
            <a:r>
              <a:rPr lang="en-US" sz="1400" dirty="0"/>
              <a:t>So, how does it work?</a:t>
            </a:r>
          </a:p>
          <a:p>
            <a:pPr>
              <a:lnSpc>
                <a:spcPct val="80000"/>
              </a:lnSpc>
              <a:buSzPct val="25000"/>
            </a:pPr>
            <a:endParaRPr sz="1400" dirty="0"/>
          </a:p>
          <a:p>
            <a:pPr>
              <a:lnSpc>
                <a:spcPct val="80000"/>
              </a:lnSpc>
              <a:buSzPct val="25000"/>
            </a:pPr>
            <a:endParaRPr sz="1400" dirty="0"/>
          </a:p>
          <a:p>
            <a:pPr>
              <a:lnSpc>
                <a:spcPct val="80000"/>
              </a:lnSpc>
              <a:buSzPct val="25000"/>
            </a:pPr>
            <a:r>
              <a:rPr lang="en-US" sz="1400" dirty="0"/>
              <a:t>Structural Change</a:t>
            </a:r>
          </a:p>
          <a:p>
            <a:pPr marL="464424" lvl="1">
              <a:lnSpc>
                <a:spcPct val="80000"/>
              </a:lnSpc>
              <a:buSzPct val="25000"/>
            </a:pPr>
            <a:r>
              <a:rPr lang="en-US" sz="1400" dirty="0"/>
              <a:t>Accelerated cohort experience – reducing time and transitions</a:t>
            </a:r>
          </a:p>
          <a:p>
            <a:pPr marL="464424" lvl="1">
              <a:lnSpc>
                <a:spcPct val="80000"/>
              </a:lnSpc>
              <a:buSzPct val="25000"/>
            </a:pPr>
            <a:r>
              <a:rPr lang="en-US" sz="1400" dirty="0"/>
              <a:t>College level mathematics focus with developmental math supports</a:t>
            </a:r>
          </a:p>
          <a:p>
            <a:pPr marL="464424" lvl="1">
              <a:lnSpc>
                <a:spcPct val="80000"/>
              </a:lnSpc>
              <a:buSzPct val="25000"/>
            </a:pPr>
            <a:r>
              <a:rPr lang="en-US" sz="1400" dirty="0"/>
              <a:t>Must maintain rigor – UC statistics transferability + meets pre-college mathematics requirement</a:t>
            </a:r>
          </a:p>
          <a:p>
            <a:pPr>
              <a:lnSpc>
                <a:spcPct val="80000"/>
              </a:lnSpc>
              <a:buSzPct val="25000"/>
            </a:pPr>
            <a:r>
              <a:rPr lang="en-US" sz="1400" dirty="0"/>
              <a:t>Developed in the first year by Carnegie in consultation with experts – it guides and disciplines our work</a:t>
            </a:r>
          </a:p>
          <a:p>
            <a:pPr>
              <a:lnSpc>
                <a:spcPct val="80000"/>
              </a:lnSpc>
              <a:buSzPct val="25000"/>
            </a:pPr>
            <a:endParaRPr sz="1400" dirty="0"/>
          </a:p>
          <a:p>
            <a:pPr>
              <a:lnSpc>
                <a:spcPct val="80000"/>
              </a:lnSpc>
              <a:buSzPct val="25000"/>
            </a:pPr>
            <a:endParaRPr sz="1400" dirty="0"/>
          </a:p>
        </p:txBody>
      </p:sp>
      <p:sp>
        <p:nvSpPr>
          <p:cNvPr id="162" name="Shape 162"/>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a:t>
            </a:fld>
            <a:endParaRPr lang="en-US" sz="1200">
              <a:latin typeface="Calibri"/>
              <a:ea typeface="Calibri"/>
              <a:cs typeface="Calibri"/>
              <a:sym typeface="Calibri"/>
            </a:endParaRPr>
          </a:p>
        </p:txBody>
      </p:sp>
    </p:spTree>
    <p:extLst>
      <p:ext uri="{BB962C8B-B14F-4D97-AF65-F5344CB8AC3E}">
        <p14:creationId xmlns:p14="http://schemas.microsoft.com/office/powerpoint/2010/main" val="396510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Clr>
                <a:schemeClr val="dk1"/>
              </a:buClr>
              <a:buSzPct val="25000"/>
            </a:pPr>
            <a:r>
              <a:rPr lang="en-US" b="1" i="1"/>
              <a:t>An Ambitious, Coherent Alternative: </a:t>
            </a:r>
            <a:r>
              <a:rPr lang="en-US"/>
              <a:t>The program is organized around two structured pathways, known as Statway and Quantway. Rather than a seeming random walk through a maze of possible course options, students and faculty are now joined in a common, intensive year-long experience toward a shared goal—achieve college math credit in one year. Statistics and Quantitative Literacy, respectively, are the core college-level content and conceptual organizers for the Pathways. Developmental mathematics learning goals are integrated throughout. </a:t>
            </a:r>
          </a:p>
          <a:p>
            <a:pPr>
              <a:buSzPct val="25000"/>
            </a:pPr>
            <a:endParaRPr/>
          </a:p>
          <a:p>
            <a:pPr>
              <a:buSzPct val="25000"/>
            </a:pPr>
            <a:endParaRPr>
              <a:solidFill>
                <a:srgbClr val="FF0000"/>
              </a:solidFill>
            </a:endParaRPr>
          </a:p>
          <a:p>
            <a:pPr>
              <a:buSzPct val="25000"/>
            </a:pPr>
            <a:endParaRPr/>
          </a:p>
          <a:p>
            <a:pPr>
              <a:buSzPct val="25000"/>
            </a:pPr>
            <a:endParaRPr/>
          </a:p>
        </p:txBody>
      </p:sp>
      <p:sp>
        <p:nvSpPr>
          <p:cNvPr id="172" name="Shape 172"/>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178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lnSpc>
                <a:spcPct val="80000"/>
              </a:lnSpc>
              <a:buSzPct val="25000"/>
            </a:pPr>
            <a:r>
              <a:rPr lang="en-US" sz="1400"/>
              <a:t>So, how does it work?</a:t>
            </a:r>
          </a:p>
          <a:p>
            <a:pPr>
              <a:lnSpc>
                <a:spcPct val="80000"/>
              </a:lnSpc>
              <a:buSzPct val="25000"/>
            </a:pPr>
            <a:endParaRPr sz="1400"/>
          </a:p>
          <a:p>
            <a:pPr>
              <a:lnSpc>
                <a:spcPct val="80000"/>
              </a:lnSpc>
              <a:buSzPct val="25000"/>
            </a:pPr>
            <a:endParaRPr sz="1400"/>
          </a:p>
          <a:p>
            <a:pPr marL="464424" lvl="1">
              <a:lnSpc>
                <a:spcPct val="80000"/>
              </a:lnSpc>
              <a:buSzPct val="25000"/>
            </a:pPr>
            <a:endParaRPr sz="1400"/>
          </a:p>
          <a:p>
            <a:pPr>
              <a:lnSpc>
                <a:spcPct val="80000"/>
              </a:lnSpc>
              <a:buSzPct val="25000"/>
            </a:pPr>
            <a:r>
              <a:rPr lang="en-US" sz="1400"/>
              <a:t>Pedagogical and Content Shift</a:t>
            </a:r>
          </a:p>
          <a:p>
            <a:pPr marL="464424" lvl="1">
              <a:lnSpc>
                <a:spcPct val="80000"/>
              </a:lnSpc>
              <a:buSzPct val="25000"/>
            </a:pPr>
            <a:r>
              <a:rPr lang="en-US" sz="1400"/>
              <a:t>Authentic contexts</a:t>
            </a:r>
          </a:p>
          <a:p>
            <a:pPr marL="464424" lvl="1">
              <a:lnSpc>
                <a:spcPct val="80000"/>
              </a:lnSpc>
              <a:buSzPct val="25000"/>
            </a:pPr>
            <a:r>
              <a:rPr lang="en-US" sz="1400"/>
              <a:t>Aligned with specific programs of study</a:t>
            </a:r>
          </a:p>
          <a:p>
            <a:pPr marL="464424" lvl="1">
              <a:lnSpc>
                <a:spcPct val="80000"/>
              </a:lnSpc>
              <a:buSzPct val="25000"/>
            </a:pPr>
            <a:r>
              <a:rPr lang="en-US" sz="1400"/>
              <a:t>Active and collaborative learning</a:t>
            </a:r>
          </a:p>
          <a:p>
            <a:pPr>
              <a:lnSpc>
                <a:spcPct val="80000"/>
              </a:lnSpc>
              <a:buSzPct val="25000"/>
            </a:pPr>
            <a:endParaRPr sz="1400"/>
          </a:p>
          <a:p>
            <a:pPr>
              <a:lnSpc>
                <a:spcPct val="80000"/>
              </a:lnSpc>
              <a:buSzPct val="25000"/>
            </a:pPr>
            <a:endParaRPr sz="1400"/>
          </a:p>
          <a:p>
            <a:pPr>
              <a:lnSpc>
                <a:spcPct val="80000"/>
              </a:lnSpc>
              <a:buSzPct val="25000"/>
            </a:pPr>
            <a:endParaRPr sz="1400"/>
          </a:p>
          <a:p>
            <a:pPr marL="174159" indent="-233502">
              <a:lnSpc>
                <a:spcPct val="80000"/>
              </a:lnSpc>
              <a:buClr>
                <a:schemeClr val="dk1"/>
              </a:buClr>
              <a:buSzPct val="100000"/>
              <a:buFont typeface="Calibri"/>
              <a:buChar char="-"/>
            </a:pPr>
            <a:r>
              <a:rPr lang="en-US" sz="1400"/>
              <a:t>Multiple drivers – we need to affect all of them, if we are going to have meaningful change</a:t>
            </a:r>
          </a:p>
          <a:p>
            <a:pPr marL="174159" indent="-233502">
              <a:lnSpc>
                <a:spcPct val="80000"/>
              </a:lnSpc>
              <a:buClr>
                <a:schemeClr val="dk1"/>
              </a:buClr>
              <a:buSzPct val="100000"/>
              <a:buFont typeface="Calibri"/>
              <a:buChar char="-"/>
            </a:pPr>
            <a:r>
              <a:rPr lang="en-US" sz="1400"/>
              <a:t>A) pathways structure – lose more students between than within; b) engage students immediately in meaningful content – start by teaching college level statistics to dev math students (and then fill in the dev math needed) – need support with internal/external articulation; c) need commitment to trying something new</a:t>
            </a:r>
          </a:p>
          <a:p>
            <a:pPr marL="174159" indent="-174159">
              <a:lnSpc>
                <a:spcPct val="80000"/>
              </a:lnSpc>
              <a:buClr>
                <a:schemeClr val="dk1"/>
              </a:buClr>
              <a:buSzPct val="34285"/>
            </a:pPr>
            <a:endParaRPr sz="1400"/>
          </a:p>
          <a:p>
            <a:pPr marL="174159" indent="-233502">
              <a:lnSpc>
                <a:spcPct val="80000"/>
              </a:lnSpc>
              <a:buClr>
                <a:schemeClr val="dk1"/>
              </a:buClr>
              <a:buSzPct val="100000"/>
              <a:buFont typeface="Calibri"/>
              <a:buChar char="-"/>
            </a:pPr>
            <a:r>
              <a:rPr lang="en-US" sz="1400"/>
              <a:t>Relevant and engaging content – these students have failed at math repeatedly.  We needed to teach something new and teach it in a new way.  We wouldn’t ask students to master algebraic procedures that are disconnected from authentic use – no more factoring of trinomials.  Math would be used to solve REAL problems, within authentic contexts, using real data.</a:t>
            </a:r>
          </a:p>
          <a:p>
            <a:pPr marL="174159" indent="-174159">
              <a:lnSpc>
                <a:spcPct val="80000"/>
              </a:lnSpc>
              <a:buClr>
                <a:schemeClr val="dk1"/>
              </a:buClr>
              <a:buSzPct val="34285"/>
            </a:pPr>
            <a:endParaRPr sz="1400"/>
          </a:p>
          <a:p>
            <a:pPr marL="174159" indent="-233502">
              <a:lnSpc>
                <a:spcPct val="80000"/>
              </a:lnSpc>
              <a:buClr>
                <a:schemeClr val="dk1"/>
              </a:buClr>
              <a:buSzPct val="100000"/>
              <a:buFont typeface="Calibri"/>
              <a:buChar char="-"/>
            </a:pPr>
            <a:r>
              <a:rPr lang="en-US" sz="1400"/>
              <a:t>We’d enable students to engage differently – no more sitting and watching a lecture and then trying to replicate a procedure.  Rather students actively work to solve a problem, bringing their own experiences to bear.  The teacher serves as a facilitator.</a:t>
            </a:r>
          </a:p>
          <a:p>
            <a:pPr marL="174159" indent="-174159">
              <a:lnSpc>
                <a:spcPct val="80000"/>
              </a:lnSpc>
              <a:buClr>
                <a:schemeClr val="dk1"/>
              </a:buClr>
              <a:buSzPct val="34285"/>
            </a:pPr>
            <a:endParaRPr sz="1400"/>
          </a:p>
          <a:p>
            <a:pPr marL="174159" indent="-233502">
              <a:lnSpc>
                <a:spcPct val="80000"/>
              </a:lnSpc>
              <a:buClr>
                <a:schemeClr val="dk1"/>
              </a:buClr>
              <a:buSzPct val="100000"/>
              <a:buFont typeface="Calibri"/>
              <a:buChar char="-"/>
            </a:pPr>
            <a:r>
              <a:rPr lang="en-US" sz="1400"/>
              <a:t>This means we have to prepare teachers differently – large area of work is faculty professional development</a:t>
            </a:r>
          </a:p>
          <a:p>
            <a:pPr marL="174159" indent="-233502">
              <a:lnSpc>
                <a:spcPct val="80000"/>
              </a:lnSpc>
              <a:buClr>
                <a:schemeClr val="dk1"/>
              </a:buClr>
              <a:buSzPct val="100000"/>
              <a:buFont typeface="Calibri"/>
              <a:buChar char="-"/>
            </a:pPr>
            <a:r>
              <a:rPr lang="en-US" sz="1400"/>
              <a:t>There are things besides math that affect student’s learning in mathematics:</a:t>
            </a:r>
          </a:p>
          <a:p>
            <a:pPr marL="638583" lvl="1" indent="-233501">
              <a:lnSpc>
                <a:spcPct val="80000"/>
              </a:lnSpc>
              <a:buClr>
                <a:schemeClr val="dk1"/>
              </a:buClr>
              <a:buSzPct val="100000"/>
              <a:buFont typeface="Calibri"/>
              <a:buChar char="-"/>
            </a:pPr>
            <a:r>
              <a:rPr lang="en-US" sz="1400"/>
              <a:t>Psycho-social factors: mindset, sense of belonging, anxiety – we need to intervene on each of these to improve success – this has implications for the role of faculty</a:t>
            </a:r>
          </a:p>
          <a:p>
            <a:pPr marL="638583" lvl="1" indent="-233501">
              <a:lnSpc>
                <a:spcPct val="80000"/>
              </a:lnSpc>
              <a:buClr>
                <a:schemeClr val="dk1"/>
              </a:buClr>
              <a:buSzPct val="100000"/>
              <a:buFont typeface="Calibri"/>
              <a:buChar char="-"/>
            </a:pPr>
            <a:r>
              <a:rPr lang="en-US" sz="1400"/>
              <a:t>Don’t want language to be a barrier to learning math.  Students are working with authentic contexts, being asked to make arguments with quantitative data, to explain their reasoning.  Demands not part of a typical math class.  So we have to pay attention to how we support students in reading and expressing themselves.  Again, new demands on faculty.</a:t>
            </a:r>
          </a:p>
          <a:p>
            <a:pPr marL="638583" lvl="1" indent="-174159">
              <a:lnSpc>
                <a:spcPct val="80000"/>
              </a:lnSpc>
              <a:buClr>
                <a:schemeClr val="dk1"/>
              </a:buClr>
              <a:buSzPct val="34285"/>
            </a:pPr>
            <a:endParaRPr sz="1400"/>
          </a:p>
          <a:p>
            <a:pPr>
              <a:lnSpc>
                <a:spcPct val="80000"/>
              </a:lnSpc>
              <a:buClr>
                <a:schemeClr val="dk1"/>
              </a:buClr>
              <a:buSzPct val="25000"/>
            </a:pPr>
            <a:r>
              <a:rPr lang="en-US" sz="1400"/>
              <a:t>Aim:</a:t>
            </a:r>
          </a:p>
          <a:p>
            <a:pPr marL="174159" indent="-233502">
              <a:lnSpc>
                <a:spcPct val="80000"/>
              </a:lnSpc>
              <a:buClr>
                <a:schemeClr val="dk1"/>
              </a:buClr>
              <a:buSzPct val="100000"/>
              <a:buFont typeface="Calibri"/>
              <a:buChar char="-"/>
            </a:pPr>
            <a:r>
              <a:rPr lang="en-US" sz="1400"/>
              <a:t>first, double success rate</a:t>
            </a:r>
          </a:p>
          <a:p>
            <a:pPr marL="174159" indent="-233502">
              <a:lnSpc>
                <a:spcPct val="80000"/>
              </a:lnSpc>
              <a:buClr>
                <a:schemeClr val="dk1"/>
              </a:buClr>
              <a:buSzPct val="100000"/>
              <a:buFont typeface="Calibri"/>
              <a:buChar char="-"/>
            </a:pPr>
            <a:r>
              <a:rPr lang="en-US" sz="1400"/>
              <a:t>Then 5% to 50%</a:t>
            </a:r>
          </a:p>
          <a:p>
            <a:pPr marL="174159" indent="-233502">
              <a:lnSpc>
                <a:spcPct val="80000"/>
              </a:lnSpc>
              <a:buClr>
                <a:schemeClr val="dk1"/>
              </a:buClr>
              <a:buSzPct val="100000"/>
              <a:buFont typeface="Calibri"/>
              <a:buChar char="-"/>
            </a:pPr>
            <a:r>
              <a:rPr lang="en-US" sz="1400"/>
              <a:t>Next…</a:t>
            </a:r>
          </a:p>
          <a:p>
            <a:pPr>
              <a:lnSpc>
                <a:spcPct val="80000"/>
              </a:lnSpc>
              <a:buSzPct val="25000"/>
            </a:pPr>
            <a:endParaRPr sz="1400"/>
          </a:p>
          <a:p>
            <a:pPr>
              <a:lnSpc>
                <a:spcPct val="80000"/>
              </a:lnSpc>
              <a:buSzPct val="25000"/>
            </a:pPr>
            <a:r>
              <a:rPr lang="en-US" sz="1400"/>
              <a:t>Common theory of action</a:t>
            </a:r>
          </a:p>
          <a:p>
            <a:pPr>
              <a:lnSpc>
                <a:spcPct val="80000"/>
              </a:lnSpc>
              <a:buSzPct val="25000"/>
            </a:pPr>
            <a:r>
              <a:rPr lang="en-US" sz="1400"/>
              <a:t>Developed in the first year by Carnegie in consultation with experts – it guides and disciplines our work</a:t>
            </a:r>
          </a:p>
          <a:p>
            <a:pPr>
              <a:lnSpc>
                <a:spcPct val="80000"/>
              </a:lnSpc>
              <a:buSzPct val="25000"/>
            </a:pPr>
            <a:endParaRPr sz="1400"/>
          </a:p>
          <a:p>
            <a:pPr>
              <a:lnSpc>
                <a:spcPct val="80000"/>
              </a:lnSpc>
              <a:buSzPct val="25000"/>
            </a:pPr>
            <a:r>
              <a:rPr lang="en-US" sz="1400"/>
              <a:t>Unlike other reform efforts we’re tackeling all these drivers simultaneoulsy</a:t>
            </a:r>
          </a:p>
          <a:p>
            <a:pPr>
              <a:lnSpc>
                <a:spcPct val="80000"/>
              </a:lnSpc>
              <a:buSzPct val="25000"/>
            </a:pPr>
            <a:endParaRPr sz="1400"/>
          </a:p>
          <a:p>
            <a:pPr>
              <a:lnSpc>
                <a:spcPct val="80000"/>
              </a:lnSpc>
              <a:buSzPct val="25000"/>
            </a:pPr>
            <a:r>
              <a:rPr lang="en-US" sz="1400"/>
              <a:t>We knew we had to improve enrollment  (we’ve even updated the driver diagrams over time as we better understand the system)</a:t>
            </a:r>
          </a:p>
          <a:p>
            <a:pPr>
              <a:lnSpc>
                <a:spcPct val="80000"/>
              </a:lnSpc>
              <a:buSzPct val="25000"/>
            </a:pPr>
            <a:r>
              <a:rPr lang="en-US" sz="1400"/>
              <a:t>We knew we needed a cohesive instructional system and that was tied with how we supported faculty</a:t>
            </a:r>
          </a:p>
          <a:p>
            <a:pPr>
              <a:lnSpc>
                <a:spcPct val="80000"/>
              </a:lnSpc>
              <a:buSzPct val="25000"/>
            </a:pPr>
            <a:r>
              <a:rPr lang="en-US" sz="1400"/>
              <a:t>We also knew we had to support/meet the needs of students – language and literacy and productive persistence</a:t>
            </a:r>
          </a:p>
        </p:txBody>
      </p:sp>
      <p:sp>
        <p:nvSpPr>
          <p:cNvPr id="201" name="Shape 201"/>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7</a:t>
            </a:fld>
            <a:endParaRPr lang="en-US" sz="1200">
              <a:latin typeface="Calibri"/>
              <a:ea typeface="Calibri"/>
              <a:cs typeface="Calibri"/>
              <a:sym typeface="Calibri"/>
            </a:endParaRPr>
          </a:p>
        </p:txBody>
      </p:sp>
    </p:spTree>
    <p:extLst>
      <p:ext uri="{BB962C8B-B14F-4D97-AF65-F5344CB8AC3E}">
        <p14:creationId xmlns:p14="http://schemas.microsoft.com/office/powerpoint/2010/main" val="179590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r>
              <a:rPr lang="en-US"/>
              <a:t>As I’ve mentioned, the Pathways approach is a systemic reform effort. The curriculum and pedagogy of the Pathways courses are central to the system.</a:t>
            </a:r>
          </a:p>
          <a:p>
            <a:pPr>
              <a:buSzPct val="25000"/>
            </a:pPr>
            <a:endParaRPr/>
          </a:p>
          <a:p>
            <a:pPr>
              <a:buSzPct val="25000"/>
            </a:pPr>
            <a:r>
              <a:rPr lang="en-US"/>
              <a:t>Ambitious learning goals and curricular materials designed around problem situations that are authentic and relevant to students;</a:t>
            </a:r>
          </a:p>
          <a:p>
            <a:pPr>
              <a:buSzPct val="25000"/>
            </a:pPr>
            <a:r>
              <a:rPr lang="en-US"/>
              <a:t>Research-based collaborative and student-centered pedagogical practices that support deep and long lasting understanding;</a:t>
            </a:r>
          </a:p>
          <a:p>
            <a:pPr>
              <a:buSzPct val="25000"/>
            </a:pPr>
            <a:r>
              <a:rPr lang="en-US"/>
              <a:t>Evidence-based supports for promoting students’ productive persistence that are integrated throughout the instructional system to increase student motivation, tenacity, and skills for success;</a:t>
            </a:r>
          </a:p>
          <a:p>
            <a:pPr>
              <a:buSzPct val="25000"/>
            </a:pPr>
            <a:r>
              <a:rPr lang="en-US"/>
              <a:t>Language and literacy supports in instructional materials and classroom activities so that learning is accessible to all</a:t>
            </a:r>
          </a:p>
        </p:txBody>
      </p:sp>
      <p:sp>
        <p:nvSpPr>
          <p:cNvPr id="201" name="Shape 201"/>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9887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98500" y="4403725"/>
            <a:ext cx="5588000" cy="4171950"/>
          </a:xfrm>
          <a:prstGeom prst="rect">
            <a:avLst/>
          </a:prstGeom>
          <a:noFill/>
          <a:ln>
            <a:noFill/>
          </a:ln>
        </p:spPr>
        <p:txBody>
          <a:bodyPr lIns="92870" tIns="46422" rIns="92870" bIns="46422" anchor="t" anchorCtr="0">
            <a:noAutofit/>
          </a:bodyPr>
          <a:lstStyle/>
          <a:p>
            <a:pPr>
              <a:lnSpc>
                <a:spcPct val="80000"/>
              </a:lnSpc>
              <a:buSzPct val="25000"/>
            </a:pPr>
            <a:r>
              <a:rPr lang="en-US" sz="1400"/>
              <a:t>So, how does it work?</a:t>
            </a:r>
          </a:p>
          <a:p>
            <a:pPr>
              <a:lnSpc>
                <a:spcPct val="80000"/>
              </a:lnSpc>
              <a:buSzPct val="25000"/>
            </a:pPr>
            <a:endParaRPr sz="1400"/>
          </a:p>
          <a:p>
            <a:pPr marL="464424" lvl="1">
              <a:lnSpc>
                <a:spcPct val="80000"/>
              </a:lnSpc>
              <a:buSzPct val="25000"/>
            </a:pPr>
            <a:endParaRPr sz="1400"/>
          </a:p>
          <a:p>
            <a:pPr>
              <a:lnSpc>
                <a:spcPct val="80000"/>
              </a:lnSpc>
              <a:buSzPct val="25000"/>
            </a:pPr>
            <a:r>
              <a:rPr lang="en-US" sz="1400"/>
              <a:t>Integrated Student Supports</a:t>
            </a:r>
          </a:p>
          <a:p>
            <a:pPr marL="464424" lvl="1">
              <a:lnSpc>
                <a:spcPct val="80000"/>
              </a:lnSpc>
              <a:buSzPct val="25000"/>
            </a:pPr>
            <a:r>
              <a:rPr lang="en-US" sz="1400"/>
              <a:t>Student and faculty resources for addressing non-cognitive factors and language and literacy barriers that can hinder mathematics learning</a:t>
            </a:r>
          </a:p>
          <a:p>
            <a:pPr>
              <a:lnSpc>
                <a:spcPct val="80000"/>
              </a:lnSpc>
              <a:buSzPct val="25000"/>
            </a:pPr>
            <a:endParaRPr sz="1400"/>
          </a:p>
          <a:p>
            <a:pPr>
              <a:lnSpc>
                <a:spcPct val="80000"/>
              </a:lnSpc>
              <a:buSzPct val="25000"/>
            </a:pPr>
            <a:endParaRPr sz="1400"/>
          </a:p>
        </p:txBody>
      </p:sp>
      <p:sp>
        <p:nvSpPr>
          <p:cNvPr id="231" name="Shape 231"/>
          <p:cNvSpPr txBox="1">
            <a:spLocks noGrp="1"/>
          </p:cNvSpPr>
          <p:nvPr>
            <p:ph type="sldNum" idx="12"/>
          </p:nvPr>
        </p:nvSpPr>
        <p:spPr>
          <a:xfrm>
            <a:off x="3956549" y="8805841"/>
            <a:ext cx="3026833" cy="463550"/>
          </a:xfrm>
          <a:prstGeom prst="rect">
            <a:avLst/>
          </a:prstGeom>
          <a:noFill/>
          <a:ln>
            <a:noFill/>
          </a:ln>
        </p:spPr>
        <p:txBody>
          <a:bodyPr lIns="92870" tIns="46422" rIns="92870" bIns="4642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9</a:t>
            </a:fld>
            <a:endParaRPr lang="en-US" sz="1200">
              <a:latin typeface="Calibri"/>
              <a:ea typeface="Calibri"/>
              <a:cs typeface="Calibri"/>
              <a:sym typeface="Calibri"/>
            </a:endParaRPr>
          </a:p>
        </p:txBody>
      </p:sp>
    </p:spTree>
    <p:extLst>
      <p:ext uri="{BB962C8B-B14F-4D97-AF65-F5344CB8AC3E}">
        <p14:creationId xmlns:p14="http://schemas.microsoft.com/office/powerpoint/2010/main" val="2966786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73049"/>
        </a:solidFill>
        <a:effectLst/>
      </p:bgPr>
    </p:bg>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mt="19000"/>
          </a:blip>
          <a:srcRect r="10239" b="27037"/>
          <a:stretch/>
        </p:blipFill>
        <p:spPr>
          <a:xfrm>
            <a:off x="1295400" y="853438"/>
            <a:ext cx="7848600" cy="6004500"/>
          </a:xfrm>
          <a:prstGeom prst="rect">
            <a:avLst/>
          </a:prstGeom>
          <a:noFill/>
          <a:ln>
            <a:noFill/>
          </a:ln>
        </p:spPr>
      </p:pic>
      <p:sp>
        <p:nvSpPr>
          <p:cNvPr id="13" name="Shape 13"/>
          <p:cNvSpPr txBox="1">
            <a:spLocks noGrp="1"/>
          </p:cNvSpPr>
          <p:nvPr>
            <p:ph type="ctrTitle"/>
          </p:nvPr>
        </p:nvSpPr>
        <p:spPr>
          <a:xfrm>
            <a:off x="761999" y="1981200"/>
            <a:ext cx="7162800" cy="2590800"/>
          </a:xfrm>
          <a:prstGeom prst="rect">
            <a:avLst/>
          </a:prstGeom>
          <a:noFill/>
          <a:ln>
            <a:noFill/>
          </a:ln>
        </p:spPr>
        <p:txBody>
          <a:bodyPr lIns="91425" tIns="91425" rIns="91425" bIns="91425" anchor="t" anchorCtr="0"/>
          <a:lstStyle>
            <a:lvl1pPr marL="0" marR="0" lvl="0" indent="0" algn="l" rtl="0">
              <a:spcBef>
                <a:spcPts val="0"/>
              </a:spcBef>
              <a:buClr>
                <a:schemeClr val="accent2"/>
              </a:buClr>
              <a:buFont typeface="Roboto"/>
              <a:buNone/>
              <a:defRPr sz="6000" b="0" i="0" u="none" strike="noStrike" cap="none">
                <a:solidFill>
                  <a:schemeClr val="accent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762000" y="5029200"/>
            <a:ext cx="7162800" cy="4572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rgbClr val="F4F1D4"/>
                </a:solidFill>
                <a:latin typeface="Roboto"/>
                <a:ea typeface="Roboto"/>
                <a:cs typeface="Roboto"/>
                <a:sym typeface="Roboto"/>
              </a:defRPr>
            </a:lvl1pPr>
            <a:lvl2pPr marL="457200" marR="0" lvl="1" indent="0" algn="ctr" rtl="0">
              <a:lnSpc>
                <a:spcPct val="95000"/>
              </a:lnSpc>
              <a:spcBef>
                <a:spcPts val="600"/>
              </a:spcBef>
              <a:buClr>
                <a:srgbClr val="1D4D94"/>
              </a:buClr>
              <a:buFont typeface="Arial"/>
              <a:buNone/>
              <a:defRPr sz="2100" b="0" i="0" u="none" strike="noStrike" cap="none">
                <a:solidFill>
                  <a:srgbClr val="8C8C88"/>
                </a:solidFill>
                <a:latin typeface="Calibri"/>
                <a:ea typeface="Calibri"/>
                <a:cs typeface="Calibri"/>
                <a:sym typeface="Calibri"/>
              </a:defRPr>
            </a:lvl2pPr>
            <a:lvl3pPr marL="914400" marR="0" lvl="2" indent="0" algn="ctr" rtl="0">
              <a:lnSpc>
                <a:spcPct val="95000"/>
              </a:lnSpc>
              <a:spcBef>
                <a:spcPts val="600"/>
              </a:spcBef>
              <a:buClr>
                <a:srgbClr val="1D4D94"/>
              </a:buClr>
              <a:buFont typeface="Arial"/>
              <a:buNone/>
              <a:defRPr sz="2100" b="0" i="0" u="none" strike="noStrike" cap="none">
                <a:solidFill>
                  <a:srgbClr val="8C8C88"/>
                </a:solidFill>
                <a:latin typeface="Calibri"/>
                <a:ea typeface="Calibri"/>
                <a:cs typeface="Calibri"/>
                <a:sym typeface="Calibri"/>
              </a:defRPr>
            </a:lvl3pPr>
            <a:lvl4pPr marL="1371600" marR="0" lvl="3" indent="0" algn="ctr" rtl="0">
              <a:spcBef>
                <a:spcPts val="280"/>
              </a:spcBef>
              <a:buClr>
                <a:srgbClr val="8C8C88"/>
              </a:buClr>
              <a:buFont typeface="Arial"/>
              <a:buNone/>
              <a:defRPr sz="1400" b="0" i="0" u="none" strike="noStrike" cap="none">
                <a:solidFill>
                  <a:srgbClr val="8C8C88"/>
                </a:solidFill>
                <a:latin typeface="Arial"/>
                <a:ea typeface="Arial"/>
                <a:cs typeface="Arial"/>
                <a:sym typeface="Arial"/>
              </a:defRPr>
            </a:lvl4pPr>
            <a:lvl5pPr marL="1828800" marR="0" lvl="4" indent="0" algn="ctr" rtl="0">
              <a:spcBef>
                <a:spcPts val="280"/>
              </a:spcBef>
              <a:buClr>
                <a:srgbClr val="8C8C88"/>
              </a:buClr>
              <a:buFont typeface="Arial"/>
              <a:buNone/>
              <a:defRPr sz="1400" b="0" i="0" u="none" strike="noStrike" cap="none">
                <a:solidFill>
                  <a:srgbClr val="8C8C88"/>
                </a:solidFill>
                <a:latin typeface="Arial"/>
                <a:ea typeface="Arial"/>
                <a:cs typeface="Arial"/>
                <a:sym typeface="Arial"/>
              </a:defRPr>
            </a:lvl5pPr>
            <a:lvl6pPr marL="2286000" marR="0" lvl="5"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6pPr>
            <a:lvl7pPr marL="2743200" marR="0" lvl="6"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7pPr>
            <a:lvl8pPr marL="3200400" marR="0" lvl="7"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8pPr>
            <a:lvl9pPr marL="3657600" marR="0" lvl="8"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9pPr>
          </a:lstStyle>
          <a:p>
            <a:endParaRPr/>
          </a:p>
        </p:txBody>
      </p:sp>
      <p:pic>
        <p:nvPicPr>
          <p:cNvPr id="15" name="Shape 15"/>
          <p:cNvPicPr preferRelativeResize="0"/>
          <p:nvPr/>
        </p:nvPicPr>
        <p:blipFill rotWithShape="1">
          <a:blip r:embed="rId3">
            <a:alphaModFix/>
          </a:blip>
          <a:srcRect/>
          <a:stretch/>
        </p:blipFill>
        <p:spPr>
          <a:xfrm>
            <a:off x="764283" y="685800"/>
            <a:ext cx="2727000" cy="926100"/>
          </a:xfrm>
          <a:prstGeom prst="rect">
            <a:avLst/>
          </a:prstGeom>
          <a:noFill/>
          <a:ln>
            <a:noFill/>
          </a:ln>
        </p:spPr>
      </p:pic>
      <p:sp>
        <p:nvSpPr>
          <p:cNvPr id="16" name="Shape 16"/>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reen content slide NO logo">
    <p:bg>
      <p:bgPr>
        <a:solidFill>
          <a:srgbClr val="006858"/>
        </a:solidFill>
        <a:effectLst/>
      </p:bgPr>
    </p:bg>
    <p:spTree>
      <p:nvGrpSpPr>
        <p:cNvPr id="1" name="Shape 58"/>
        <p:cNvGrpSpPr/>
        <p:nvPr/>
      </p:nvGrpSpPr>
      <p:grpSpPr>
        <a:xfrm>
          <a:off x="0" y="0"/>
          <a:ext cx="0" cy="0"/>
          <a:chOff x="0" y="0"/>
          <a:chExt cx="0" cy="0"/>
        </a:xfrm>
      </p:grpSpPr>
      <p:sp>
        <p:nvSpPr>
          <p:cNvPr id="59" name="Shape 59"/>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60" name="Shape 60"/>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F4F1D4"/>
              </a:buClr>
              <a:buFont typeface="Roboto"/>
              <a:buNone/>
              <a:defRPr sz="3600" b="0" i="0" u="none" strike="noStrike" cap="none">
                <a:solidFill>
                  <a:srgbClr val="F4F1D4"/>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rgbClr val="FFFFFF"/>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chemeClr val="accent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NO sub with logo">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6934200" y="5902417"/>
            <a:ext cx="1865400" cy="632400"/>
          </a:xfrm>
          <a:prstGeom prst="rect">
            <a:avLst/>
          </a:prstGeom>
          <a:noFill/>
          <a:ln>
            <a:noFill/>
          </a:ln>
        </p:spPr>
      </p:pic>
      <p:sp>
        <p:nvSpPr>
          <p:cNvPr id="65" name="Shape 65"/>
          <p:cNvSpPr/>
          <p:nvPr/>
        </p:nvSpPr>
        <p:spPr>
          <a:xfrm>
            <a:off x="152400" y="152400"/>
            <a:ext cx="8839200" cy="6553200"/>
          </a:xfrm>
          <a:prstGeom prst="rect">
            <a:avLst/>
          </a:prstGeom>
          <a:noFill/>
          <a:ln w="19050" cap="flat" cmpd="sng">
            <a:solidFill>
              <a:srgbClr val="0730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66" name="Shape 66"/>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457200" y="1143000"/>
            <a:ext cx="8229600" cy="50292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NO sub NOlogo">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0" y="1143000"/>
            <a:ext cx="8229600" cy="50292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p:nvPr/>
        </p:nvSpPr>
        <p:spPr>
          <a:xfrm>
            <a:off x="152400" y="152400"/>
            <a:ext cx="8839200" cy="6553200"/>
          </a:xfrm>
          <a:prstGeom prst="rect">
            <a:avLst/>
          </a:prstGeom>
          <a:noFill/>
          <a:ln w="19050" cap="flat" cmpd="sng">
            <a:solidFill>
              <a:srgbClr val="0730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71" name="Shape 71"/>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 object content with logo">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1219200"/>
            <a:ext cx="4038600" cy="4953000"/>
          </a:xfrm>
          <a:prstGeom prst="rect">
            <a:avLst/>
          </a:prstGeom>
          <a:noFill/>
          <a:ln>
            <a:noFill/>
          </a:ln>
        </p:spPr>
        <p:txBody>
          <a:bodyPr lIns="91425" tIns="91425" rIns="91425" bIns="91425" anchor="t" anchorCtr="0"/>
          <a:lstStyle>
            <a:lvl1pPr marL="0" marR="0" lvl="0" indent="121920" algn="l" rtl="0">
              <a:lnSpc>
                <a:spcPct val="95000"/>
              </a:lnSpc>
              <a:spcBef>
                <a:spcPts val="1200"/>
              </a:spcBef>
              <a:buClr>
                <a:srgbClr val="1D4D94"/>
              </a:buClr>
              <a:buSzPct val="120000"/>
              <a:buFont typeface="Noto Sans Symbols"/>
              <a:buChar char="▪"/>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648200" y="1219200"/>
            <a:ext cx="4038600" cy="49530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Shape 75"/>
          <p:cNvPicPr preferRelativeResize="0"/>
          <p:nvPr/>
        </p:nvPicPr>
        <p:blipFill rotWithShape="1">
          <a:blip r:embed="rId2">
            <a:alphaModFix/>
          </a:blip>
          <a:srcRect/>
          <a:stretch/>
        </p:blipFill>
        <p:spPr>
          <a:xfrm>
            <a:off x="6934200" y="5902417"/>
            <a:ext cx="1865400" cy="632400"/>
          </a:xfrm>
          <a:prstGeom prst="rect">
            <a:avLst/>
          </a:prstGeom>
          <a:noFill/>
          <a:ln>
            <a:noFill/>
          </a:ln>
        </p:spPr>
      </p:pic>
      <p:sp>
        <p:nvSpPr>
          <p:cNvPr id="76" name="Shape 76"/>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2 object content NO logo">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457200" y="1219200"/>
            <a:ext cx="4038600" cy="4953000"/>
          </a:xfrm>
          <a:prstGeom prst="rect">
            <a:avLst/>
          </a:prstGeom>
          <a:noFill/>
          <a:ln>
            <a:noFill/>
          </a:ln>
        </p:spPr>
        <p:txBody>
          <a:bodyPr lIns="91425" tIns="91425" rIns="91425" bIns="91425" anchor="t" anchorCtr="0"/>
          <a:lstStyle>
            <a:lvl1pPr marL="0" marR="0" lvl="0" indent="121920" algn="l" rtl="0">
              <a:lnSpc>
                <a:spcPct val="95000"/>
              </a:lnSpc>
              <a:spcBef>
                <a:spcPts val="1200"/>
              </a:spcBef>
              <a:buClr>
                <a:srgbClr val="1D4D94"/>
              </a:buClr>
              <a:buSzPct val="120000"/>
              <a:buFont typeface="Noto Sans Symbols"/>
              <a:buChar char="▪"/>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648200" y="1219200"/>
            <a:ext cx="4038600" cy="49530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1"/>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white">
    <p:spTree>
      <p:nvGrpSpPr>
        <p:cNvPr id="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2111188" y="2667000"/>
            <a:ext cx="5051700" cy="1713000"/>
          </a:xfrm>
          <a:prstGeom prst="rect">
            <a:avLst/>
          </a:prstGeom>
          <a:noFill/>
          <a:ln>
            <a:noFill/>
          </a:ln>
        </p:spPr>
      </p:pic>
      <p:sp>
        <p:nvSpPr>
          <p:cNvPr id="84" name="Shape 84"/>
          <p:cNvSpPr/>
          <p:nvPr/>
        </p:nvSpPr>
        <p:spPr>
          <a:xfrm>
            <a:off x="152400" y="152400"/>
            <a:ext cx="8839200" cy="6553200"/>
          </a:xfrm>
          <a:prstGeom prst="rect">
            <a:avLst/>
          </a:prstGeom>
          <a:noFill/>
          <a:ln w="19050" cap="flat" cmpd="sng">
            <a:solidFill>
              <a:srgbClr val="0730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Slide with Logo">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800">
                <a:solidFill>
                  <a:srgbClr val="8C8C8C"/>
                </a:solidFill>
                <a:latin typeface="Arial"/>
                <a:ea typeface="Arial"/>
                <a:cs typeface="Arial"/>
                <a:sym typeface="Arial"/>
              </a:rPr>
              <a:t>‹#›</a:t>
            </a:fld>
            <a:endParaRPr lang="en-US" sz="800">
              <a:solidFill>
                <a:srgbClr val="8C8C8C"/>
              </a:solidFill>
              <a:latin typeface="Arial"/>
              <a:ea typeface="Arial"/>
              <a:cs typeface="Arial"/>
              <a:sym typeface="Arial"/>
            </a:endParaRPr>
          </a:p>
        </p:txBody>
      </p:sp>
      <p:sp>
        <p:nvSpPr>
          <p:cNvPr id="87" name="Shape 87"/>
          <p:cNvSpPr/>
          <p:nvPr/>
        </p:nvSpPr>
        <p:spPr>
          <a:xfrm>
            <a:off x="0" y="0"/>
            <a:ext cx="9144000" cy="109800"/>
          </a:xfrm>
          <a:prstGeom prst="rect">
            <a:avLst/>
          </a:prstGeom>
          <a:solidFill>
            <a:srgbClr val="1D4D9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944700"/>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abin"/>
              <a:buNone/>
              <a:defRPr sz="3600" b="0" i="0" u="none" strike="noStrike" cap="none">
                <a:solidFill>
                  <a:schemeClr val="lt1"/>
                </a:solidFill>
                <a:latin typeface="Cabin"/>
                <a:ea typeface="Cabin"/>
                <a:cs typeface="Cabin"/>
                <a:sym typeface="Cabi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0" name="Shape 90"/>
          <p:cNvSpPr txBox="1">
            <a:spLocks noGrp="1"/>
          </p:cNvSpPr>
          <p:nvPr>
            <p:ph type="sldNum" idx="12"/>
          </p:nvPr>
        </p:nvSpPr>
        <p:spPr>
          <a:xfrm>
            <a:off x="6553200" y="6356350"/>
            <a:ext cx="2133600" cy="365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800">
                <a:solidFill>
                  <a:srgbClr val="7F7F7F"/>
                </a:solidFill>
                <a:latin typeface="Cabin"/>
                <a:ea typeface="Cabin"/>
                <a:cs typeface="Cabin"/>
                <a:sym typeface="Cabin"/>
              </a:rPr>
              <a:t>‹#›</a:t>
            </a:fld>
            <a:endParaRPr lang="en-US" sz="800">
              <a:solidFill>
                <a:srgbClr val="7F7F7F"/>
              </a:solidFill>
              <a:latin typeface="Cabin"/>
              <a:ea typeface="Cabin"/>
              <a:cs typeface="Cabin"/>
              <a:sym typeface="Cab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944700"/>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abin"/>
              <a:buNone/>
              <a:defRPr sz="3600" b="0" i="0" u="none" strike="noStrike" cap="none">
                <a:solidFill>
                  <a:schemeClr val="lt1"/>
                </a:solidFill>
                <a:latin typeface="Cabin"/>
                <a:ea typeface="Cabin"/>
                <a:cs typeface="Cabin"/>
                <a:sym typeface="Cabi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3" name="Shape 93"/>
          <p:cNvSpPr txBox="1">
            <a:spLocks noGrp="1"/>
          </p:cNvSpPr>
          <p:nvPr>
            <p:ph type="body" idx="1"/>
          </p:nvPr>
        </p:nvSpPr>
        <p:spPr>
          <a:xfrm>
            <a:off x="457200" y="1676399"/>
            <a:ext cx="8229600" cy="4343400"/>
          </a:xfrm>
          <a:prstGeom prst="rect">
            <a:avLst/>
          </a:prstGeom>
          <a:noFill/>
          <a:ln>
            <a:noFill/>
          </a:ln>
        </p:spPr>
        <p:txBody>
          <a:bodyPr lIns="91425" tIns="91425" rIns="91425" bIns="91425" anchor="t" anchorCtr="0"/>
          <a:lstStyle>
            <a:lvl1pPr marL="256032" marR="0" lvl="0" indent="-81407" algn="l" rtl="0">
              <a:lnSpc>
                <a:spcPct val="95000"/>
              </a:lnSpc>
              <a:spcBef>
                <a:spcPts val="1200"/>
              </a:spcBef>
              <a:buClr>
                <a:srgbClr val="1D4D94"/>
              </a:buClr>
              <a:buSzPct val="125000"/>
              <a:buFont typeface="Noto Sans Symbols"/>
              <a:buChar char="▪"/>
              <a:defRPr sz="2200" b="0" i="0" u="none" strike="noStrike" cap="none">
                <a:solidFill>
                  <a:schemeClr val="dk1"/>
                </a:solidFill>
                <a:latin typeface="Cabin"/>
                <a:ea typeface="Cabin"/>
                <a:cs typeface="Cabin"/>
                <a:sym typeface="Cabin"/>
              </a:defRPr>
            </a:lvl1pPr>
            <a:lvl2pPr marL="557784" marR="0" lvl="1" indent="-132333" algn="l" rtl="0">
              <a:lnSpc>
                <a:spcPct val="95000"/>
              </a:lnSpc>
              <a:spcBef>
                <a:spcPts val="600"/>
              </a:spcBef>
              <a:buClr>
                <a:srgbClr val="1D4D94"/>
              </a:buClr>
              <a:buSzPct val="100000"/>
              <a:buFont typeface="Arial"/>
              <a:buChar char="–"/>
              <a:defRPr sz="2100" b="0" i="0" u="none" strike="noStrike" cap="none">
                <a:solidFill>
                  <a:schemeClr val="dk1"/>
                </a:solidFill>
                <a:latin typeface="Cabin"/>
                <a:ea typeface="Cabin"/>
                <a:cs typeface="Cabin"/>
                <a:sym typeface="Cabin"/>
              </a:defRPr>
            </a:lvl2pPr>
            <a:lvl3pPr marL="822960" marR="0" lvl="2" indent="-54610" algn="l" rtl="0">
              <a:lnSpc>
                <a:spcPct val="95000"/>
              </a:lnSpc>
              <a:spcBef>
                <a:spcPts val="600"/>
              </a:spcBef>
              <a:buClr>
                <a:srgbClr val="1D4D94"/>
              </a:buClr>
              <a:buSzPct val="100000"/>
              <a:buFont typeface="Arial"/>
              <a:buChar char="•"/>
              <a:defRPr sz="2100" b="0" i="0" u="none" strike="noStrike" cap="none">
                <a:solidFill>
                  <a:schemeClr val="dk1"/>
                </a:solidFill>
                <a:latin typeface="Cabin"/>
                <a:ea typeface="Cabin"/>
                <a:cs typeface="Cabin"/>
                <a:sym typeface="Cabin"/>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600" cy="365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800" b="0" i="0" u="none" strike="noStrike" cap="none">
                <a:solidFill>
                  <a:srgbClr val="7F7F7F"/>
                </a:solidFill>
                <a:latin typeface="Cabin"/>
                <a:ea typeface="Cabin"/>
                <a:cs typeface="Cabin"/>
                <a:sym typeface="Cabin"/>
              </a:rPr>
              <a:t>‹#›</a:t>
            </a:fld>
            <a:endParaRPr lang="en-US" sz="8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ark blue content slide with logo">
    <p:bg>
      <p:bgPr>
        <a:solidFill>
          <a:srgbClr val="073049"/>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F4F1D4"/>
              </a:buClr>
              <a:buFont typeface="Roboto"/>
              <a:buNone/>
              <a:defRPr sz="3600" b="0" i="0" u="none" strike="noStrike" cap="none">
                <a:solidFill>
                  <a:srgbClr val="F4F1D4"/>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rgbClr val="FFFFFF"/>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Shape 20"/>
          <p:cNvPicPr preferRelativeResize="0"/>
          <p:nvPr/>
        </p:nvPicPr>
        <p:blipFill rotWithShape="1">
          <a:blip r:embed="rId2">
            <a:alphaModFix/>
          </a:blip>
          <a:srcRect/>
          <a:stretch/>
        </p:blipFill>
        <p:spPr>
          <a:xfrm>
            <a:off x="6935760" y="5902417"/>
            <a:ext cx="1862400" cy="632400"/>
          </a:xfrm>
          <a:prstGeom prst="rect">
            <a:avLst/>
          </a:prstGeom>
          <a:noFill/>
          <a:ln>
            <a:noFill/>
          </a:ln>
        </p:spPr>
      </p:pic>
      <p:sp>
        <p:nvSpPr>
          <p:cNvPr id="21" name="Shape 21"/>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22" name="Shape 22"/>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chemeClr val="accent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No Logo">
    <p:spTree>
      <p:nvGrpSpPr>
        <p:cNvPr id="1" name="Shape 100"/>
        <p:cNvGrpSpPr/>
        <p:nvPr/>
      </p:nvGrpSpPr>
      <p:grpSpPr>
        <a:xfrm>
          <a:off x="0" y="0"/>
          <a:ext cx="0" cy="0"/>
          <a:chOff x="0" y="0"/>
          <a:chExt cx="0" cy="0"/>
        </a:xfrm>
      </p:grpSpPr>
      <p:sp>
        <p:nvSpPr>
          <p:cNvPr id="101" name="Shape 101"/>
          <p:cNvSpPr/>
          <p:nvPr/>
        </p:nvSpPr>
        <p:spPr>
          <a:xfrm>
            <a:off x="0" y="0"/>
            <a:ext cx="9144000" cy="1447800"/>
          </a:xfrm>
          <a:prstGeom prst="rect">
            <a:avLst/>
          </a:prstGeom>
          <a:solidFill>
            <a:srgbClr val="1D4D9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02" name="Shape 102"/>
          <p:cNvPicPr preferRelativeResize="0"/>
          <p:nvPr/>
        </p:nvPicPr>
        <p:blipFill rotWithShape="1">
          <a:blip r:embed="rId2">
            <a:alphaModFix amt="5000"/>
          </a:blip>
          <a:srcRect l="3333" t="25414" r="2219" b="40709"/>
          <a:stretch/>
        </p:blipFill>
        <p:spPr>
          <a:xfrm rot="10800000">
            <a:off x="-32950" y="-29358"/>
            <a:ext cx="9189300" cy="1484400"/>
          </a:xfrm>
          <a:prstGeom prst="rect">
            <a:avLst/>
          </a:prstGeom>
          <a:noFill/>
          <a:ln>
            <a:noFill/>
          </a:ln>
        </p:spPr>
      </p:pic>
      <p:sp>
        <p:nvSpPr>
          <p:cNvPr id="103" name="Shape 103"/>
          <p:cNvSpPr txBox="1">
            <a:spLocks noGrp="1"/>
          </p:cNvSpPr>
          <p:nvPr>
            <p:ph type="title"/>
          </p:nvPr>
        </p:nvSpPr>
        <p:spPr>
          <a:xfrm>
            <a:off x="457200" y="274637"/>
            <a:ext cx="8229600" cy="944700"/>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abin"/>
              <a:buNone/>
              <a:defRPr sz="3600" b="0" i="0" u="none" strike="noStrike" cap="none">
                <a:solidFill>
                  <a:schemeClr val="lt1"/>
                </a:solidFill>
                <a:latin typeface="Cabin"/>
                <a:ea typeface="Cabin"/>
                <a:cs typeface="Cabin"/>
                <a:sym typeface="Cabi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4" name="Shape 104"/>
          <p:cNvSpPr txBox="1">
            <a:spLocks noGrp="1"/>
          </p:cNvSpPr>
          <p:nvPr>
            <p:ph type="body" idx="1"/>
          </p:nvPr>
        </p:nvSpPr>
        <p:spPr>
          <a:xfrm>
            <a:off x="457200" y="1676399"/>
            <a:ext cx="8229600" cy="4343400"/>
          </a:xfrm>
          <a:prstGeom prst="rect">
            <a:avLst/>
          </a:prstGeom>
          <a:noFill/>
          <a:ln>
            <a:noFill/>
          </a:ln>
        </p:spPr>
        <p:txBody>
          <a:bodyPr lIns="91425" tIns="91425" rIns="91425" bIns="91425" anchor="t" anchorCtr="0"/>
          <a:lstStyle>
            <a:lvl1pPr marL="256032" marR="0" lvl="0" indent="-81407" algn="l" rtl="0">
              <a:lnSpc>
                <a:spcPct val="95000"/>
              </a:lnSpc>
              <a:spcBef>
                <a:spcPts val="1200"/>
              </a:spcBef>
              <a:buClr>
                <a:srgbClr val="1D4D94"/>
              </a:buClr>
              <a:buSzPct val="125000"/>
              <a:buFont typeface="Noto Sans Symbols"/>
              <a:buChar char="▪"/>
              <a:defRPr sz="2200" b="0" i="0" u="none" strike="noStrike" cap="none">
                <a:solidFill>
                  <a:schemeClr val="dk1"/>
                </a:solidFill>
                <a:latin typeface="Cabin"/>
                <a:ea typeface="Cabin"/>
                <a:cs typeface="Cabin"/>
                <a:sym typeface="Cabin"/>
              </a:defRPr>
            </a:lvl1pPr>
            <a:lvl2pPr marL="557784" marR="0" lvl="1" indent="-132333" algn="l" rtl="0">
              <a:lnSpc>
                <a:spcPct val="95000"/>
              </a:lnSpc>
              <a:spcBef>
                <a:spcPts val="600"/>
              </a:spcBef>
              <a:buClr>
                <a:srgbClr val="1D4D94"/>
              </a:buClr>
              <a:buSzPct val="100000"/>
              <a:buFont typeface="Arial"/>
              <a:buChar char="–"/>
              <a:defRPr sz="2100" b="0" i="0" u="none" strike="noStrike" cap="none">
                <a:solidFill>
                  <a:schemeClr val="dk1"/>
                </a:solidFill>
                <a:latin typeface="Cabin"/>
                <a:ea typeface="Cabin"/>
                <a:cs typeface="Cabin"/>
                <a:sym typeface="Cabin"/>
              </a:defRPr>
            </a:lvl2pPr>
            <a:lvl3pPr marL="822960" marR="0" lvl="2" indent="-54610" algn="l" rtl="0">
              <a:lnSpc>
                <a:spcPct val="95000"/>
              </a:lnSpc>
              <a:spcBef>
                <a:spcPts val="600"/>
              </a:spcBef>
              <a:buClr>
                <a:srgbClr val="1D4D94"/>
              </a:buClr>
              <a:buSzPct val="100000"/>
              <a:buFont typeface="Arial"/>
              <a:buChar char="•"/>
              <a:defRPr sz="2100" b="0" i="0" u="none" strike="noStrike" cap="none">
                <a:solidFill>
                  <a:schemeClr val="dk1"/>
                </a:solidFill>
                <a:latin typeface="Cabin"/>
                <a:ea typeface="Cabin"/>
                <a:cs typeface="Cabin"/>
                <a:sym typeface="Cabin"/>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356350"/>
            <a:ext cx="2133600" cy="3651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800">
                <a:solidFill>
                  <a:srgbClr val="7F7F7F"/>
                </a:solidFill>
                <a:latin typeface="Cabin"/>
                <a:ea typeface="Cabin"/>
                <a:cs typeface="Cabin"/>
                <a:sym typeface="Cabin"/>
              </a:rPr>
              <a:t>‹#›</a:t>
            </a:fld>
            <a:endParaRPr lang="en-US" sz="800">
              <a:solidFill>
                <a:srgbClr val="7F7F7F"/>
              </a:solidFill>
              <a:latin typeface="Cabin"/>
              <a:ea typeface="Cabin"/>
              <a:cs typeface="Cabin"/>
              <a:sym typeface="Cab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43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8266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38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166258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04349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086743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5287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581554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5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white content slide with logo">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a:stretch/>
        </p:blipFill>
        <p:spPr>
          <a:xfrm>
            <a:off x="6935828" y="5902417"/>
            <a:ext cx="1862100" cy="632400"/>
          </a:xfrm>
          <a:prstGeom prst="rect">
            <a:avLst/>
          </a:prstGeom>
          <a:noFill/>
          <a:ln>
            <a:noFill/>
          </a:ln>
        </p:spPr>
      </p:pic>
      <p:sp>
        <p:nvSpPr>
          <p:cNvPr id="25" name="Shape 25"/>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Roboto"/>
              <a:buNone/>
              <a:defRPr sz="36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chemeClr val="dk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283319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12D96-F4DD-49E9-ACBF-B826735AC8A8}" type="datetimeFigureOut">
              <a:rPr lang="en-US" smtClean="0">
                <a:solidFill>
                  <a:prstClr val="black">
                    <a:lumMod val="95000"/>
                    <a:lumOff val="5000"/>
                  </a:prstClr>
                </a:solidFill>
              </a:rPr>
              <a:pPr/>
              <a:t>6/20/2016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9CB84E6-271D-4202-92E3-159A2CFC66C2}"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57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green content slide with logo">
    <p:bg>
      <p:bgPr>
        <a:solidFill>
          <a:srgbClr val="006858"/>
        </a:solidFill>
        <a:effectLst/>
      </p:bgPr>
    </p:bg>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6935760" y="5902417"/>
            <a:ext cx="1862400" cy="632400"/>
          </a:xfrm>
          <a:prstGeom prst="rect">
            <a:avLst/>
          </a:prstGeom>
          <a:noFill/>
          <a:ln>
            <a:noFill/>
          </a:ln>
        </p:spPr>
      </p:pic>
      <p:sp>
        <p:nvSpPr>
          <p:cNvPr id="30" name="Shape 30"/>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31" name="Shape 31"/>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F4F1D4"/>
              </a:buClr>
              <a:buFont typeface="Roboto"/>
              <a:buNone/>
              <a:defRPr sz="3600" b="0" i="0" u="none" strike="noStrike" cap="none">
                <a:solidFill>
                  <a:srgbClr val="F4F1D4"/>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rgbClr val="FFFFFF"/>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chemeClr val="accent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lide with Logo">
    <p:spTree>
      <p:nvGrpSpPr>
        <p:cNvPr id="1" name="Shape 34"/>
        <p:cNvGrpSpPr/>
        <p:nvPr/>
      </p:nvGrpSpPr>
      <p:grpSpPr>
        <a:xfrm>
          <a:off x="0" y="0"/>
          <a:ext cx="0" cy="0"/>
          <a:chOff x="0" y="0"/>
          <a:chExt cx="0" cy="0"/>
        </a:xfrm>
      </p:grpSpPr>
      <p:pic>
        <p:nvPicPr>
          <p:cNvPr id="35" name="Shape 35"/>
          <p:cNvPicPr preferRelativeResize="0"/>
          <p:nvPr/>
        </p:nvPicPr>
        <p:blipFill rotWithShape="1">
          <a:blip r:embed="rId2">
            <a:alphaModFix/>
          </a:blip>
          <a:srcRect/>
          <a:stretch/>
        </p:blipFill>
        <p:spPr>
          <a:xfrm>
            <a:off x="6934200" y="5902417"/>
            <a:ext cx="1865400" cy="632400"/>
          </a:xfrm>
          <a:prstGeom prst="rect">
            <a:avLst/>
          </a:prstGeom>
          <a:noFill/>
          <a:ln>
            <a:noFill/>
          </a:ln>
        </p:spPr>
      </p:pic>
      <p:sp>
        <p:nvSpPr>
          <p:cNvPr id="36" name="Shape 36"/>
          <p:cNvSpPr/>
          <p:nvPr/>
        </p:nvSpPr>
        <p:spPr>
          <a:xfrm>
            <a:off x="152400" y="152400"/>
            <a:ext cx="8839200" cy="6553200"/>
          </a:xfrm>
          <a:prstGeom prst="rect">
            <a:avLst/>
          </a:prstGeom>
          <a:noFill/>
          <a:ln w="19050" cap="flat" cmpd="sng">
            <a:solidFill>
              <a:srgbClr val="91D2C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pic>
        <p:nvPicPr>
          <p:cNvPr id="37" name="Shape 37"/>
          <p:cNvPicPr preferRelativeResize="0"/>
          <p:nvPr/>
        </p:nvPicPr>
        <p:blipFill rotWithShape="1">
          <a:blip r:embed="rId3">
            <a:alphaModFix amt="19000"/>
          </a:blip>
          <a:srcRect r="10239" b="27037"/>
          <a:stretch/>
        </p:blipFill>
        <p:spPr>
          <a:xfrm>
            <a:off x="1295400" y="853438"/>
            <a:ext cx="7848600" cy="6004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Blank Slide No Logo">
    <p:bg>
      <p:bgPr>
        <a:solidFill>
          <a:srgbClr val="073049"/>
        </a:solidFill>
        <a:effectLst/>
      </p:bgPr>
    </p:bg>
    <p:spTree>
      <p:nvGrpSpPr>
        <p:cNvPr id="1" name="Shape 38"/>
        <p:cNvGrpSpPr/>
        <p:nvPr/>
      </p:nvGrpSpPr>
      <p:grpSpPr>
        <a:xfrm>
          <a:off x="0" y="0"/>
          <a:ext cx="0" cy="0"/>
          <a:chOff x="0" y="0"/>
          <a:chExt cx="0" cy="0"/>
        </a:xfrm>
      </p:grpSpPr>
      <p:pic>
        <p:nvPicPr>
          <p:cNvPr id="39" name="Shape 39"/>
          <p:cNvPicPr preferRelativeResize="0"/>
          <p:nvPr/>
        </p:nvPicPr>
        <p:blipFill rotWithShape="1">
          <a:blip r:embed="rId2">
            <a:alphaModFix/>
          </a:blip>
          <a:srcRect/>
          <a:stretch/>
        </p:blipFill>
        <p:spPr>
          <a:xfrm>
            <a:off x="6935760" y="5902417"/>
            <a:ext cx="1862400" cy="632400"/>
          </a:xfrm>
          <a:prstGeom prst="rect">
            <a:avLst/>
          </a:prstGeom>
          <a:noFill/>
          <a:ln>
            <a:noFill/>
          </a:ln>
        </p:spPr>
      </p:pic>
      <p:sp>
        <p:nvSpPr>
          <p:cNvPr id="40" name="Shape 40"/>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5F0D2"/>
              </a:solidFill>
              <a:latin typeface="Calibri"/>
              <a:ea typeface="Calibri"/>
              <a:cs typeface="Calibri"/>
              <a:sym typeface="Calibri"/>
            </a:endParaRPr>
          </a:p>
        </p:txBody>
      </p:sp>
      <p:pic>
        <p:nvPicPr>
          <p:cNvPr id="41" name="Shape 41"/>
          <p:cNvPicPr preferRelativeResize="0"/>
          <p:nvPr/>
        </p:nvPicPr>
        <p:blipFill rotWithShape="1">
          <a:blip r:embed="rId3">
            <a:alphaModFix amt="19000"/>
          </a:blip>
          <a:srcRect r="10239" b="27037"/>
          <a:stretch/>
        </p:blipFill>
        <p:spPr>
          <a:xfrm>
            <a:off x="1295400" y="853438"/>
            <a:ext cx="7848600" cy="6004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hankyou_slide">
    <p:bg>
      <p:bgPr>
        <a:solidFill>
          <a:srgbClr val="073049"/>
        </a:solidFill>
        <a:effectLst/>
      </p:bgPr>
    </p:bg>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2">
            <a:alphaModFix amt="19000"/>
          </a:blip>
          <a:srcRect r="10239" b="27037"/>
          <a:stretch/>
        </p:blipFill>
        <p:spPr>
          <a:xfrm>
            <a:off x="1295400" y="853438"/>
            <a:ext cx="7848600" cy="6004500"/>
          </a:xfrm>
          <a:prstGeom prst="rect">
            <a:avLst/>
          </a:prstGeom>
          <a:noFill/>
          <a:ln>
            <a:noFill/>
          </a:ln>
        </p:spPr>
      </p:pic>
      <p:pic>
        <p:nvPicPr>
          <p:cNvPr id="44" name="Shape 44"/>
          <p:cNvPicPr preferRelativeResize="0"/>
          <p:nvPr/>
        </p:nvPicPr>
        <p:blipFill rotWithShape="1">
          <a:blip r:embed="rId3">
            <a:alphaModFix/>
          </a:blip>
          <a:srcRect/>
          <a:stretch/>
        </p:blipFill>
        <p:spPr>
          <a:xfrm>
            <a:off x="685800" y="609600"/>
            <a:ext cx="3371100" cy="1143000"/>
          </a:xfrm>
          <a:prstGeom prst="rect">
            <a:avLst/>
          </a:prstGeom>
          <a:noFill/>
          <a:ln>
            <a:noFill/>
          </a:ln>
        </p:spPr>
      </p:pic>
      <p:sp>
        <p:nvSpPr>
          <p:cNvPr id="45" name="Shape 45"/>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46" name="Shape 46"/>
          <p:cNvSpPr txBox="1">
            <a:spLocks noGrp="1"/>
          </p:cNvSpPr>
          <p:nvPr>
            <p:ph type="ctrTitle"/>
          </p:nvPr>
        </p:nvSpPr>
        <p:spPr>
          <a:xfrm>
            <a:off x="1295400" y="2895600"/>
            <a:ext cx="7162800" cy="990600"/>
          </a:xfrm>
          <a:prstGeom prst="rect">
            <a:avLst/>
          </a:prstGeom>
          <a:noFill/>
          <a:ln>
            <a:noFill/>
          </a:ln>
        </p:spPr>
        <p:txBody>
          <a:bodyPr lIns="91425" tIns="91425" rIns="91425" bIns="91425" anchor="t" anchorCtr="0"/>
          <a:lstStyle>
            <a:lvl1pPr marL="0" marR="0" lvl="0" indent="0" algn="l" rtl="0">
              <a:spcBef>
                <a:spcPts val="0"/>
              </a:spcBef>
              <a:buClr>
                <a:srgbClr val="F4F1D4"/>
              </a:buClr>
              <a:buFont typeface="Roboto"/>
              <a:buNone/>
              <a:defRPr sz="6000" b="0" i="0" u="none" strike="noStrike" cap="none">
                <a:solidFill>
                  <a:srgbClr val="F4F1D4"/>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subTitle" idx="1"/>
          </p:nvPr>
        </p:nvSpPr>
        <p:spPr>
          <a:xfrm>
            <a:off x="1295400" y="5029200"/>
            <a:ext cx="7162800" cy="9144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rgbClr val="F4F1D4"/>
                </a:solidFill>
                <a:latin typeface="Roboto"/>
                <a:ea typeface="Roboto"/>
                <a:cs typeface="Roboto"/>
                <a:sym typeface="Roboto"/>
              </a:defRPr>
            </a:lvl1pPr>
            <a:lvl2pPr marL="457200" marR="0" lvl="1" indent="0" algn="ctr" rtl="0">
              <a:lnSpc>
                <a:spcPct val="95000"/>
              </a:lnSpc>
              <a:spcBef>
                <a:spcPts val="600"/>
              </a:spcBef>
              <a:buClr>
                <a:srgbClr val="1D4D94"/>
              </a:buClr>
              <a:buFont typeface="Arial"/>
              <a:buNone/>
              <a:defRPr sz="2100" b="0" i="0" u="none" strike="noStrike" cap="none">
                <a:solidFill>
                  <a:srgbClr val="8C8C88"/>
                </a:solidFill>
                <a:latin typeface="Calibri"/>
                <a:ea typeface="Calibri"/>
                <a:cs typeface="Calibri"/>
                <a:sym typeface="Calibri"/>
              </a:defRPr>
            </a:lvl2pPr>
            <a:lvl3pPr marL="914400" marR="0" lvl="2" indent="0" algn="ctr" rtl="0">
              <a:lnSpc>
                <a:spcPct val="95000"/>
              </a:lnSpc>
              <a:spcBef>
                <a:spcPts val="600"/>
              </a:spcBef>
              <a:buClr>
                <a:srgbClr val="1D4D94"/>
              </a:buClr>
              <a:buFont typeface="Arial"/>
              <a:buNone/>
              <a:defRPr sz="2100" b="0" i="0" u="none" strike="noStrike" cap="none">
                <a:solidFill>
                  <a:srgbClr val="8C8C88"/>
                </a:solidFill>
                <a:latin typeface="Calibri"/>
                <a:ea typeface="Calibri"/>
                <a:cs typeface="Calibri"/>
                <a:sym typeface="Calibri"/>
              </a:defRPr>
            </a:lvl3pPr>
            <a:lvl4pPr marL="1371600" marR="0" lvl="3" indent="0" algn="ctr" rtl="0">
              <a:spcBef>
                <a:spcPts val="280"/>
              </a:spcBef>
              <a:buClr>
                <a:srgbClr val="8C8C88"/>
              </a:buClr>
              <a:buFont typeface="Arial"/>
              <a:buNone/>
              <a:defRPr sz="1400" b="0" i="0" u="none" strike="noStrike" cap="none">
                <a:solidFill>
                  <a:srgbClr val="8C8C88"/>
                </a:solidFill>
                <a:latin typeface="Arial"/>
                <a:ea typeface="Arial"/>
                <a:cs typeface="Arial"/>
                <a:sym typeface="Arial"/>
              </a:defRPr>
            </a:lvl4pPr>
            <a:lvl5pPr marL="1828800" marR="0" lvl="4" indent="0" algn="ctr" rtl="0">
              <a:spcBef>
                <a:spcPts val="280"/>
              </a:spcBef>
              <a:buClr>
                <a:srgbClr val="8C8C88"/>
              </a:buClr>
              <a:buFont typeface="Arial"/>
              <a:buNone/>
              <a:defRPr sz="1400" b="0" i="0" u="none" strike="noStrike" cap="none">
                <a:solidFill>
                  <a:srgbClr val="8C8C88"/>
                </a:solidFill>
                <a:latin typeface="Arial"/>
                <a:ea typeface="Arial"/>
                <a:cs typeface="Arial"/>
                <a:sym typeface="Arial"/>
              </a:defRPr>
            </a:lvl5pPr>
            <a:lvl6pPr marL="2286000" marR="0" lvl="5"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6pPr>
            <a:lvl7pPr marL="2743200" marR="0" lvl="6"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7pPr>
            <a:lvl8pPr marL="3200400" marR="0" lvl="7"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8pPr>
            <a:lvl9pPr marL="3657600" marR="0" lvl="8" indent="0" algn="ctr" rtl="0">
              <a:spcBef>
                <a:spcPts val="400"/>
              </a:spcBef>
              <a:buClr>
                <a:srgbClr val="8C8C88"/>
              </a:buClr>
              <a:buFont typeface="Arial"/>
              <a:buNone/>
              <a:defRPr sz="2000" b="0" i="0" u="none" strike="noStrike" cap="none">
                <a:solidFill>
                  <a:srgbClr val="8C8C88"/>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ark blue content slide NO logo">
    <p:bg>
      <p:bgPr>
        <a:solidFill>
          <a:srgbClr val="073049"/>
        </a:solidFill>
        <a:effectLst/>
      </p:bgPr>
    </p:bg>
    <p:spTree>
      <p:nvGrpSpPr>
        <p:cNvPr id="1" name="Shape 48"/>
        <p:cNvGrpSpPr/>
        <p:nvPr/>
      </p:nvGrpSpPr>
      <p:grpSpPr>
        <a:xfrm>
          <a:off x="0" y="0"/>
          <a:ext cx="0" cy="0"/>
          <a:chOff x="0" y="0"/>
          <a:chExt cx="0" cy="0"/>
        </a:xfrm>
      </p:grpSpPr>
      <p:sp>
        <p:nvSpPr>
          <p:cNvPr id="49" name="Shape 49"/>
          <p:cNvSpPr/>
          <p:nvPr/>
        </p:nvSpPr>
        <p:spPr>
          <a:xfrm>
            <a:off x="152400" y="152400"/>
            <a:ext cx="8839200" cy="6553200"/>
          </a:xfrm>
          <a:prstGeom prst="rect">
            <a:avLst/>
          </a:prstGeom>
          <a:noFill/>
          <a:ln w="19050" cap="flat" cmpd="sng">
            <a:solidFill>
              <a:srgbClr val="F5F0D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50" name="Shape 50"/>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F4F1D4"/>
              </a:buClr>
              <a:buFont typeface="Roboto"/>
              <a:buNone/>
              <a:defRPr sz="3600" b="0" i="0" u="none" strike="noStrike" cap="none">
                <a:solidFill>
                  <a:srgbClr val="F4F1D4"/>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rgbClr val="FFFFFF"/>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chemeClr val="accent2"/>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hite content slide NO logo">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2">
            <a:alphaModFix/>
          </a:blip>
          <a:srcRect/>
          <a:stretch/>
        </p:blipFill>
        <p:spPr>
          <a:xfrm>
            <a:off x="6935760" y="5902417"/>
            <a:ext cx="1862400" cy="632400"/>
          </a:xfrm>
          <a:prstGeom prst="rect">
            <a:avLst/>
          </a:prstGeom>
          <a:noFill/>
          <a:ln>
            <a:noFill/>
          </a:ln>
        </p:spPr>
      </p:pic>
      <p:sp>
        <p:nvSpPr>
          <p:cNvPr id="55" name="Shape 55"/>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1600200"/>
            <a:ext cx="8229600" cy="44703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rgbClr val="023F5A"/>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914400"/>
            <a:ext cx="8229600" cy="6858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2200" b="0" i="0" u="none" strike="noStrike" cap="none">
                <a:solidFill>
                  <a:srgbClr val="023F5A"/>
                </a:solidFill>
                <a:latin typeface="Open Sans"/>
                <a:ea typeface="Open Sans"/>
                <a:cs typeface="Open Sans"/>
                <a:sym typeface="Open Sans"/>
              </a:defRPr>
            </a:lvl1pPr>
            <a:lvl2pPr marL="301752" marR="0" lvl="1" indent="-9652"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2pPr>
            <a:lvl3pPr marL="640080" marR="0" lvl="2" indent="-5080" algn="l" rtl="0">
              <a:lnSpc>
                <a:spcPct val="95000"/>
              </a:lnSpc>
              <a:spcBef>
                <a:spcPts val="600"/>
              </a:spcBef>
              <a:buClr>
                <a:srgbClr val="1D4D94"/>
              </a:buClr>
              <a:buFont typeface="Arial"/>
              <a:buNone/>
              <a:defRPr sz="2100" b="0" i="0" u="none" strike="noStrike" cap="none">
                <a:solidFill>
                  <a:schemeClr val="dk1"/>
                </a:solidFill>
                <a:latin typeface="Calibri"/>
                <a:ea typeface="Calibri"/>
                <a:cs typeface="Calibri"/>
                <a:sym typeface="Calibri"/>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2400" y="152400"/>
            <a:ext cx="8839200" cy="6553200"/>
          </a:xfrm>
          <a:prstGeom prst="rect">
            <a:avLst/>
          </a:prstGeom>
          <a:noFill/>
          <a:ln w="19050" cap="flat" cmpd="sng">
            <a:solidFill>
              <a:srgbClr val="0730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62B462"/>
              </a:solidFill>
              <a:latin typeface="Calibri"/>
              <a:ea typeface="Calibri"/>
              <a:cs typeface="Calibri"/>
              <a:sym typeface="Calibri"/>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B12D96-F4DD-49E9-ACBF-B826735AC8A8}" type="datetimeFigureOut">
              <a:rPr lang="en-US" kern="1200" smtClean="0">
                <a:solidFill>
                  <a:prstClr val="black">
                    <a:lumMod val="95000"/>
                    <a:lumOff val="5000"/>
                  </a:prstClr>
                </a:solidFill>
                <a:ea typeface="+mn-ea"/>
                <a:cs typeface="+mn-cs"/>
              </a:rPr>
              <a:pPr/>
              <a:t>6/20/2016</a:t>
            </a:fld>
            <a:endParaRPr lang="en-US" kern="1200">
              <a:solidFill>
                <a:prstClr val="black">
                  <a:lumMod val="95000"/>
                  <a:lumOff val="5000"/>
                </a:prstClr>
              </a:solidFill>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kern="1200">
              <a:solidFill>
                <a:prstClr val="black">
                  <a:lumMod val="95000"/>
                  <a:lumOff val="5000"/>
                </a:prstClr>
              </a:solidFill>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CB84E6-271D-4202-92E3-159A2CFC66C2}" type="slidenum">
              <a:rPr lang="en-US" kern="1200" smtClean="0">
                <a:solidFill>
                  <a:prstClr val="black">
                    <a:lumMod val="95000"/>
                    <a:lumOff val="5000"/>
                  </a:prstClr>
                </a:solidFill>
                <a:ea typeface="+mn-ea"/>
                <a:cs typeface="+mn-cs"/>
              </a:rPr>
              <a:pPr/>
              <a:t>‹#›</a:t>
            </a:fld>
            <a:endParaRPr lang="en-US" kern="1200">
              <a:solidFill>
                <a:prstClr val="black">
                  <a:lumMod val="95000"/>
                  <a:lumOff val="5000"/>
                </a:prstClr>
              </a:solidFill>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465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hyperlink" Target="mailto:pathways@carnegiefoundation.org"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761999" y="1981200"/>
            <a:ext cx="7162800" cy="2590800"/>
          </a:xfrm>
          <a:prstGeom prst="rect">
            <a:avLst/>
          </a:prstGeom>
        </p:spPr>
        <p:txBody>
          <a:bodyPr lIns="91425" tIns="91425" rIns="91425" bIns="91425" anchor="t" anchorCtr="0">
            <a:noAutofit/>
          </a:bodyPr>
          <a:lstStyle/>
          <a:p>
            <a:pPr lvl="0" rtl="0">
              <a:spcBef>
                <a:spcPts val="0"/>
              </a:spcBef>
              <a:buNone/>
            </a:pPr>
            <a:r>
              <a:rPr lang="en-US" sz="3600" dirty="0"/>
              <a:t>Transforming Mathematics from a Gatekeeper to a Gateway – Carnegie’s Quantway</a:t>
            </a:r>
          </a:p>
        </p:txBody>
      </p:sp>
      <p:sp>
        <p:nvSpPr>
          <p:cNvPr id="112" name="Shape 112"/>
          <p:cNvSpPr txBox="1">
            <a:spLocks noGrp="1"/>
          </p:cNvSpPr>
          <p:nvPr>
            <p:ph type="subTitle" idx="1"/>
          </p:nvPr>
        </p:nvSpPr>
        <p:spPr>
          <a:xfrm>
            <a:off x="762000" y="4724400"/>
            <a:ext cx="7162800" cy="457200"/>
          </a:xfrm>
          <a:prstGeom prst="rect">
            <a:avLst/>
          </a:prstGeom>
        </p:spPr>
        <p:txBody>
          <a:bodyPr lIns="91425" tIns="91425" rIns="91425" bIns="91425" anchor="t" anchorCtr="0">
            <a:noAutofit/>
          </a:bodyPr>
          <a:lstStyle/>
          <a:p>
            <a:pPr lvl="0" rtl="0">
              <a:spcBef>
                <a:spcPts val="0"/>
              </a:spcBef>
              <a:buNone/>
            </a:pPr>
            <a:r>
              <a:rPr lang="en-US" sz="2400" dirty="0"/>
              <a:t>Aaron J. Altose</a:t>
            </a:r>
          </a:p>
          <a:p>
            <a:pPr lvl="0" rtl="0">
              <a:spcBef>
                <a:spcPts val="0"/>
              </a:spcBef>
              <a:buNone/>
            </a:pPr>
            <a:r>
              <a:rPr lang="en-US" sz="2400" dirty="0"/>
              <a:t>Cuyahoga Community </a:t>
            </a:r>
            <a:r>
              <a:rPr lang="en-US" sz="2400" dirty="0" smtClean="0"/>
              <a:t>College</a:t>
            </a:r>
          </a:p>
          <a:p>
            <a:pPr lvl="0" rtl="0">
              <a:spcBef>
                <a:spcPts val="0"/>
              </a:spcBef>
              <a:buNone/>
            </a:pPr>
            <a:r>
              <a:rPr lang="en-US" sz="2400" dirty="0" smtClean="0"/>
              <a:t>Aaron.Altose@tri-c.edu</a:t>
            </a:r>
            <a:endParaRPr lang="en-US" sz="2400" dirty="0"/>
          </a:p>
          <a:p>
            <a:pPr lvl="0" rtl="0">
              <a:spcBef>
                <a:spcPts val="0"/>
              </a:spcBef>
              <a:buNone/>
            </a:pPr>
            <a:endParaRPr sz="1800" dirty="0"/>
          </a:p>
          <a:p>
            <a:pPr lvl="0">
              <a:spcBef>
                <a:spcPts val="0"/>
              </a:spcBef>
              <a:buNone/>
            </a:pPr>
            <a:endParaRP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a:solidFill>
                  <a:schemeClr val="dk2"/>
                </a:solidFill>
                <a:latin typeface="Roboto"/>
                <a:ea typeface="Roboto"/>
                <a:cs typeface="Roboto"/>
                <a:sym typeface="Roboto"/>
              </a:rPr>
              <a:t>Productive Persistence</a:t>
            </a:r>
          </a:p>
        </p:txBody>
      </p:sp>
      <p:pic>
        <p:nvPicPr>
          <p:cNvPr id="437" name="Shape 437"/>
          <p:cNvPicPr preferRelativeResize="0"/>
          <p:nvPr/>
        </p:nvPicPr>
        <p:blipFill rotWithShape="1">
          <a:blip r:embed="rId3">
            <a:alphaModFix/>
          </a:blip>
          <a:srcRect/>
          <a:stretch/>
        </p:blipFill>
        <p:spPr>
          <a:xfrm>
            <a:off x="321225" y="1447800"/>
            <a:ext cx="8480100" cy="52359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idx="4294967295"/>
          </p:nvPr>
        </p:nvSpPr>
        <p:spPr>
          <a:xfrm>
            <a:off x="534775" y="-76200"/>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chemeClr val="accent1"/>
              </a:buClr>
              <a:buSzPct val="25000"/>
              <a:buFont typeface="Cabin"/>
              <a:buNone/>
            </a:pPr>
            <a:r>
              <a:rPr lang="en-US" sz="3600" b="0" i="0" u="none" strike="noStrike" cap="none">
                <a:solidFill>
                  <a:schemeClr val="dk2"/>
                </a:solidFill>
                <a:latin typeface="Roboto"/>
                <a:ea typeface="Roboto"/>
                <a:cs typeface="Roboto"/>
                <a:sym typeface="Roboto"/>
              </a:rPr>
              <a:t>Do students’ mindsets matter?</a:t>
            </a:r>
          </a:p>
        </p:txBody>
      </p:sp>
      <p:sp>
        <p:nvSpPr>
          <p:cNvPr id="444" name="Shape 444"/>
          <p:cNvSpPr txBox="1"/>
          <p:nvPr/>
        </p:nvSpPr>
        <p:spPr>
          <a:xfrm>
            <a:off x="256975" y="762000"/>
            <a:ext cx="8785200" cy="1143000"/>
          </a:xfrm>
          <a:prstGeom prst="rect">
            <a:avLst/>
          </a:prstGeom>
          <a:noFill/>
          <a:ln>
            <a:noFill/>
          </a:ln>
        </p:spPr>
        <p:txBody>
          <a:bodyPr lIns="91425" tIns="91425" rIns="91425" bIns="91425" anchor="t" anchorCtr="0">
            <a:noAutofit/>
          </a:bodyPr>
          <a:lstStyle/>
          <a:p>
            <a:pPr marL="457200" marR="0" lvl="0" indent="-361950" algn="l" rtl="0">
              <a:lnSpc>
                <a:spcPct val="115000"/>
              </a:lnSpc>
              <a:spcBef>
                <a:spcPts val="0"/>
              </a:spcBef>
              <a:spcAft>
                <a:spcPts val="0"/>
              </a:spcAft>
              <a:buClr>
                <a:schemeClr val="dk1"/>
              </a:buClr>
              <a:buSzPct val="100000"/>
              <a:buFont typeface="Open Sans"/>
              <a:buChar char="●"/>
            </a:pPr>
            <a:r>
              <a:rPr lang="en-US" sz="2100">
                <a:solidFill>
                  <a:schemeClr val="dk1"/>
                </a:solidFill>
                <a:latin typeface="Open Sans"/>
                <a:ea typeface="Open Sans"/>
                <a:cs typeface="Open Sans"/>
                <a:sym typeface="Open Sans"/>
              </a:rPr>
              <a:t>Based on survey with developmental math students.</a:t>
            </a:r>
          </a:p>
          <a:p>
            <a:pPr marL="457200" marR="0" lvl="0" indent="-361950" algn="l" rtl="0">
              <a:lnSpc>
                <a:spcPct val="115000"/>
              </a:lnSpc>
              <a:spcBef>
                <a:spcPts val="600"/>
              </a:spcBef>
              <a:spcAft>
                <a:spcPts val="0"/>
              </a:spcAft>
              <a:buClr>
                <a:schemeClr val="dk1"/>
              </a:buClr>
              <a:buSzPct val="100000"/>
              <a:buFont typeface="Open Sans"/>
              <a:buChar char="●"/>
            </a:pPr>
            <a:r>
              <a:rPr lang="en-US" sz="2100">
                <a:solidFill>
                  <a:schemeClr val="dk1"/>
                </a:solidFill>
                <a:latin typeface="Open Sans"/>
                <a:ea typeface="Open Sans"/>
                <a:cs typeface="Open Sans"/>
                <a:sym typeface="Open Sans"/>
              </a:rPr>
              <a:t>Categorized students as “at risk” or not in terms of the four drivers during week 1</a:t>
            </a:r>
          </a:p>
          <a:p>
            <a:pPr marL="0" marR="0" lvl="0" indent="0" algn="ctr" rtl="0">
              <a:spcBef>
                <a:spcPts val="0"/>
              </a:spcBef>
              <a:buClr>
                <a:schemeClr val="dk1"/>
              </a:buClr>
              <a:buFont typeface="Calibri"/>
              <a:buNone/>
            </a:pPr>
            <a:endParaRPr sz="2100">
              <a:solidFill>
                <a:schemeClr val="dk1"/>
              </a:solidFill>
              <a:latin typeface="Open Sans"/>
              <a:ea typeface="Open Sans"/>
              <a:cs typeface="Open Sans"/>
              <a:sym typeface="Open Sans"/>
            </a:endParaRPr>
          </a:p>
        </p:txBody>
      </p:sp>
      <p:pic>
        <p:nvPicPr>
          <p:cNvPr id="445" name="Shape 445"/>
          <p:cNvPicPr preferRelativeResize="0"/>
          <p:nvPr/>
        </p:nvPicPr>
        <p:blipFill rotWithShape="1">
          <a:blip r:embed="rId3">
            <a:alphaModFix/>
          </a:blip>
          <a:srcRect/>
          <a:stretch/>
        </p:blipFill>
        <p:spPr>
          <a:xfrm>
            <a:off x="413100" y="2038000"/>
            <a:ext cx="8534100" cy="46677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Cabin"/>
              <a:buNone/>
            </a:pPr>
            <a:r>
              <a:rPr lang="en-US" sz="3600" b="0" i="0" u="none" strike="noStrike" cap="none">
                <a:solidFill>
                  <a:schemeClr val="dk2"/>
                </a:solidFill>
                <a:latin typeface="Roboto"/>
                <a:ea typeface="Roboto"/>
                <a:cs typeface="Roboto"/>
                <a:sym typeface="Roboto"/>
              </a:rPr>
              <a:t>Can we change students’ mindsets in the first 4 weeks of class?</a:t>
            </a:r>
          </a:p>
        </p:txBody>
      </p:sp>
      <p:pic>
        <p:nvPicPr>
          <p:cNvPr id="452" name="Shape 452"/>
          <p:cNvPicPr preferRelativeResize="0"/>
          <p:nvPr/>
        </p:nvPicPr>
        <p:blipFill rotWithShape="1">
          <a:blip r:embed="rId3">
            <a:alphaModFix/>
          </a:blip>
          <a:srcRect/>
          <a:stretch/>
        </p:blipFill>
        <p:spPr>
          <a:xfrm>
            <a:off x="228600" y="1295400"/>
            <a:ext cx="8693100" cy="53337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Shape 459"/>
          <p:cNvSpPr txBox="1">
            <a:spLocks noGrp="1"/>
          </p:cNvSpPr>
          <p:nvPr>
            <p:ph type="sldNum" idx="12"/>
          </p:nvPr>
        </p:nvSpPr>
        <p:spPr>
          <a:xfrm>
            <a:off x="6553200" y="6356350"/>
            <a:ext cx="2133600" cy="3651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pic>
        <p:nvPicPr>
          <p:cNvPr id="460" name="Shape 460"/>
          <p:cNvPicPr preferRelativeResize="0"/>
          <p:nvPr/>
        </p:nvPicPr>
        <p:blipFill>
          <a:blip r:embed="rId3">
            <a:alphaModFix/>
          </a:blip>
          <a:stretch>
            <a:fillRect/>
          </a:stretch>
        </p:blipFill>
        <p:spPr>
          <a:xfrm>
            <a:off x="173974" y="997624"/>
            <a:ext cx="8796049" cy="45085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Shape 467"/>
          <p:cNvSpPr txBox="1">
            <a:spLocks noGrp="1"/>
          </p:cNvSpPr>
          <p:nvPr>
            <p:ph type="sldNum" idx="12"/>
          </p:nvPr>
        </p:nvSpPr>
        <p:spPr>
          <a:xfrm>
            <a:off x="6553200" y="6356350"/>
            <a:ext cx="2133600" cy="3651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pic>
        <p:nvPicPr>
          <p:cNvPr id="468" name="Shape 468"/>
          <p:cNvPicPr preferRelativeResize="0"/>
          <p:nvPr/>
        </p:nvPicPr>
        <p:blipFill>
          <a:blip r:embed="rId3">
            <a:alphaModFix/>
          </a:blip>
          <a:stretch>
            <a:fillRect/>
          </a:stretch>
        </p:blipFill>
        <p:spPr>
          <a:xfrm>
            <a:off x="164887" y="985637"/>
            <a:ext cx="8814225" cy="488672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250" name="Shape 250"/>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251" name="Shape 251"/>
          <p:cNvGrpSpPr/>
          <p:nvPr/>
        </p:nvGrpSpPr>
        <p:grpSpPr>
          <a:xfrm>
            <a:off x="2286000" y="1380475"/>
            <a:ext cx="6629400" cy="2662800"/>
            <a:chOff x="2286000" y="1447800"/>
            <a:chExt cx="6629400" cy="2662800"/>
          </a:xfrm>
        </p:grpSpPr>
        <p:sp>
          <p:nvSpPr>
            <p:cNvPr id="252" name="Shape 252"/>
            <p:cNvSpPr/>
            <p:nvPr/>
          </p:nvSpPr>
          <p:spPr>
            <a:xfrm>
              <a:off x="2971800" y="1447800"/>
              <a:ext cx="5943600" cy="1295400"/>
            </a:xfrm>
            <a:prstGeom prst="rect">
              <a:avLst/>
            </a:prstGeom>
            <a:solidFill>
              <a:srgbClr val="A5ACC8"/>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Instructional System </a:t>
              </a:r>
              <a:r>
                <a:rPr lang="en-US" sz="2000">
                  <a:solidFill>
                    <a:srgbClr val="000000"/>
                  </a:solidFill>
                  <a:latin typeface="Cabin"/>
                  <a:ea typeface="Cabin"/>
                  <a:cs typeface="Cabin"/>
                  <a:sym typeface="Cabin"/>
                </a:rPr>
                <a:t>combines a) ambitious learning goals, 2) a curriculum with relevant, authentic contexts, and 3) a research-based pedagogy supporting collaborative, problem centered learning</a:t>
              </a:r>
            </a:p>
          </p:txBody>
        </p:sp>
        <p:cxnSp>
          <p:nvCxnSpPr>
            <p:cNvPr id="253" name="Shape 253"/>
            <p:cNvCxnSpPr>
              <a:stCxn id="252" idx="1"/>
              <a:endCxn id="249" idx="3"/>
            </p:cNvCxnSpPr>
            <p:nvPr/>
          </p:nvCxnSpPr>
          <p:spPr>
            <a:xfrm flipH="1">
              <a:off x="2286000" y="2095500"/>
              <a:ext cx="685800" cy="2015100"/>
            </a:xfrm>
            <a:prstGeom prst="straightConnector1">
              <a:avLst/>
            </a:prstGeom>
            <a:noFill/>
            <a:ln w="38100" cap="flat" cmpd="sng">
              <a:solidFill>
                <a:srgbClr val="2E2E2E"/>
              </a:solidFill>
              <a:prstDash val="solid"/>
              <a:round/>
              <a:headEnd type="none" w="med" len="med"/>
              <a:tailEnd type="triangle" w="lg" len="lg"/>
            </a:ln>
          </p:spPr>
        </p:cxnSp>
      </p:grpSp>
      <p:grpSp>
        <p:nvGrpSpPr>
          <p:cNvPr id="254" name="Shape 254"/>
          <p:cNvGrpSpPr/>
          <p:nvPr/>
        </p:nvGrpSpPr>
        <p:grpSpPr>
          <a:xfrm>
            <a:off x="2286000" y="4043425"/>
            <a:ext cx="6629400" cy="1422900"/>
            <a:chOff x="2286000" y="3987300"/>
            <a:chExt cx="6629400" cy="1422900"/>
          </a:xfrm>
        </p:grpSpPr>
        <p:sp>
          <p:nvSpPr>
            <p:cNvPr id="255" name="Shape 255"/>
            <p:cNvSpPr/>
            <p:nvPr/>
          </p:nvSpPr>
          <p:spPr>
            <a:xfrm>
              <a:off x="2971800" y="4114800"/>
              <a:ext cx="5943600" cy="1295400"/>
            </a:xfrm>
            <a:prstGeom prst="rect">
              <a:avLst/>
            </a:prstGeom>
            <a:solidFill>
              <a:schemeClr val="accent3"/>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Language and Literacy </a:t>
              </a:r>
              <a:r>
                <a:rPr lang="en-US" sz="2000">
                  <a:solidFill>
                    <a:srgbClr val="000000"/>
                  </a:solidFill>
                  <a:latin typeface="Cabin"/>
                  <a:ea typeface="Cabin"/>
                  <a:cs typeface="Cabin"/>
                  <a:sym typeface="Cabin"/>
                </a:rPr>
                <a:t>supports ensure students can engage in authentic context and communicate complex ideas, so that language is not a barrier to learning mathematics.</a:t>
              </a:r>
            </a:p>
          </p:txBody>
        </p:sp>
        <p:cxnSp>
          <p:nvCxnSpPr>
            <p:cNvPr id="256" name="Shape 256"/>
            <p:cNvCxnSpPr>
              <a:stCxn id="255" idx="1"/>
              <a:endCxn id="249" idx="3"/>
            </p:cNvCxnSpPr>
            <p:nvPr/>
          </p:nvCxnSpPr>
          <p:spPr>
            <a:xfrm rot="10800000">
              <a:off x="2286000" y="3987300"/>
              <a:ext cx="685800" cy="775200"/>
            </a:xfrm>
            <a:prstGeom prst="straightConnector1">
              <a:avLst/>
            </a:prstGeom>
            <a:noFill/>
            <a:ln w="38100" cap="flat" cmpd="sng">
              <a:solidFill>
                <a:srgbClr val="262626"/>
              </a:solidFill>
              <a:prstDash val="solid"/>
              <a:round/>
              <a:headEnd type="none" w="med" len="med"/>
              <a:tailEnd type="triangle" w="lg" len="lg"/>
            </a:ln>
          </p:spPr>
        </p:cxnSp>
      </p:grpSp>
      <p:grpSp>
        <p:nvGrpSpPr>
          <p:cNvPr id="257" name="Shape 257"/>
          <p:cNvGrpSpPr/>
          <p:nvPr/>
        </p:nvGrpSpPr>
        <p:grpSpPr>
          <a:xfrm>
            <a:off x="2286000" y="228600"/>
            <a:ext cx="6629400" cy="3814800"/>
            <a:chOff x="2286000" y="228600"/>
            <a:chExt cx="6629400" cy="3814800"/>
          </a:xfrm>
        </p:grpSpPr>
        <p:sp>
          <p:nvSpPr>
            <p:cNvPr id="258" name="Shape 258"/>
            <p:cNvSpPr/>
            <p:nvPr/>
          </p:nvSpPr>
          <p:spPr>
            <a:xfrm>
              <a:off x="2971800" y="228600"/>
              <a:ext cx="5943600" cy="1066800"/>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259" name="Shape 259"/>
            <p:cNvCxnSpPr>
              <a:stCxn id="258" idx="1"/>
              <a:endCxn id="249"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grpSp>
        <p:nvGrpSpPr>
          <p:cNvPr id="260" name="Shape 260"/>
          <p:cNvGrpSpPr/>
          <p:nvPr/>
        </p:nvGrpSpPr>
        <p:grpSpPr>
          <a:xfrm>
            <a:off x="2286000" y="2781300"/>
            <a:ext cx="6629400" cy="1295400"/>
            <a:chOff x="2286000" y="2819400"/>
            <a:chExt cx="6629400" cy="1295400"/>
          </a:xfrm>
        </p:grpSpPr>
        <p:cxnSp>
          <p:nvCxnSpPr>
            <p:cNvPr id="261" name="Shape 261"/>
            <p:cNvCxnSpPr/>
            <p:nvPr/>
          </p:nvCxnSpPr>
          <p:spPr>
            <a:xfrm flipH="1">
              <a:off x="2286000" y="3438600"/>
              <a:ext cx="903300" cy="676200"/>
            </a:xfrm>
            <a:prstGeom prst="straightConnector1">
              <a:avLst/>
            </a:prstGeom>
            <a:noFill/>
            <a:ln w="38100" cap="flat" cmpd="sng">
              <a:solidFill>
                <a:srgbClr val="262626"/>
              </a:solidFill>
              <a:prstDash val="solid"/>
              <a:round/>
              <a:headEnd type="none" w="med" len="med"/>
              <a:tailEnd type="triangle" w="lg" len="lg"/>
            </a:ln>
          </p:spPr>
        </p:cxnSp>
        <p:sp>
          <p:nvSpPr>
            <p:cNvPr id="262" name="Shape 262"/>
            <p:cNvSpPr/>
            <p:nvPr/>
          </p:nvSpPr>
          <p:spPr>
            <a:xfrm>
              <a:off x="2971800" y="2819400"/>
              <a:ext cx="5943600" cy="1295400"/>
            </a:xfrm>
            <a:prstGeom prst="rect">
              <a:avLst/>
            </a:prstGeom>
            <a:solidFill>
              <a:schemeClr val="accent5"/>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Productive Persistence </a:t>
              </a:r>
              <a:r>
                <a:rPr lang="en-US" sz="2000">
                  <a:solidFill>
                    <a:srgbClr val="000000"/>
                  </a:solidFill>
                  <a:latin typeface="Cabin"/>
                  <a:ea typeface="Cabin"/>
                  <a:cs typeface="Cabin"/>
                  <a:sym typeface="Cabin"/>
                </a:rPr>
                <a:t>student interventions and faculty actions address socio-emotional factors such as mindset, stereotype threat, sense of belonging.</a:t>
              </a:r>
            </a:p>
          </p:txBody>
        </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269" name="Shape 269"/>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270" name="Shape 270"/>
          <p:cNvGrpSpPr/>
          <p:nvPr/>
        </p:nvGrpSpPr>
        <p:grpSpPr>
          <a:xfrm>
            <a:off x="2286000" y="1380475"/>
            <a:ext cx="6629400" cy="2662800"/>
            <a:chOff x="2286000" y="1447800"/>
            <a:chExt cx="6629400" cy="2662800"/>
          </a:xfrm>
        </p:grpSpPr>
        <p:sp>
          <p:nvSpPr>
            <p:cNvPr id="271" name="Shape 271"/>
            <p:cNvSpPr/>
            <p:nvPr/>
          </p:nvSpPr>
          <p:spPr>
            <a:xfrm>
              <a:off x="2971800" y="1447800"/>
              <a:ext cx="5943600" cy="1295400"/>
            </a:xfrm>
            <a:prstGeom prst="rect">
              <a:avLst/>
            </a:prstGeom>
            <a:solidFill>
              <a:srgbClr val="A5ACC8"/>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Instructional System </a:t>
              </a:r>
              <a:r>
                <a:rPr lang="en-US" sz="2000">
                  <a:solidFill>
                    <a:srgbClr val="000000"/>
                  </a:solidFill>
                  <a:latin typeface="Cabin"/>
                  <a:ea typeface="Cabin"/>
                  <a:cs typeface="Cabin"/>
                  <a:sym typeface="Cabin"/>
                </a:rPr>
                <a:t>combines a) ambitious learning goals, 2) a curriculum with relevant, authentic contexts, and 3) a research-based pedagogy supporting collaborative, problem centered learning</a:t>
              </a:r>
            </a:p>
          </p:txBody>
        </p:sp>
        <p:cxnSp>
          <p:nvCxnSpPr>
            <p:cNvPr id="272" name="Shape 272"/>
            <p:cNvCxnSpPr>
              <a:stCxn id="271" idx="1"/>
              <a:endCxn id="268" idx="3"/>
            </p:cNvCxnSpPr>
            <p:nvPr/>
          </p:nvCxnSpPr>
          <p:spPr>
            <a:xfrm flipH="1">
              <a:off x="2286000" y="2095500"/>
              <a:ext cx="685800" cy="2015100"/>
            </a:xfrm>
            <a:prstGeom prst="straightConnector1">
              <a:avLst/>
            </a:prstGeom>
            <a:noFill/>
            <a:ln w="38100" cap="flat" cmpd="sng">
              <a:solidFill>
                <a:srgbClr val="2E2E2E"/>
              </a:solidFill>
              <a:prstDash val="solid"/>
              <a:round/>
              <a:headEnd type="none" w="med" len="med"/>
              <a:tailEnd type="triangle" w="lg" len="lg"/>
            </a:ln>
          </p:spPr>
        </p:cxnSp>
      </p:grpSp>
      <p:grpSp>
        <p:nvGrpSpPr>
          <p:cNvPr id="273" name="Shape 273"/>
          <p:cNvGrpSpPr/>
          <p:nvPr/>
        </p:nvGrpSpPr>
        <p:grpSpPr>
          <a:xfrm>
            <a:off x="2286000" y="4043425"/>
            <a:ext cx="6629399" cy="1422900"/>
            <a:chOff x="2286000" y="3987300"/>
            <a:chExt cx="6629399" cy="1422900"/>
          </a:xfrm>
        </p:grpSpPr>
        <p:sp>
          <p:nvSpPr>
            <p:cNvPr id="274" name="Shape 274"/>
            <p:cNvSpPr/>
            <p:nvPr/>
          </p:nvSpPr>
          <p:spPr>
            <a:xfrm>
              <a:off x="2971800" y="4114800"/>
              <a:ext cx="5943599" cy="1295400"/>
            </a:xfrm>
            <a:prstGeom prst="rect">
              <a:avLst/>
            </a:prstGeom>
            <a:solidFill>
              <a:schemeClr val="accent3"/>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Language and Literacy </a:t>
              </a:r>
              <a:r>
                <a:rPr lang="en-US" sz="2000">
                  <a:solidFill>
                    <a:srgbClr val="000000"/>
                  </a:solidFill>
                  <a:latin typeface="Cabin"/>
                  <a:ea typeface="Cabin"/>
                  <a:cs typeface="Cabin"/>
                  <a:sym typeface="Cabin"/>
                </a:rPr>
                <a:t>supports ensure students can engage in authentic context and communicate complex ideas, so that language is not a barrier to learning mathematics.</a:t>
              </a:r>
            </a:p>
          </p:txBody>
        </p:sp>
        <p:cxnSp>
          <p:nvCxnSpPr>
            <p:cNvPr id="275" name="Shape 275"/>
            <p:cNvCxnSpPr>
              <a:stCxn id="274" idx="1"/>
              <a:endCxn id="268" idx="3"/>
            </p:cNvCxnSpPr>
            <p:nvPr/>
          </p:nvCxnSpPr>
          <p:spPr>
            <a:xfrm rot="10800000">
              <a:off x="2286000" y="3987300"/>
              <a:ext cx="685800" cy="775200"/>
            </a:xfrm>
            <a:prstGeom prst="straightConnector1">
              <a:avLst/>
            </a:prstGeom>
            <a:noFill/>
            <a:ln w="38100" cap="flat" cmpd="sng">
              <a:solidFill>
                <a:srgbClr val="262626"/>
              </a:solidFill>
              <a:prstDash val="solid"/>
              <a:round/>
              <a:headEnd type="none" w="med" len="med"/>
              <a:tailEnd type="triangle" w="lg" len="lg"/>
            </a:ln>
          </p:spPr>
        </p:cxnSp>
      </p:grpSp>
      <p:grpSp>
        <p:nvGrpSpPr>
          <p:cNvPr id="276" name="Shape 276"/>
          <p:cNvGrpSpPr/>
          <p:nvPr/>
        </p:nvGrpSpPr>
        <p:grpSpPr>
          <a:xfrm>
            <a:off x="2286000" y="4043399"/>
            <a:ext cx="6629399" cy="2509799"/>
            <a:chOff x="2286000" y="4043399"/>
            <a:chExt cx="6629399" cy="2509799"/>
          </a:xfrm>
        </p:grpSpPr>
        <p:sp>
          <p:nvSpPr>
            <p:cNvPr id="277" name="Shape 277"/>
            <p:cNvSpPr/>
            <p:nvPr/>
          </p:nvSpPr>
          <p:spPr>
            <a:xfrm>
              <a:off x="2971800" y="5562600"/>
              <a:ext cx="5943599" cy="990599"/>
            </a:xfrm>
            <a:prstGeom prst="rect">
              <a:avLst/>
            </a:prstGeom>
            <a:solidFill>
              <a:schemeClr val="accent4"/>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000">
                  <a:solidFill>
                    <a:srgbClr val="000000"/>
                  </a:solidFill>
                  <a:latin typeface="Cabin"/>
                  <a:ea typeface="Cabin"/>
                  <a:cs typeface="Cabin"/>
                  <a:sym typeface="Cabin"/>
                </a:rPr>
                <a:t>Comprehensive </a:t>
              </a:r>
              <a:r>
                <a:rPr lang="en-US" sz="2400" b="1">
                  <a:solidFill>
                    <a:srgbClr val="000000"/>
                  </a:solidFill>
                  <a:latin typeface="Cabin"/>
                  <a:ea typeface="Cabin"/>
                  <a:cs typeface="Cabin"/>
                  <a:sym typeface="Cabin"/>
                </a:rPr>
                <a:t>Professional Development </a:t>
              </a:r>
              <a:r>
                <a:rPr lang="en-US" sz="2000">
                  <a:solidFill>
                    <a:srgbClr val="000000"/>
                  </a:solidFill>
                  <a:latin typeface="Cabin"/>
                  <a:ea typeface="Cabin"/>
                  <a:cs typeface="Cabin"/>
                  <a:sym typeface="Cabin"/>
                </a:rPr>
                <a:t>programs enables faculty to change mindset and practice.</a:t>
              </a:r>
            </a:p>
          </p:txBody>
        </p:sp>
        <p:cxnSp>
          <p:nvCxnSpPr>
            <p:cNvPr id="278" name="Shape 278"/>
            <p:cNvCxnSpPr>
              <a:stCxn id="277" idx="1"/>
              <a:endCxn id="268" idx="3"/>
            </p:cNvCxnSpPr>
            <p:nvPr/>
          </p:nvCxnSpPr>
          <p:spPr>
            <a:xfrm rot="10800000">
              <a:off x="2286000" y="4043399"/>
              <a:ext cx="685800" cy="2014500"/>
            </a:xfrm>
            <a:prstGeom prst="straightConnector1">
              <a:avLst/>
            </a:prstGeom>
            <a:noFill/>
            <a:ln w="38100" cap="flat" cmpd="sng">
              <a:solidFill>
                <a:schemeClr val="dk1"/>
              </a:solidFill>
              <a:prstDash val="solid"/>
              <a:round/>
              <a:headEnd type="none" w="med" len="med"/>
              <a:tailEnd type="triangle" w="lg" len="lg"/>
            </a:ln>
          </p:spPr>
        </p:cxnSp>
      </p:grpSp>
      <p:grpSp>
        <p:nvGrpSpPr>
          <p:cNvPr id="279" name="Shape 279"/>
          <p:cNvGrpSpPr/>
          <p:nvPr/>
        </p:nvGrpSpPr>
        <p:grpSpPr>
          <a:xfrm>
            <a:off x="2286000" y="228600"/>
            <a:ext cx="6629399" cy="3814800"/>
            <a:chOff x="2286000" y="228600"/>
            <a:chExt cx="6629399" cy="3814800"/>
          </a:xfrm>
        </p:grpSpPr>
        <p:sp>
          <p:nvSpPr>
            <p:cNvPr id="280" name="Shape 280"/>
            <p:cNvSpPr/>
            <p:nvPr/>
          </p:nvSpPr>
          <p:spPr>
            <a:xfrm>
              <a:off x="2971800" y="228600"/>
              <a:ext cx="5943599" cy="1066799"/>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281" name="Shape 281"/>
            <p:cNvCxnSpPr>
              <a:stCxn id="280" idx="1"/>
              <a:endCxn id="268"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grpSp>
        <p:nvGrpSpPr>
          <p:cNvPr id="282" name="Shape 282"/>
          <p:cNvGrpSpPr/>
          <p:nvPr/>
        </p:nvGrpSpPr>
        <p:grpSpPr>
          <a:xfrm>
            <a:off x="2286000" y="2781300"/>
            <a:ext cx="6629399" cy="1295400"/>
            <a:chOff x="2286000" y="2819400"/>
            <a:chExt cx="6629399" cy="1295400"/>
          </a:xfrm>
        </p:grpSpPr>
        <p:cxnSp>
          <p:nvCxnSpPr>
            <p:cNvPr id="283" name="Shape 283"/>
            <p:cNvCxnSpPr/>
            <p:nvPr/>
          </p:nvCxnSpPr>
          <p:spPr>
            <a:xfrm flipH="1">
              <a:off x="2286000" y="3438600"/>
              <a:ext cx="903299" cy="676200"/>
            </a:xfrm>
            <a:prstGeom prst="straightConnector1">
              <a:avLst/>
            </a:prstGeom>
            <a:noFill/>
            <a:ln w="38100" cap="flat" cmpd="sng">
              <a:solidFill>
                <a:srgbClr val="262626"/>
              </a:solidFill>
              <a:prstDash val="solid"/>
              <a:round/>
              <a:headEnd type="none" w="med" len="med"/>
              <a:tailEnd type="triangle" w="lg" len="lg"/>
            </a:ln>
          </p:spPr>
        </p:cxnSp>
        <p:sp>
          <p:nvSpPr>
            <p:cNvPr id="284" name="Shape 284"/>
            <p:cNvSpPr/>
            <p:nvPr/>
          </p:nvSpPr>
          <p:spPr>
            <a:xfrm>
              <a:off x="2971800" y="2819400"/>
              <a:ext cx="5943599" cy="1295400"/>
            </a:xfrm>
            <a:prstGeom prst="rect">
              <a:avLst/>
            </a:prstGeom>
            <a:solidFill>
              <a:schemeClr val="accent5"/>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Productive Persistence </a:t>
              </a:r>
              <a:r>
                <a:rPr lang="en-US" sz="2000">
                  <a:solidFill>
                    <a:srgbClr val="000000"/>
                  </a:solidFill>
                  <a:latin typeface="Cabin"/>
                  <a:ea typeface="Cabin"/>
                  <a:cs typeface="Cabin"/>
                  <a:sym typeface="Cabin"/>
                </a:rPr>
                <a:t>student interventions and faculty actions address socio-emotional factors such as mindset, stereotype threat, sense of belonging.</a:t>
              </a:r>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304800"/>
            <a:ext cx="8229600" cy="609600"/>
          </a:xfrm>
          <a:prstGeom prst="rect">
            <a:avLst/>
          </a:prstGeom>
        </p:spPr>
        <p:txBody>
          <a:bodyPr lIns="91425" tIns="91425" rIns="91425" bIns="91425" anchor="t" anchorCtr="0">
            <a:noAutofit/>
          </a:bodyPr>
          <a:lstStyle/>
          <a:p>
            <a:pPr lvl="0">
              <a:spcBef>
                <a:spcPts val="0"/>
              </a:spcBef>
              <a:buNone/>
            </a:pPr>
            <a:r>
              <a:rPr lang="en-US"/>
              <a:t>Advancing Quality Teaching System</a:t>
            </a:r>
          </a:p>
        </p:txBody>
      </p:sp>
      <p:sp>
        <p:nvSpPr>
          <p:cNvPr id="300" name="Shape 300"/>
          <p:cNvSpPr txBox="1">
            <a:spLocks noGrp="1"/>
          </p:cNvSpPr>
          <p:nvPr>
            <p:ph type="body" idx="1"/>
          </p:nvPr>
        </p:nvSpPr>
        <p:spPr>
          <a:xfrm>
            <a:off x="457200" y="1143000"/>
            <a:ext cx="8229600" cy="5029200"/>
          </a:xfrm>
          <a:prstGeom prst="rect">
            <a:avLst/>
          </a:prstGeom>
        </p:spPr>
        <p:txBody>
          <a:bodyPr lIns="91425" tIns="91425" rIns="91425" bIns="91425" anchor="t" anchorCtr="0">
            <a:noAutofit/>
          </a:bodyPr>
          <a:lstStyle/>
          <a:p>
            <a:pPr marL="457200" lvl="0" indent="-419100" rtl="0">
              <a:lnSpc>
                <a:spcPct val="115000"/>
              </a:lnSpc>
              <a:spcBef>
                <a:spcPts val="0"/>
              </a:spcBef>
              <a:buSzPct val="100000"/>
              <a:buChar char="●"/>
            </a:pPr>
            <a:r>
              <a:rPr lang="en-US" sz="3000"/>
              <a:t>Recruiting faculty</a:t>
            </a:r>
          </a:p>
          <a:p>
            <a:pPr marL="457200" lvl="0" indent="-419100" rtl="0">
              <a:lnSpc>
                <a:spcPct val="115000"/>
              </a:lnSpc>
              <a:spcBef>
                <a:spcPts val="0"/>
              </a:spcBef>
              <a:buSzPct val="100000"/>
              <a:buChar char="●"/>
            </a:pPr>
            <a:r>
              <a:rPr lang="en-US" sz="3000"/>
              <a:t>Preparation: Faculty Support Program</a:t>
            </a:r>
          </a:p>
          <a:p>
            <a:pPr marL="457200" lvl="0" indent="-419100" rtl="0">
              <a:lnSpc>
                <a:spcPct val="115000"/>
              </a:lnSpc>
              <a:spcBef>
                <a:spcPts val="0"/>
              </a:spcBef>
              <a:buSzPct val="100000"/>
              <a:buChar char="●"/>
            </a:pPr>
            <a:r>
              <a:rPr lang="en-US" sz="3000"/>
              <a:t>Professional learning opportunities for instructional improvement in Year 2+</a:t>
            </a:r>
          </a:p>
          <a:p>
            <a:pPr marL="457200" lvl="0" indent="-419100">
              <a:lnSpc>
                <a:spcPct val="115000"/>
              </a:lnSpc>
              <a:spcBef>
                <a:spcPts val="0"/>
              </a:spcBef>
              <a:buSzPct val="100000"/>
              <a:buChar char="●"/>
            </a:pPr>
            <a:r>
              <a:rPr lang="en-US" sz="3000"/>
              <a:t>Ongoing mentoring from experienced instructors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idx="4294967295"/>
          </p:nvPr>
        </p:nvSpPr>
        <p:spPr>
          <a:xfrm>
            <a:off x="533400" y="304800"/>
            <a:ext cx="8229600" cy="944561"/>
          </a:xfrm>
          <a:prstGeom prst="rect">
            <a:avLst/>
          </a:prstGeom>
          <a:noFill/>
          <a:ln>
            <a:noFill/>
          </a:ln>
        </p:spPr>
        <p:txBody>
          <a:bodyPr lIns="91425" tIns="45700" rIns="91425" bIns="45700" anchor="b" anchorCtr="0">
            <a:noAutofit/>
          </a:bodyPr>
          <a:lstStyle/>
          <a:p>
            <a:pPr marL="0" marR="0" lvl="0" indent="0" algn="ctr" rtl="0">
              <a:spcBef>
                <a:spcPts val="0"/>
              </a:spcBef>
              <a:buClr>
                <a:srgbClr val="0000FF"/>
              </a:buClr>
              <a:buSzPct val="25000"/>
              <a:buFont typeface="Cabin"/>
              <a:buNone/>
            </a:pPr>
            <a:r>
              <a:rPr lang="en-US" sz="4400" i="0" u="none" strike="noStrike" cap="none">
                <a:solidFill>
                  <a:srgbClr val="023F5A"/>
                </a:solidFill>
                <a:latin typeface="Roboto"/>
                <a:ea typeface="Roboto"/>
                <a:cs typeface="Roboto"/>
                <a:sym typeface="Roboto"/>
              </a:rPr>
              <a:t>Faculty Support Program</a:t>
            </a:r>
          </a:p>
        </p:txBody>
      </p:sp>
      <p:grpSp>
        <p:nvGrpSpPr>
          <p:cNvPr id="307" name="Shape 307"/>
          <p:cNvGrpSpPr/>
          <p:nvPr/>
        </p:nvGrpSpPr>
        <p:grpSpPr>
          <a:xfrm>
            <a:off x="1912201" y="1638300"/>
            <a:ext cx="5644297" cy="1524000"/>
            <a:chOff x="375501" y="0"/>
            <a:chExt cx="5644297" cy="1524000"/>
          </a:xfrm>
        </p:grpSpPr>
        <p:sp>
          <p:nvSpPr>
            <p:cNvPr id="308" name="Shape 308"/>
            <p:cNvSpPr/>
            <p:nvPr/>
          </p:nvSpPr>
          <p:spPr>
            <a:xfrm>
              <a:off x="375501" y="0"/>
              <a:ext cx="2098677" cy="1524000"/>
            </a:xfrm>
            <a:prstGeom prst="homePlate">
              <a:avLst>
                <a:gd name="adj" fmla="val 50000"/>
              </a:avLst>
            </a:prstGeom>
            <a:solidFill>
              <a:srgbClr val="99AFE2"/>
            </a:solidFill>
            <a:ln w="381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txBox="1"/>
            <p:nvPr/>
          </p:nvSpPr>
          <p:spPr>
            <a:xfrm>
              <a:off x="375501" y="0"/>
              <a:ext cx="1717678" cy="1524000"/>
            </a:xfrm>
            <a:prstGeom prst="rect">
              <a:avLst/>
            </a:prstGeom>
            <a:noFill/>
            <a:ln>
              <a:noFill/>
            </a:ln>
          </p:spPr>
          <p:txBody>
            <a:bodyPr lIns="160000" tIns="80000" rIns="40000" bIns="80000" anchor="ctr" anchorCtr="0">
              <a:noAutofit/>
            </a:bodyPr>
            <a:lstStyle/>
            <a:p>
              <a:pPr marL="0" marR="0" lvl="0" indent="0" algn="ctr" rtl="0">
                <a:lnSpc>
                  <a:spcPct val="90000"/>
                </a:lnSpc>
                <a:spcBef>
                  <a:spcPts val="0"/>
                </a:spcBef>
                <a:spcAft>
                  <a:spcPts val="0"/>
                </a:spcAft>
                <a:buSzPct val="25000"/>
                <a:buNone/>
              </a:pPr>
              <a:r>
                <a:rPr lang="en-US" sz="3000">
                  <a:solidFill>
                    <a:schemeClr val="dk1"/>
                  </a:solidFill>
                  <a:latin typeface="Calibri"/>
                  <a:ea typeface="Calibri"/>
                  <a:cs typeface="Calibri"/>
                  <a:sym typeface="Calibri"/>
                </a:rPr>
                <a:t>Pre-teaching</a:t>
              </a:r>
            </a:p>
          </p:txBody>
        </p:sp>
        <p:sp>
          <p:nvSpPr>
            <p:cNvPr id="310" name="Shape 310"/>
            <p:cNvSpPr/>
            <p:nvPr/>
          </p:nvSpPr>
          <p:spPr>
            <a:xfrm>
              <a:off x="1646897" y="0"/>
              <a:ext cx="4372901" cy="1524000"/>
            </a:xfrm>
            <a:prstGeom prst="chevron">
              <a:avLst>
                <a:gd name="adj" fmla="val 50000"/>
              </a:avLst>
            </a:prstGeom>
            <a:solidFill>
              <a:srgbClr val="6689D4"/>
            </a:solidFill>
            <a:ln w="381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txBox="1"/>
            <p:nvPr/>
          </p:nvSpPr>
          <p:spPr>
            <a:xfrm>
              <a:off x="2408897" y="0"/>
              <a:ext cx="2848902" cy="1524000"/>
            </a:xfrm>
            <a:prstGeom prst="rect">
              <a:avLst/>
            </a:prstGeom>
            <a:noFill/>
            <a:ln>
              <a:noFill/>
            </a:ln>
          </p:spPr>
          <p:txBody>
            <a:bodyPr lIns="120000" tIns="80000" rIns="40000" bIns="80000" anchor="ctr" anchorCtr="0">
              <a:noAutofit/>
            </a:bodyPr>
            <a:lstStyle/>
            <a:p>
              <a:pPr marL="0" marR="0" lvl="0" indent="0" algn="ctr" rtl="0">
                <a:lnSpc>
                  <a:spcPct val="90000"/>
                </a:lnSpc>
                <a:spcBef>
                  <a:spcPts val="0"/>
                </a:spcBef>
                <a:spcAft>
                  <a:spcPts val="0"/>
                </a:spcAft>
                <a:buSzPct val="25000"/>
                <a:buNone/>
              </a:pPr>
              <a:r>
                <a:rPr lang="en-US" sz="3000">
                  <a:solidFill>
                    <a:schemeClr val="dk1"/>
                  </a:solidFill>
                  <a:latin typeface="Calibri"/>
                  <a:ea typeface="Calibri"/>
                  <a:cs typeface="Calibri"/>
                  <a:sym typeface="Calibri"/>
                </a:rPr>
                <a:t>1</a:t>
              </a:r>
              <a:r>
                <a:rPr lang="en-US" sz="3000" baseline="30000">
                  <a:solidFill>
                    <a:schemeClr val="dk1"/>
                  </a:solidFill>
                  <a:latin typeface="Calibri"/>
                  <a:ea typeface="Calibri"/>
                  <a:cs typeface="Calibri"/>
                  <a:sym typeface="Calibri"/>
                </a:rPr>
                <a:t>st</a:t>
              </a:r>
              <a:r>
                <a:rPr lang="en-US" sz="3000">
                  <a:solidFill>
                    <a:schemeClr val="dk1"/>
                  </a:solidFill>
                  <a:latin typeface="Calibri"/>
                  <a:ea typeface="Calibri"/>
                  <a:cs typeface="Calibri"/>
                  <a:sym typeface="Calibri"/>
                </a:rPr>
                <a:t> Year of Teaching</a:t>
              </a:r>
            </a:p>
          </p:txBody>
        </p:sp>
      </p:grpSp>
      <p:sp>
        <p:nvSpPr>
          <p:cNvPr id="312" name="Shape 312"/>
          <p:cNvSpPr/>
          <p:nvPr/>
        </p:nvSpPr>
        <p:spPr>
          <a:xfrm>
            <a:off x="731841" y="3125450"/>
            <a:ext cx="7772400" cy="304698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i="1">
                <a:solidFill>
                  <a:schemeClr val="dk1"/>
                </a:solidFill>
                <a:latin typeface="Cabin"/>
                <a:ea typeface="Cabin"/>
                <a:cs typeface="Cabin"/>
                <a:sym typeface="Cabin"/>
              </a:rPr>
              <a:t>12 – 18 months of support</a:t>
            </a:r>
          </a:p>
          <a:p>
            <a:pPr marL="571500" marR="0" lvl="0" indent="-571500" algn="ctr" rtl="0">
              <a:spcBef>
                <a:spcPts val="0"/>
              </a:spcBef>
              <a:buClr>
                <a:schemeClr val="dk1"/>
              </a:buClr>
              <a:buFont typeface="Calibri"/>
              <a:buNone/>
            </a:pPr>
            <a:endParaRPr sz="3200">
              <a:solidFill>
                <a:schemeClr val="dk1"/>
              </a:solidFill>
              <a:latin typeface="Cabin"/>
              <a:ea typeface="Cabin"/>
              <a:cs typeface="Cabin"/>
              <a:sym typeface="Cabin"/>
            </a:endParaRPr>
          </a:p>
          <a:p>
            <a:pPr marL="571500" marR="0" lvl="0" indent="-571500" algn="ctr" rtl="0">
              <a:spcBef>
                <a:spcPts val="0"/>
              </a:spcBef>
              <a:buClr>
                <a:schemeClr val="dk1"/>
              </a:buClr>
              <a:buSzPct val="100000"/>
              <a:buFont typeface="Cabin"/>
              <a:buAutoNum type="romanUcPeriod"/>
            </a:pPr>
            <a:r>
              <a:rPr lang="en-US" sz="3200">
                <a:solidFill>
                  <a:schemeClr val="dk1"/>
                </a:solidFill>
                <a:latin typeface="Cabin"/>
                <a:ea typeface="Cabin"/>
                <a:cs typeface="Cabin"/>
                <a:sym typeface="Cabin"/>
              </a:rPr>
              <a:t>Ongoing Faculty Mentor support</a:t>
            </a:r>
          </a:p>
          <a:p>
            <a:pPr marL="571500" marR="0" lvl="0" indent="-571500" algn="ctr" rtl="0">
              <a:spcBef>
                <a:spcPts val="0"/>
              </a:spcBef>
              <a:buClr>
                <a:schemeClr val="dk1"/>
              </a:buClr>
              <a:buSzPct val="100000"/>
              <a:buFont typeface="Cabin"/>
              <a:buAutoNum type="romanUcPeriod"/>
            </a:pPr>
            <a:r>
              <a:rPr lang="en-US" sz="3200">
                <a:solidFill>
                  <a:schemeClr val="dk1"/>
                </a:solidFill>
                <a:latin typeface="Cabin"/>
                <a:ea typeface="Cabin"/>
                <a:cs typeface="Cabin"/>
                <a:sym typeface="Cabin"/>
              </a:rPr>
              <a:t>Online mini-course &amp; resources</a:t>
            </a:r>
          </a:p>
          <a:p>
            <a:pPr marL="571500" marR="0" lvl="0" indent="-571500" algn="ctr" rtl="0">
              <a:spcBef>
                <a:spcPts val="0"/>
              </a:spcBef>
              <a:buClr>
                <a:schemeClr val="dk1"/>
              </a:buClr>
              <a:buSzPct val="100000"/>
              <a:buFont typeface="Cabin"/>
              <a:buAutoNum type="romanUcPeriod"/>
            </a:pPr>
            <a:r>
              <a:rPr lang="en-US" sz="3200">
                <a:solidFill>
                  <a:schemeClr val="dk1"/>
                </a:solidFill>
                <a:latin typeface="Cabin"/>
                <a:ea typeface="Cabin"/>
                <a:cs typeface="Cabin"/>
                <a:sym typeface="Cabin"/>
              </a:rPr>
              <a:t>Intensive face-to-face workshops</a:t>
            </a:r>
          </a:p>
          <a:p>
            <a:pPr marL="0" marR="0" lvl="0" indent="0" algn="ctr" rtl="0">
              <a:spcBef>
                <a:spcPts val="0"/>
              </a:spcBef>
              <a:buSzPct val="25000"/>
              <a:buNone/>
            </a:pPr>
            <a:r>
              <a:rPr lang="en-US" sz="3200" i="1">
                <a:solidFill>
                  <a:schemeClr val="dk1"/>
                </a:solidFill>
                <a:latin typeface="Cabin"/>
                <a:ea typeface="Cabin"/>
                <a:cs typeface="Cabin"/>
                <a:sym typeface="Cabin"/>
              </a:rPr>
              <a:t>(in coordination with </a:t>
            </a:r>
            <a:r>
              <a:rPr lang="en-US" sz="3200" i="1">
                <a:solidFill>
                  <a:schemeClr val="dk2"/>
                </a:solidFill>
                <a:latin typeface="Cabin"/>
                <a:ea typeface="Cabin"/>
                <a:cs typeface="Cabin"/>
                <a:sym typeface="Cabin"/>
              </a:rPr>
              <a:t>local faculty supports</a:t>
            </a:r>
            <a:r>
              <a:rPr lang="en-US" sz="3200" i="1">
                <a:solidFill>
                  <a:schemeClr val="dk1"/>
                </a:solidFill>
                <a:latin typeface="Cabin"/>
                <a:ea typeface="Cabin"/>
                <a:cs typeface="Cabin"/>
                <a:sym typeface="Cabin"/>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a:blip r:embed="rId3">
            <a:alphaModFix/>
          </a:blip>
          <a:stretch>
            <a:fillRect/>
          </a:stretch>
        </p:blipFill>
        <p:spPr>
          <a:xfrm>
            <a:off x="1174800" y="184200"/>
            <a:ext cx="6521400" cy="6521400"/>
          </a:xfrm>
          <a:prstGeom prst="rect">
            <a:avLst/>
          </a:prstGeom>
          <a:noFill/>
          <a:ln>
            <a:noFill/>
          </a:ln>
        </p:spPr>
      </p:pic>
      <p:pic>
        <p:nvPicPr>
          <p:cNvPr id="326" name="Shape 326"/>
          <p:cNvPicPr preferRelativeResize="0"/>
          <p:nvPr/>
        </p:nvPicPr>
        <p:blipFill>
          <a:blip r:embed="rId4">
            <a:alphaModFix/>
          </a:blip>
          <a:stretch>
            <a:fillRect/>
          </a:stretch>
        </p:blipFill>
        <p:spPr>
          <a:xfrm>
            <a:off x="1567525" y="682300"/>
            <a:ext cx="5809599" cy="5647075"/>
          </a:xfrm>
          <a:prstGeom prst="rect">
            <a:avLst/>
          </a:prstGeom>
          <a:noFill/>
          <a:ln>
            <a:noFill/>
          </a:ln>
        </p:spPr>
      </p:pic>
      <p:pic>
        <p:nvPicPr>
          <p:cNvPr id="327" name="Shape 327"/>
          <p:cNvPicPr preferRelativeResize="0"/>
          <p:nvPr/>
        </p:nvPicPr>
        <p:blipFill>
          <a:blip r:embed="rId5">
            <a:alphaModFix/>
          </a:blip>
          <a:stretch>
            <a:fillRect/>
          </a:stretch>
        </p:blipFill>
        <p:spPr>
          <a:xfrm>
            <a:off x="1957775" y="1180624"/>
            <a:ext cx="5033899" cy="4701074"/>
          </a:xfrm>
          <a:prstGeom prst="rect">
            <a:avLst/>
          </a:prstGeom>
          <a:noFill/>
          <a:ln>
            <a:noFill/>
          </a:ln>
        </p:spPr>
      </p:pic>
      <p:grpSp>
        <p:nvGrpSpPr>
          <p:cNvPr id="328" name="Shape 328"/>
          <p:cNvGrpSpPr/>
          <p:nvPr/>
        </p:nvGrpSpPr>
        <p:grpSpPr>
          <a:xfrm>
            <a:off x="3236424" y="2265850"/>
            <a:ext cx="2572365" cy="2976306"/>
            <a:chOff x="2961013" y="1351527"/>
            <a:chExt cx="3595200" cy="4191981"/>
          </a:xfrm>
        </p:grpSpPr>
        <p:sp>
          <p:nvSpPr>
            <p:cNvPr id="329" name="Shape 329"/>
            <p:cNvSpPr/>
            <p:nvPr/>
          </p:nvSpPr>
          <p:spPr>
            <a:xfrm>
              <a:off x="2961013" y="1351527"/>
              <a:ext cx="3595200" cy="2627700"/>
            </a:xfrm>
            <a:prstGeom prst="roundRect">
              <a:avLst>
                <a:gd name="adj" fmla="val 16667"/>
              </a:avLst>
            </a:prstGeom>
            <a:solidFill>
              <a:srgbClr val="D5EBED"/>
            </a:solidFill>
            <a:ln>
              <a:noFill/>
            </a:ln>
          </p:spPr>
          <p:txBody>
            <a:bodyPr lIns="91425" tIns="45700" rIns="91425" bIns="45700" anchor="ctr" anchorCtr="0">
              <a:noAutofit/>
            </a:bodyPr>
            <a:lstStyle/>
            <a:p>
              <a:pPr marL="0" marR="0" lvl="0" indent="0" algn="ctr" rtl="0">
                <a:spcBef>
                  <a:spcPts val="0"/>
                </a:spcBef>
                <a:buNone/>
              </a:pPr>
              <a:endParaRPr sz="1100">
                <a:solidFill>
                  <a:srgbClr val="FFFFFF"/>
                </a:solidFill>
                <a:latin typeface="Calibri"/>
                <a:ea typeface="Calibri"/>
                <a:cs typeface="Calibri"/>
                <a:sym typeface="Calibri"/>
              </a:endParaRPr>
            </a:p>
          </p:txBody>
        </p:sp>
        <p:sp>
          <p:nvSpPr>
            <p:cNvPr id="330" name="Shape 330"/>
            <p:cNvSpPr/>
            <p:nvPr/>
          </p:nvSpPr>
          <p:spPr>
            <a:xfrm>
              <a:off x="4357337" y="3603934"/>
              <a:ext cx="867900" cy="750600"/>
            </a:xfrm>
            <a:prstGeom prst="upArrow">
              <a:avLst>
                <a:gd name="adj1" fmla="val 50000"/>
                <a:gd name="adj2" fmla="val 48227"/>
              </a:avLst>
            </a:prstGeom>
            <a:solidFill>
              <a:srgbClr val="008000"/>
            </a:solidFill>
            <a:ln>
              <a:noFill/>
            </a:ln>
          </p:spPr>
          <p:txBody>
            <a:bodyPr lIns="91425" tIns="45700" rIns="91425" bIns="45700" anchor="ctr" anchorCtr="0">
              <a:noAutofit/>
            </a:bodyPr>
            <a:lstStyle/>
            <a:p>
              <a:pPr marL="0" marR="0" lvl="0" indent="0" algn="ctr" rtl="0">
                <a:spcBef>
                  <a:spcPts val="0"/>
                </a:spcBef>
                <a:buNone/>
              </a:pPr>
              <a:endParaRPr sz="1100">
                <a:solidFill>
                  <a:srgbClr val="FFFFFF"/>
                </a:solidFill>
                <a:latin typeface="Calibri"/>
                <a:ea typeface="Calibri"/>
                <a:cs typeface="Calibri"/>
                <a:sym typeface="Calibri"/>
              </a:endParaRPr>
            </a:p>
          </p:txBody>
        </p:sp>
        <p:sp>
          <p:nvSpPr>
            <p:cNvPr id="331" name="Shape 331"/>
            <p:cNvSpPr/>
            <p:nvPr/>
          </p:nvSpPr>
          <p:spPr>
            <a:xfrm>
              <a:off x="3179645" y="2562876"/>
              <a:ext cx="1487400" cy="1188899"/>
            </a:xfrm>
            <a:prstGeom prst="roundRect">
              <a:avLst>
                <a:gd name="adj" fmla="val 16667"/>
              </a:avLst>
            </a:prstGeom>
            <a:solidFill>
              <a:srgbClr val="294A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rgbClr val="FFFFFF"/>
                  </a:solidFill>
                  <a:latin typeface="Open Sans"/>
                  <a:ea typeface="Open Sans"/>
                  <a:cs typeface="Open Sans"/>
                  <a:sym typeface="Open Sans"/>
                </a:rPr>
                <a:t>Statway/</a:t>
              </a:r>
            </a:p>
            <a:p>
              <a:pPr marL="0" marR="0" lvl="0" indent="0" algn="ctr" rtl="0">
                <a:spcBef>
                  <a:spcPts val="0"/>
                </a:spcBef>
                <a:buSzPct val="25000"/>
                <a:buNone/>
              </a:pPr>
              <a:r>
                <a:rPr lang="en-US" sz="1100">
                  <a:solidFill>
                    <a:srgbClr val="FFFFFF"/>
                  </a:solidFill>
                  <a:latin typeface="Open Sans"/>
                  <a:ea typeface="Open Sans"/>
                  <a:cs typeface="Open Sans"/>
                  <a:sym typeface="Open Sans"/>
                </a:rPr>
                <a:t>Quantway Curricula</a:t>
              </a:r>
            </a:p>
          </p:txBody>
        </p:sp>
        <p:sp>
          <p:nvSpPr>
            <p:cNvPr id="332" name="Shape 332"/>
            <p:cNvSpPr/>
            <p:nvPr/>
          </p:nvSpPr>
          <p:spPr>
            <a:xfrm>
              <a:off x="4915191" y="2562876"/>
              <a:ext cx="1425600" cy="1188899"/>
            </a:xfrm>
            <a:prstGeom prst="roundRect">
              <a:avLst>
                <a:gd name="adj" fmla="val 16667"/>
              </a:avLst>
            </a:prstGeom>
            <a:solidFill>
              <a:srgbClr val="294A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rgbClr val="FFFFFF"/>
                  </a:solidFill>
                  <a:latin typeface="Open Sans"/>
                  <a:ea typeface="Open Sans"/>
                  <a:cs typeface="Open Sans"/>
                  <a:sym typeface="Open Sans"/>
                </a:rPr>
                <a:t>Pathways Pedagogy</a:t>
              </a:r>
            </a:p>
          </p:txBody>
        </p:sp>
        <p:sp>
          <p:nvSpPr>
            <p:cNvPr id="333" name="Shape 333"/>
            <p:cNvSpPr txBox="1"/>
            <p:nvPr/>
          </p:nvSpPr>
          <p:spPr>
            <a:xfrm>
              <a:off x="3053996" y="1476656"/>
              <a:ext cx="3409200" cy="1111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b="1">
                  <a:solidFill>
                    <a:srgbClr val="2E2E2E"/>
                  </a:solidFill>
                  <a:latin typeface="Open Sans"/>
                  <a:ea typeface="Open Sans"/>
                  <a:cs typeface="Open Sans"/>
                  <a:sym typeface="Open Sans"/>
                </a:rPr>
                <a:t>Learning Opportunities</a:t>
              </a:r>
            </a:p>
            <a:p>
              <a:pPr marL="0" marR="0" lvl="0" indent="0" algn="ctr" rtl="0">
                <a:spcBef>
                  <a:spcPts val="0"/>
                </a:spcBef>
                <a:buSzPct val="25000"/>
                <a:buNone/>
              </a:pPr>
              <a:r>
                <a:rPr lang="en-US" sz="1100">
                  <a:solidFill>
                    <a:srgbClr val="2E2E2E"/>
                  </a:solidFill>
                  <a:latin typeface="Open Sans"/>
                  <a:ea typeface="Open Sans"/>
                  <a:cs typeface="Open Sans"/>
                  <a:sym typeface="Open Sans"/>
                </a:rPr>
                <a:t>Productive Struggle</a:t>
              </a:r>
            </a:p>
            <a:p>
              <a:pPr marL="0" marR="0" lvl="0" indent="0" algn="ctr" rtl="0">
                <a:spcBef>
                  <a:spcPts val="0"/>
                </a:spcBef>
                <a:buSzPct val="25000"/>
                <a:buNone/>
              </a:pPr>
              <a:r>
                <a:rPr lang="en-US" sz="1100">
                  <a:solidFill>
                    <a:srgbClr val="2E2E2E"/>
                  </a:solidFill>
                  <a:latin typeface="Open Sans"/>
                  <a:ea typeface="Open Sans"/>
                  <a:cs typeface="Open Sans"/>
                  <a:sym typeface="Open Sans"/>
                </a:rPr>
                <a:t>Explicit Connections</a:t>
              </a:r>
            </a:p>
            <a:p>
              <a:pPr marL="0" marR="0" lvl="0" indent="0" algn="ctr" rtl="0">
                <a:spcBef>
                  <a:spcPts val="0"/>
                </a:spcBef>
                <a:buSzPct val="25000"/>
                <a:buNone/>
              </a:pPr>
              <a:r>
                <a:rPr lang="en-US" sz="1100">
                  <a:solidFill>
                    <a:srgbClr val="2E2E2E"/>
                  </a:solidFill>
                  <a:latin typeface="Open Sans"/>
                  <a:ea typeface="Open Sans"/>
                  <a:cs typeface="Open Sans"/>
                  <a:sym typeface="Open Sans"/>
                </a:rPr>
                <a:t>Deliberate Practice</a:t>
              </a:r>
            </a:p>
          </p:txBody>
        </p:sp>
        <p:sp>
          <p:nvSpPr>
            <p:cNvPr id="334" name="Shape 334"/>
            <p:cNvSpPr/>
            <p:nvPr/>
          </p:nvSpPr>
          <p:spPr>
            <a:xfrm>
              <a:off x="3117661" y="4980408"/>
              <a:ext cx="3347100" cy="563100"/>
            </a:xfrm>
            <a:prstGeom prst="roundRect">
              <a:avLst>
                <a:gd name="adj" fmla="val 16667"/>
              </a:avLst>
            </a:prstGeom>
            <a:solidFill>
              <a:srgbClr val="FF6600"/>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rgbClr val="FFFFFF"/>
                  </a:solidFill>
                  <a:latin typeface="Open Sans"/>
                  <a:ea typeface="Open Sans"/>
                  <a:cs typeface="Open Sans"/>
                  <a:sym typeface="Open Sans"/>
                </a:rPr>
                <a:t>Language &amp; Literacy Supports</a:t>
              </a:r>
            </a:p>
          </p:txBody>
        </p:sp>
        <p:sp>
          <p:nvSpPr>
            <p:cNvPr id="335" name="Shape 335"/>
            <p:cNvSpPr/>
            <p:nvPr/>
          </p:nvSpPr>
          <p:spPr>
            <a:xfrm>
              <a:off x="4543289" y="3666501"/>
              <a:ext cx="495900" cy="1314000"/>
            </a:xfrm>
            <a:prstGeom prst="upArrow">
              <a:avLst>
                <a:gd name="adj1" fmla="val 50000"/>
                <a:gd name="adj2" fmla="val 50000"/>
              </a:avLst>
            </a:prstGeom>
            <a:solidFill>
              <a:srgbClr val="FF6600"/>
            </a:solidFill>
            <a:ln>
              <a:noFill/>
            </a:ln>
          </p:spPr>
          <p:txBody>
            <a:bodyPr lIns="91425" tIns="45700" rIns="91425" bIns="45700" anchor="ctr" anchorCtr="0">
              <a:noAutofit/>
            </a:bodyPr>
            <a:lstStyle/>
            <a:p>
              <a:pPr marL="0" marR="0" lvl="0" indent="0" algn="ctr" rtl="0">
                <a:spcBef>
                  <a:spcPts val="0"/>
                </a:spcBef>
                <a:buNone/>
              </a:pPr>
              <a:endParaRPr sz="1100">
                <a:solidFill>
                  <a:srgbClr val="FFFFFF"/>
                </a:solidFill>
                <a:latin typeface="Calibri"/>
                <a:ea typeface="Calibri"/>
                <a:cs typeface="Calibri"/>
                <a:sym typeface="Calibri"/>
              </a:endParaRPr>
            </a:p>
          </p:txBody>
        </p:sp>
        <p:sp>
          <p:nvSpPr>
            <p:cNvPr id="336" name="Shape 336"/>
            <p:cNvSpPr/>
            <p:nvPr/>
          </p:nvSpPr>
          <p:spPr>
            <a:xfrm>
              <a:off x="3458572" y="4229604"/>
              <a:ext cx="2665200" cy="563100"/>
            </a:xfrm>
            <a:prstGeom prst="roundRect">
              <a:avLst>
                <a:gd name="adj" fmla="val 16667"/>
              </a:avLst>
            </a:prstGeom>
            <a:solidFill>
              <a:srgbClr val="008000"/>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rgbClr val="FFFFFF"/>
                  </a:solidFill>
                  <a:latin typeface="Open Sans"/>
                  <a:ea typeface="Open Sans"/>
                  <a:cs typeface="Open Sans"/>
                  <a:sym typeface="Open Sans"/>
                </a:rPr>
                <a:t>Productive Persistence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04800"/>
            <a:ext cx="8229600" cy="609600"/>
          </a:xfrm>
          <a:prstGeom prst="rect">
            <a:avLst/>
          </a:prstGeom>
        </p:spPr>
        <p:txBody>
          <a:bodyPr lIns="91425" tIns="91425" rIns="91425" bIns="91425" anchor="t" anchorCtr="0">
            <a:noAutofit/>
          </a:bodyPr>
          <a:lstStyle/>
          <a:p>
            <a:pPr lvl="0">
              <a:spcBef>
                <a:spcPts val="0"/>
              </a:spcBef>
              <a:buNone/>
            </a:pPr>
            <a:r>
              <a:rPr lang="en-US"/>
              <a:t>Today’s Session</a:t>
            </a:r>
          </a:p>
        </p:txBody>
      </p:sp>
      <p:sp>
        <p:nvSpPr>
          <p:cNvPr id="119" name="Shape 119"/>
          <p:cNvSpPr txBox="1">
            <a:spLocks noGrp="1"/>
          </p:cNvSpPr>
          <p:nvPr>
            <p:ph type="body" idx="1"/>
          </p:nvPr>
        </p:nvSpPr>
        <p:spPr>
          <a:xfrm>
            <a:off x="457200" y="1143000"/>
            <a:ext cx="8229600" cy="5029200"/>
          </a:xfrm>
          <a:prstGeom prst="rect">
            <a:avLst/>
          </a:prstGeom>
        </p:spPr>
        <p:txBody>
          <a:bodyPr lIns="91425" tIns="91425" rIns="91425" bIns="91425" anchor="t" anchorCtr="0">
            <a:noAutofit/>
          </a:bodyPr>
          <a:lstStyle/>
          <a:p>
            <a:pPr marL="457200" lvl="0" indent="-406400" rtl="0">
              <a:lnSpc>
                <a:spcPct val="95000"/>
              </a:lnSpc>
              <a:spcBef>
                <a:spcPts val="0"/>
              </a:spcBef>
              <a:buClr>
                <a:srgbClr val="2E2E2E"/>
              </a:buClr>
              <a:buSzPct val="100000"/>
              <a:buFont typeface="Calibri"/>
              <a:buChar char="●"/>
            </a:pPr>
            <a:r>
              <a:rPr lang="en-US" sz="2800" dirty="0">
                <a:solidFill>
                  <a:srgbClr val="2E2E2E"/>
                </a:solidFill>
                <a:latin typeface="Calibri"/>
                <a:ea typeface="Calibri"/>
                <a:cs typeface="Calibri"/>
                <a:sym typeface="Calibri"/>
              </a:rPr>
              <a:t>Overview of the Carnegie </a:t>
            </a:r>
            <a:r>
              <a:rPr lang="en-US" sz="2800" dirty="0" smtClean="0">
                <a:solidFill>
                  <a:srgbClr val="2E2E2E"/>
                </a:solidFill>
                <a:latin typeface="Calibri"/>
                <a:ea typeface="Calibri"/>
                <a:cs typeface="Calibri"/>
                <a:sym typeface="Calibri"/>
              </a:rPr>
              <a:t>Pathways</a:t>
            </a:r>
          </a:p>
          <a:p>
            <a:pPr marL="457200" lvl="0" indent="-406400" rtl="0">
              <a:lnSpc>
                <a:spcPct val="95000"/>
              </a:lnSpc>
              <a:spcBef>
                <a:spcPts val="0"/>
              </a:spcBef>
              <a:buClr>
                <a:srgbClr val="2E2E2E"/>
              </a:buClr>
              <a:buSzPct val="100000"/>
              <a:buFont typeface="Calibri"/>
              <a:buChar char="●"/>
            </a:pPr>
            <a:r>
              <a:rPr lang="en-US" sz="2800" dirty="0" smtClean="0">
                <a:solidFill>
                  <a:srgbClr val="2E2E2E"/>
                </a:solidFill>
                <a:latin typeface="Calibri"/>
                <a:sym typeface="Calibri"/>
              </a:rPr>
              <a:t>Impact at Cuyahoga CC &amp; UNG-Gainesville</a:t>
            </a:r>
            <a:endParaRPr lang="en-US" sz="2300" dirty="0">
              <a:solidFill>
                <a:srgbClr val="2E2E2E"/>
              </a:solidFill>
            </a:endParaRPr>
          </a:p>
          <a:p>
            <a:pPr marL="457200" lvl="0" indent="-406400" rtl="0">
              <a:lnSpc>
                <a:spcPct val="95000"/>
              </a:lnSpc>
              <a:spcBef>
                <a:spcPts val="0"/>
              </a:spcBef>
              <a:buClr>
                <a:srgbClr val="2E2E2E"/>
              </a:buClr>
              <a:buSzPct val="100000"/>
              <a:buFont typeface="Calibri"/>
              <a:buChar char="●"/>
            </a:pPr>
            <a:r>
              <a:rPr lang="en-US" sz="2800" dirty="0" smtClean="0">
                <a:solidFill>
                  <a:srgbClr val="2E2E2E"/>
                </a:solidFill>
                <a:latin typeface="Calibri"/>
                <a:ea typeface="Calibri"/>
                <a:cs typeface="Calibri"/>
                <a:sym typeface="Calibri"/>
              </a:rPr>
              <a:t>Results</a:t>
            </a:r>
            <a:r>
              <a:rPr lang="en-US" sz="2800" dirty="0">
                <a:solidFill>
                  <a:srgbClr val="2E2E2E"/>
                </a:solidFill>
                <a:latin typeface="Calibri"/>
                <a:ea typeface="Calibri"/>
                <a:cs typeface="Calibri"/>
                <a:sym typeface="Calibri"/>
              </a:rPr>
              <a:t>: </a:t>
            </a:r>
            <a:r>
              <a:rPr lang="en-US" sz="2800" dirty="0" smtClean="0">
                <a:solidFill>
                  <a:srgbClr val="2E2E2E"/>
                </a:solidFill>
                <a:latin typeface="Calibri"/>
                <a:ea typeface="Calibri"/>
                <a:cs typeface="Calibri"/>
                <a:sym typeface="Calibri"/>
              </a:rPr>
              <a:t>National </a:t>
            </a:r>
            <a:r>
              <a:rPr lang="en-US" sz="2800" dirty="0">
                <a:solidFill>
                  <a:srgbClr val="2E2E2E"/>
                </a:solidFill>
                <a:latin typeface="Calibri"/>
                <a:ea typeface="Calibri"/>
                <a:cs typeface="Calibri"/>
                <a:sym typeface="Calibri"/>
              </a:rPr>
              <a:t>Data</a:t>
            </a:r>
          </a:p>
          <a:p>
            <a:pPr marL="457200" lvl="0" indent="-406400" rtl="0">
              <a:lnSpc>
                <a:spcPct val="95000"/>
              </a:lnSpc>
              <a:spcBef>
                <a:spcPts val="0"/>
              </a:spcBef>
              <a:buClr>
                <a:srgbClr val="2E2E2E"/>
              </a:buClr>
              <a:buSzPct val="100000"/>
              <a:buFont typeface="Calibri"/>
              <a:buChar char="●"/>
            </a:pPr>
            <a:r>
              <a:rPr lang="en-US" sz="2800" dirty="0">
                <a:solidFill>
                  <a:srgbClr val="2E2E2E"/>
                </a:solidFill>
                <a:latin typeface="Calibri"/>
                <a:ea typeface="Calibri"/>
                <a:cs typeface="Calibri"/>
                <a:sym typeface="Calibri"/>
              </a:rPr>
              <a:t>The Student Experience</a:t>
            </a:r>
          </a:p>
          <a:p>
            <a:pPr marL="914400" lvl="1" indent="-381000" rtl="0">
              <a:lnSpc>
                <a:spcPct val="95000"/>
              </a:lnSpc>
              <a:spcBef>
                <a:spcPts val="0"/>
              </a:spcBef>
              <a:buClr>
                <a:srgbClr val="2E2E2E"/>
              </a:buClr>
              <a:buSzPct val="100000"/>
              <a:buFont typeface="Calibri"/>
              <a:buChar char="○"/>
            </a:pPr>
            <a:r>
              <a:rPr lang="en-US" sz="2400" dirty="0" smtClean="0">
                <a:solidFill>
                  <a:srgbClr val="2E2E2E"/>
                </a:solidFill>
                <a:latin typeface="Calibri"/>
                <a:ea typeface="Calibri"/>
                <a:cs typeface="Calibri"/>
                <a:sym typeface="Calibri"/>
              </a:rPr>
              <a:t>A </a:t>
            </a:r>
            <a:r>
              <a:rPr lang="en-US" sz="2400" dirty="0">
                <a:solidFill>
                  <a:srgbClr val="2E2E2E"/>
                </a:solidFill>
                <a:latin typeface="Calibri"/>
                <a:ea typeface="Calibri"/>
                <a:cs typeface="Calibri"/>
                <a:sym typeface="Calibri"/>
              </a:rPr>
              <a:t>Quantway Lesson &amp; the Learning Opportunities</a:t>
            </a:r>
          </a:p>
          <a:p>
            <a:pPr marL="457200" lvl="0" indent="-406400" rtl="0">
              <a:lnSpc>
                <a:spcPct val="95000"/>
              </a:lnSpc>
              <a:spcBef>
                <a:spcPts val="0"/>
              </a:spcBef>
              <a:buClr>
                <a:srgbClr val="2E2E2E"/>
              </a:buClr>
              <a:buSzPct val="100000"/>
              <a:buFont typeface="Calibri"/>
              <a:buChar char="●"/>
            </a:pPr>
            <a:r>
              <a:rPr lang="en-US" sz="2800" dirty="0">
                <a:solidFill>
                  <a:srgbClr val="2E2E2E"/>
                </a:solidFill>
                <a:latin typeface="Calibri"/>
                <a:ea typeface="Calibri"/>
                <a:cs typeface="Calibri"/>
                <a:sym typeface="Calibri"/>
              </a:rPr>
              <a:t>Moving forward</a:t>
            </a:r>
          </a:p>
          <a:p>
            <a:pPr marL="914400" lvl="1" indent="-381000" rtl="0">
              <a:lnSpc>
                <a:spcPct val="95000"/>
              </a:lnSpc>
              <a:spcBef>
                <a:spcPts val="0"/>
              </a:spcBef>
              <a:buClr>
                <a:srgbClr val="2E2E2E"/>
              </a:buClr>
              <a:buSzPct val="100000"/>
              <a:buFont typeface="Calibri"/>
              <a:buChar char="○"/>
            </a:pPr>
            <a:r>
              <a:rPr lang="en-US" sz="2400" dirty="0">
                <a:solidFill>
                  <a:srgbClr val="2E2E2E"/>
                </a:solidFill>
              </a:rPr>
              <a:t>Q &amp; A</a:t>
            </a:r>
          </a:p>
          <a:p>
            <a:pPr marL="914400" lvl="1" indent="-381000" rtl="0">
              <a:lnSpc>
                <a:spcPct val="95000"/>
              </a:lnSpc>
              <a:spcBef>
                <a:spcPts val="0"/>
              </a:spcBef>
              <a:buClr>
                <a:srgbClr val="2E2E2E"/>
              </a:buClr>
              <a:buSzPct val="100000"/>
              <a:buChar char="○"/>
            </a:pPr>
            <a:r>
              <a:rPr lang="en-US" sz="2400" dirty="0">
                <a:solidFill>
                  <a:srgbClr val="2E2E2E"/>
                </a:solidFill>
              </a:rPr>
              <a:t>Get Involved?</a:t>
            </a:r>
          </a:p>
          <a:p>
            <a:pPr lvl="0" rtl="0">
              <a:lnSpc>
                <a:spcPct val="95000"/>
              </a:lnSpc>
              <a:spcBef>
                <a:spcPts val="0"/>
              </a:spcBef>
              <a:buNone/>
            </a:pPr>
            <a:endParaRPr sz="2800" dirty="0">
              <a:solidFill>
                <a:srgbClr val="2E2E2E"/>
              </a:solidFill>
              <a:latin typeface="Calibri"/>
              <a:ea typeface="Calibri"/>
              <a:cs typeface="Calibri"/>
              <a:sym typeface="Calibri"/>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idx="4294967295"/>
          </p:nvPr>
        </p:nvSpPr>
        <p:spPr>
          <a:xfrm>
            <a:off x="457200" y="274637"/>
            <a:ext cx="8229600" cy="944561"/>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bin"/>
              <a:buNone/>
            </a:pPr>
            <a:r>
              <a:rPr lang="en-US" sz="4400" b="0" i="0" u="none" strike="noStrike" cap="none">
                <a:solidFill>
                  <a:srgbClr val="023F5A"/>
                </a:solidFill>
                <a:latin typeface="Roboto"/>
                <a:ea typeface="Roboto"/>
                <a:cs typeface="Roboto"/>
                <a:sym typeface="Roboto"/>
              </a:rPr>
              <a:t>Statway and Quantway</a:t>
            </a:r>
          </a:p>
        </p:txBody>
      </p:sp>
      <p:sp>
        <p:nvSpPr>
          <p:cNvPr id="343" name="Shape 343"/>
          <p:cNvSpPr txBox="1"/>
          <p:nvPr/>
        </p:nvSpPr>
        <p:spPr>
          <a:xfrm>
            <a:off x="419466" y="1828800"/>
            <a:ext cx="7391400" cy="762000"/>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rgbClr val="1D4D94"/>
              </a:buClr>
              <a:buSzPct val="25000"/>
              <a:buFont typeface="Noto Sans Symbols"/>
              <a:buNone/>
            </a:pPr>
            <a:r>
              <a:rPr lang="en-US" sz="4400">
                <a:solidFill>
                  <a:srgbClr val="336E72"/>
                </a:solidFill>
                <a:latin typeface="Open Sans"/>
                <a:ea typeface="Open Sans"/>
                <a:cs typeface="Open Sans"/>
                <a:sym typeface="Open Sans"/>
              </a:rPr>
              <a:t>In classrooms </a:t>
            </a:r>
            <a:r>
              <a:rPr lang="en-US" sz="4400" b="1">
                <a:solidFill>
                  <a:srgbClr val="336E72"/>
                </a:solidFill>
                <a:latin typeface="Open Sans"/>
                <a:ea typeface="Open Sans"/>
                <a:cs typeface="Open Sans"/>
                <a:sym typeface="Open Sans"/>
              </a:rPr>
              <a:t>since 2011</a:t>
            </a:r>
          </a:p>
          <a:p>
            <a:pPr marL="0" marR="0" lvl="0" indent="0" algn="l" rtl="0">
              <a:lnSpc>
                <a:spcPct val="95000"/>
              </a:lnSpc>
              <a:spcBef>
                <a:spcPts val="1200"/>
              </a:spcBef>
              <a:buClr>
                <a:srgbClr val="1D4D94"/>
              </a:buClr>
              <a:buFont typeface="Noto Sans Symbols"/>
              <a:buNone/>
            </a:pPr>
            <a:endParaRPr sz="4400">
              <a:solidFill>
                <a:srgbClr val="336E72"/>
              </a:solidFill>
              <a:latin typeface="Open Sans"/>
              <a:ea typeface="Open Sans"/>
              <a:cs typeface="Open Sans"/>
              <a:sym typeface="Open Sans"/>
            </a:endParaRPr>
          </a:p>
        </p:txBody>
      </p:sp>
      <p:sp>
        <p:nvSpPr>
          <p:cNvPr id="344" name="Shape 344"/>
          <p:cNvSpPr txBox="1"/>
          <p:nvPr/>
        </p:nvSpPr>
        <p:spPr>
          <a:xfrm>
            <a:off x="419466" y="4419600"/>
            <a:ext cx="8305800" cy="1676400"/>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rgbClr val="1D4D94"/>
              </a:buClr>
              <a:buSzPct val="25000"/>
              <a:buFont typeface="Noto Sans Symbols"/>
              <a:buNone/>
            </a:pPr>
            <a:r>
              <a:rPr lang="en-US" sz="4400">
                <a:solidFill>
                  <a:srgbClr val="336E72"/>
                </a:solidFill>
                <a:latin typeface="Open Sans"/>
                <a:ea typeface="Open Sans"/>
                <a:cs typeface="Open Sans"/>
                <a:sym typeface="Open Sans"/>
              </a:rPr>
              <a:t>More than </a:t>
            </a:r>
            <a:r>
              <a:rPr lang="en-US" sz="4400" b="1">
                <a:solidFill>
                  <a:srgbClr val="336E72"/>
                </a:solidFill>
                <a:latin typeface="Open Sans"/>
                <a:ea typeface="Open Sans"/>
                <a:cs typeface="Open Sans"/>
                <a:sym typeface="Open Sans"/>
              </a:rPr>
              <a:t>20,000 students </a:t>
            </a:r>
            <a:r>
              <a:rPr lang="en-US" sz="4400">
                <a:solidFill>
                  <a:srgbClr val="336E72"/>
                </a:solidFill>
                <a:latin typeface="Open Sans"/>
                <a:ea typeface="Open Sans"/>
                <a:cs typeface="Open Sans"/>
                <a:sym typeface="Open Sans"/>
              </a:rPr>
              <a:t>served</a:t>
            </a:r>
          </a:p>
          <a:p>
            <a:pPr marL="0" marR="0" lvl="0" indent="0" algn="l" rtl="0">
              <a:lnSpc>
                <a:spcPct val="95000"/>
              </a:lnSpc>
              <a:spcBef>
                <a:spcPts val="1200"/>
              </a:spcBef>
              <a:buClr>
                <a:srgbClr val="1D4D94"/>
              </a:buClr>
              <a:buFont typeface="Noto Sans Symbols"/>
              <a:buNone/>
            </a:pPr>
            <a:endParaRPr sz="4400">
              <a:solidFill>
                <a:srgbClr val="336E72"/>
              </a:solidFill>
              <a:latin typeface="Open Sans"/>
              <a:ea typeface="Open Sans"/>
              <a:cs typeface="Open Sans"/>
              <a:sym typeface="Open Sans"/>
            </a:endParaRPr>
          </a:p>
        </p:txBody>
      </p:sp>
      <p:sp>
        <p:nvSpPr>
          <p:cNvPr id="345" name="Shape 345"/>
          <p:cNvSpPr txBox="1"/>
          <p:nvPr/>
        </p:nvSpPr>
        <p:spPr>
          <a:xfrm>
            <a:off x="846850" y="2743200"/>
            <a:ext cx="7878300" cy="1524000"/>
          </a:xfrm>
          <a:prstGeom prst="rect">
            <a:avLst/>
          </a:prstGeom>
          <a:noFill/>
          <a:ln>
            <a:noFill/>
          </a:ln>
        </p:spPr>
        <p:txBody>
          <a:bodyPr lIns="91425" tIns="45700" rIns="91425" bIns="45700" anchor="t" anchorCtr="0">
            <a:noAutofit/>
          </a:bodyPr>
          <a:lstStyle/>
          <a:p>
            <a:pPr marL="0" marR="0" lvl="0" indent="0" algn="r" rtl="0">
              <a:lnSpc>
                <a:spcPct val="95000"/>
              </a:lnSpc>
              <a:spcBef>
                <a:spcPts val="0"/>
              </a:spcBef>
              <a:spcAft>
                <a:spcPts val="0"/>
              </a:spcAft>
              <a:buClr>
                <a:srgbClr val="1D4D94"/>
              </a:buClr>
              <a:buSzPct val="25000"/>
              <a:buFont typeface="Noto Sans Symbols"/>
              <a:buNone/>
            </a:pPr>
            <a:r>
              <a:rPr lang="en-US" sz="4400">
                <a:solidFill>
                  <a:srgbClr val="3361BC"/>
                </a:solidFill>
                <a:latin typeface="Open Sans"/>
                <a:ea typeface="Open Sans"/>
                <a:cs typeface="Open Sans"/>
                <a:sym typeface="Open Sans"/>
              </a:rPr>
              <a:t>Now in over </a:t>
            </a:r>
            <a:r>
              <a:rPr lang="en-US" sz="4400" b="1">
                <a:solidFill>
                  <a:srgbClr val="3361BC"/>
                </a:solidFill>
                <a:latin typeface="Open Sans"/>
                <a:ea typeface="Open Sans"/>
                <a:cs typeface="Open Sans"/>
                <a:sym typeface="Open Sans"/>
              </a:rPr>
              <a:t>50 institutions </a:t>
            </a:r>
            <a:r>
              <a:rPr lang="en-US" sz="4400">
                <a:solidFill>
                  <a:srgbClr val="3361BC"/>
                </a:solidFill>
                <a:latin typeface="Open Sans"/>
                <a:ea typeface="Open Sans"/>
                <a:cs typeface="Open Sans"/>
                <a:sym typeface="Open Sans"/>
              </a:rPr>
              <a:t>across the country</a:t>
            </a:r>
          </a:p>
          <a:p>
            <a:pPr marL="0" marR="0" lvl="0" indent="0" algn="r" rtl="0">
              <a:lnSpc>
                <a:spcPct val="95000"/>
              </a:lnSpc>
              <a:spcBef>
                <a:spcPts val="1200"/>
              </a:spcBef>
              <a:buClr>
                <a:srgbClr val="1D4D94"/>
              </a:buClr>
              <a:buFont typeface="Noto Sans Symbols"/>
              <a:buNone/>
            </a:pPr>
            <a:endParaRPr sz="4400">
              <a:solidFill>
                <a:srgbClr val="3361BC"/>
              </a:solidFill>
              <a:latin typeface="Open Sans"/>
              <a:ea typeface="Open Sans"/>
              <a:cs typeface="Open Sans"/>
              <a:sym typeface="Open Sans"/>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2036550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3984"/>
          </a:xfrm>
        </p:spPr>
        <p:txBody>
          <a:bodyPr>
            <a:normAutofit/>
          </a:bodyPr>
          <a:lstStyle/>
          <a:p>
            <a:pPr algn="ctr"/>
            <a:r>
              <a:rPr lang="en-US" dirty="0" smtClean="0"/>
              <a:t>University of North Georgia</a:t>
            </a:r>
            <a:endParaRPr lang="en-US" dirty="0"/>
          </a:p>
        </p:txBody>
      </p:sp>
      <p:graphicFrame>
        <p:nvGraphicFramePr>
          <p:cNvPr id="10" name="Content Placeholder 9"/>
          <p:cNvGraphicFramePr>
            <a:graphicFrameLocks noGrp="1"/>
          </p:cNvGraphicFramePr>
          <p:nvPr>
            <p:ph idx="1"/>
            <p:extLst/>
          </p:nvPr>
        </p:nvGraphicFramePr>
        <p:xfrm>
          <a:off x="609600" y="862585"/>
          <a:ext cx="3905250" cy="5766816"/>
        </p:xfrm>
        <a:graphic>
          <a:graphicData uri="http://schemas.openxmlformats.org/drawingml/2006/table">
            <a:tbl>
              <a:tblPr firstRow="1" firstCol="1" bandRow="1">
                <a:tableStyleId>{5C22544A-7EE6-4342-B048-85BDC9FD1C3A}</a:tableStyleId>
              </a:tblPr>
              <a:tblGrid>
                <a:gridCol w="1952625"/>
                <a:gridCol w="1952625"/>
              </a:tblGrid>
              <a:tr h="826281">
                <a:tc gridSpan="2">
                  <a:txBody>
                    <a:bodyPr/>
                    <a:lstStyle/>
                    <a:p>
                      <a:pPr marL="0" marR="0" algn="ctr">
                        <a:lnSpc>
                          <a:spcPct val="110000"/>
                        </a:lnSpc>
                        <a:spcBef>
                          <a:spcPts val="0"/>
                        </a:spcBef>
                        <a:spcAft>
                          <a:spcPts val="0"/>
                        </a:spcAft>
                      </a:pPr>
                      <a:r>
                        <a:rPr lang="en-US" sz="2400" kern="0" dirty="0">
                          <a:effectLst/>
                        </a:rPr>
                        <a:t>MATH PLACEMENT INDEX – STEM-path</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hMerge="1">
                  <a:txBody>
                    <a:bodyPr/>
                    <a:lstStyle/>
                    <a:p>
                      <a:endParaRPr lang="en-US"/>
                    </a:p>
                  </a:txBody>
                  <a:tcPr/>
                </a:tc>
              </a:tr>
              <a:tr h="413140">
                <a:tc>
                  <a:txBody>
                    <a:bodyPr/>
                    <a:lstStyle/>
                    <a:p>
                      <a:pPr marL="0" marR="0" algn="ctr">
                        <a:lnSpc>
                          <a:spcPct val="110000"/>
                        </a:lnSpc>
                        <a:spcBef>
                          <a:spcPts val="0"/>
                        </a:spcBef>
                        <a:spcAft>
                          <a:spcPts val="0"/>
                        </a:spcAft>
                      </a:pPr>
                      <a:r>
                        <a:rPr lang="en-US" sz="2400" u="sng" kern="0" dirty="0">
                          <a:effectLst/>
                        </a:rPr>
                        <a:t>SCORE</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400" u="sng" kern="0">
                          <a:effectLst/>
                        </a:rPr>
                        <a:t>COURSE</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1239421">
                <a:tc>
                  <a:txBody>
                    <a:bodyPr/>
                    <a:lstStyle/>
                    <a:p>
                      <a:pPr marL="0" marR="0">
                        <a:lnSpc>
                          <a:spcPct val="110000"/>
                        </a:lnSpc>
                        <a:spcBef>
                          <a:spcPts val="0"/>
                        </a:spcBef>
                        <a:spcAft>
                          <a:spcPts val="0"/>
                        </a:spcAft>
                      </a:pPr>
                      <a:r>
                        <a:rPr lang="en-US" sz="2400" kern="0">
                          <a:effectLst/>
                        </a:rPr>
                        <a:t>1174 or below</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kern="0">
                          <a:effectLst/>
                        </a:rPr>
                        <a:t>Foundations-Level Math </a:t>
                      </a:r>
                      <a:endParaRPr lang="en-US" sz="2400" kern="100">
                        <a:effectLst/>
                      </a:endParaRPr>
                    </a:p>
                    <a:p>
                      <a:pPr marL="0" marR="0">
                        <a:lnSpc>
                          <a:spcPct val="110000"/>
                        </a:lnSpc>
                        <a:spcBef>
                          <a:spcPts val="0"/>
                        </a:spcBef>
                        <a:spcAft>
                          <a:spcPts val="0"/>
                        </a:spcAft>
                      </a:pPr>
                      <a:r>
                        <a:rPr lang="en-US" sz="2400" kern="0">
                          <a:effectLst/>
                        </a:rPr>
                        <a:t>(MATH 0989)</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1635413">
                <a:tc>
                  <a:txBody>
                    <a:bodyPr/>
                    <a:lstStyle/>
                    <a:p>
                      <a:pPr marL="0" marR="0">
                        <a:lnSpc>
                          <a:spcPct val="110000"/>
                        </a:lnSpc>
                        <a:spcBef>
                          <a:spcPts val="0"/>
                        </a:spcBef>
                        <a:spcAft>
                          <a:spcPts val="0"/>
                        </a:spcAft>
                      </a:pPr>
                      <a:r>
                        <a:rPr lang="en-US" sz="2400" kern="0">
                          <a:effectLst/>
                        </a:rPr>
                        <a:t>1175-1299</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kern="0" dirty="0">
                          <a:effectLst/>
                        </a:rPr>
                        <a:t>Co-Requisite-Level Math</a:t>
                      </a:r>
                      <a:endParaRPr lang="en-US" sz="2400" kern="100" dirty="0">
                        <a:effectLst/>
                      </a:endParaRPr>
                    </a:p>
                    <a:p>
                      <a:pPr marL="0" marR="0">
                        <a:lnSpc>
                          <a:spcPct val="110000"/>
                        </a:lnSpc>
                        <a:spcBef>
                          <a:spcPts val="0"/>
                        </a:spcBef>
                        <a:spcAft>
                          <a:spcPts val="0"/>
                        </a:spcAft>
                      </a:pPr>
                      <a:r>
                        <a:rPr lang="en-US" sz="2400" kern="0" dirty="0">
                          <a:effectLst/>
                        </a:rPr>
                        <a:t>(MATH</a:t>
                      </a:r>
                      <a:r>
                        <a:rPr lang="en-US" sz="2400" kern="0" dirty="0">
                          <a:solidFill>
                            <a:srgbClr val="FF0000"/>
                          </a:solidFill>
                          <a:effectLst/>
                        </a:rPr>
                        <a:t> </a:t>
                      </a:r>
                      <a:r>
                        <a:rPr lang="en-US" sz="2400" kern="0" dirty="0">
                          <a:solidFill>
                            <a:schemeClr val="tx1"/>
                          </a:solidFill>
                          <a:effectLst/>
                        </a:rPr>
                        <a:t>0999+ MATH 1111</a:t>
                      </a:r>
                      <a:r>
                        <a:rPr lang="en-US" sz="2400" kern="0" dirty="0">
                          <a:effectLst/>
                        </a:rPr>
                        <a:t>)</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1652561">
                <a:tc>
                  <a:txBody>
                    <a:bodyPr/>
                    <a:lstStyle/>
                    <a:p>
                      <a:pPr marL="0" marR="0">
                        <a:lnSpc>
                          <a:spcPct val="110000"/>
                        </a:lnSpc>
                        <a:spcBef>
                          <a:spcPts val="0"/>
                        </a:spcBef>
                        <a:spcAft>
                          <a:spcPts val="0"/>
                        </a:spcAft>
                      </a:pPr>
                      <a:r>
                        <a:rPr lang="en-US" sz="2400" kern="0" dirty="0">
                          <a:effectLst/>
                        </a:rPr>
                        <a:t>1300 and higher</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u="sng" kern="0" dirty="0">
                          <a:effectLst/>
                        </a:rPr>
                        <a:t>Gateway:</a:t>
                      </a:r>
                      <a:r>
                        <a:rPr lang="en-US" sz="2400" kern="0" dirty="0">
                          <a:effectLst/>
                        </a:rPr>
                        <a:t> College Algebra</a:t>
                      </a:r>
                      <a:endParaRPr lang="en-US" sz="2400" kern="100" dirty="0">
                        <a:effectLst/>
                      </a:endParaRPr>
                    </a:p>
                    <a:p>
                      <a:pPr marL="0" marR="0">
                        <a:lnSpc>
                          <a:spcPct val="110000"/>
                        </a:lnSpc>
                        <a:spcBef>
                          <a:spcPts val="0"/>
                        </a:spcBef>
                        <a:spcAft>
                          <a:spcPts val="0"/>
                        </a:spcAft>
                      </a:pPr>
                      <a:r>
                        <a:rPr lang="en-US" sz="2400" kern="0" dirty="0">
                          <a:effectLst/>
                        </a:rPr>
                        <a:t>(MATH 1111)</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bl>
          </a:graphicData>
        </a:graphic>
      </p:graphicFrame>
      <p:graphicFrame>
        <p:nvGraphicFramePr>
          <p:cNvPr id="11" name="Table 10"/>
          <p:cNvGraphicFramePr>
            <a:graphicFrameLocks noGrp="1"/>
          </p:cNvGraphicFramePr>
          <p:nvPr>
            <p:extLst/>
          </p:nvPr>
        </p:nvGraphicFramePr>
        <p:xfrm>
          <a:off x="4724400" y="862584"/>
          <a:ext cx="4025900" cy="5725581"/>
        </p:xfrm>
        <a:graphic>
          <a:graphicData uri="http://schemas.openxmlformats.org/drawingml/2006/table">
            <a:tbl>
              <a:tblPr firstRow="1" firstCol="1" bandRow="1">
                <a:tableStyleId>{5C22544A-7EE6-4342-B048-85BDC9FD1C3A}</a:tableStyleId>
              </a:tblPr>
              <a:tblGrid>
                <a:gridCol w="1354940"/>
                <a:gridCol w="2670960"/>
              </a:tblGrid>
              <a:tr h="838213">
                <a:tc gridSpan="2">
                  <a:txBody>
                    <a:bodyPr/>
                    <a:lstStyle/>
                    <a:p>
                      <a:pPr marL="0" marR="0" algn="ctr">
                        <a:lnSpc>
                          <a:spcPct val="110000"/>
                        </a:lnSpc>
                        <a:spcBef>
                          <a:spcPts val="0"/>
                        </a:spcBef>
                        <a:spcAft>
                          <a:spcPts val="0"/>
                        </a:spcAft>
                      </a:pPr>
                      <a:r>
                        <a:rPr lang="en-US" sz="2400" kern="0" dirty="0">
                          <a:effectLst/>
                        </a:rPr>
                        <a:t>MATH PLACEMENT INDEX – Non-STEM-path</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hMerge="1">
                  <a:txBody>
                    <a:bodyPr/>
                    <a:lstStyle/>
                    <a:p>
                      <a:endParaRPr lang="en-US"/>
                    </a:p>
                  </a:txBody>
                  <a:tcPr/>
                </a:tc>
              </a:tr>
              <a:tr h="410224">
                <a:tc>
                  <a:txBody>
                    <a:bodyPr/>
                    <a:lstStyle/>
                    <a:p>
                      <a:pPr marL="0" marR="0" algn="ctr">
                        <a:lnSpc>
                          <a:spcPct val="110000"/>
                        </a:lnSpc>
                        <a:spcBef>
                          <a:spcPts val="0"/>
                        </a:spcBef>
                        <a:spcAft>
                          <a:spcPts val="0"/>
                        </a:spcAft>
                      </a:pPr>
                      <a:r>
                        <a:rPr lang="en-US" sz="2400" u="sng" kern="0">
                          <a:effectLst/>
                        </a:rPr>
                        <a:t>SCORE</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400" u="sng" kern="0">
                          <a:effectLst/>
                        </a:rPr>
                        <a:t>COURSE</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838213">
                <a:tc>
                  <a:txBody>
                    <a:bodyPr/>
                    <a:lstStyle/>
                    <a:p>
                      <a:pPr marL="0" marR="0">
                        <a:lnSpc>
                          <a:spcPct val="110000"/>
                        </a:lnSpc>
                        <a:spcBef>
                          <a:spcPts val="0"/>
                        </a:spcBef>
                        <a:spcAft>
                          <a:spcPts val="0"/>
                        </a:spcAft>
                      </a:pPr>
                      <a:r>
                        <a:rPr lang="en-US" sz="2400" kern="0" dirty="0">
                          <a:effectLst/>
                        </a:rPr>
                        <a:t>1074 or below</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kern="0" dirty="0">
                          <a:effectLst/>
                        </a:rPr>
                        <a:t>Foundations-Level Math </a:t>
                      </a:r>
                      <a:endParaRPr lang="en-US" sz="2400" kern="100" dirty="0">
                        <a:effectLst/>
                      </a:endParaRPr>
                    </a:p>
                    <a:p>
                      <a:pPr marL="0" marR="0">
                        <a:lnSpc>
                          <a:spcPct val="110000"/>
                        </a:lnSpc>
                        <a:spcBef>
                          <a:spcPts val="0"/>
                        </a:spcBef>
                        <a:spcAft>
                          <a:spcPts val="0"/>
                        </a:spcAft>
                      </a:pPr>
                      <a:r>
                        <a:rPr lang="en-US" sz="2400" kern="0" dirty="0">
                          <a:effectLst/>
                        </a:rPr>
                        <a:t>(MATH 0987)</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838213">
                <a:tc>
                  <a:txBody>
                    <a:bodyPr/>
                    <a:lstStyle/>
                    <a:p>
                      <a:pPr marL="0" marR="0">
                        <a:lnSpc>
                          <a:spcPct val="110000"/>
                        </a:lnSpc>
                        <a:spcBef>
                          <a:spcPts val="0"/>
                        </a:spcBef>
                        <a:spcAft>
                          <a:spcPts val="0"/>
                        </a:spcAft>
                      </a:pPr>
                      <a:r>
                        <a:rPr lang="en-US" sz="2400" kern="0">
                          <a:effectLst/>
                        </a:rPr>
                        <a:t>1075-1199</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kern="0">
                          <a:effectLst/>
                        </a:rPr>
                        <a:t>Co-Requisite-Level Math</a:t>
                      </a:r>
                      <a:endParaRPr lang="en-US" sz="2400" kern="100">
                        <a:effectLst/>
                      </a:endParaRPr>
                    </a:p>
                    <a:p>
                      <a:pPr marL="0" marR="0">
                        <a:lnSpc>
                          <a:spcPct val="110000"/>
                        </a:lnSpc>
                        <a:spcBef>
                          <a:spcPts val="0"/>
                        </a:spcBef>
                        <a:spcAft>
                          <a:spcPts val="0"/>
                        </a:spcAft>
                      </a:pPr>
                      <a:r>
                        <a:rPr lang="en-US" sz="2400" kern="0">
                          <a:effectLst/>
                        </a:rPr>
                        <a:t>(MATH 0997+ MATH 1001)</a:t>
                      </a:r>
                      <a:endParaRPr lang="en-US" sz="2400" kern="10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r h="1694192">
                <a:tc>
                  <a:txBody>
                    <a:bodyPr/>
                    <a:lstStyle/>
                    <a:p>
                      <a:pPr marL="0" marR="0">
                        <a:lnSpc>
                          <a:spcPct val="110000"/>
                        </a:lnSpc>
                        <a:spcBef>
                          <a:spcPts val="0"/>
                        </a:spcBef>
                        <a:spcAft>
                          <a:spcPts val="0"/>
                        </a:spcAft>
                      </a:pPr>
                      <a:r>
                        <a:rPr lang="en-US" sz="2400" kern="0" dirty="0">
                          <a:effectLst/>
                        </a:rPr>
                        <a:t>1200 and higher</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400" u="sng" kern="0" dirty="0">
                          <a:effectLst/>
                        </a:rPr>
                        <a:t>Gateway:</a:t>
                      </a:r>
                      <a:r>
                        <a:rPr lang="en-US" sz="2400" kern="0" dirty="0">
                          <a:effectLst/>
                        </a:rPr>
                        <a:t> Quantitative Skills &amp; Reasoning (MATH </a:t>
                      </a:r>
                      <a:r>
                        <a:rPr lang="en-US" sz="2400" kern="0" dirty="0" smtClean="0">
                          <a:effectLst/>
                        </a:rPr>
                        <a:t>1001)</a:t>
                      </a:r>
                      <a:endParaRPr lang="en-US" sz="2400" kern="100" dirty="0">
                        <a:solidFill>
                          <a:srgbClr val="242852"/>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85661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304800"/>
            <a:ext cx="8229600" cy="609600"/>
          </a:xfrm>
          <a:prstGeom prst="rect">
            <a:avLst/>
          </a:prstGeom>
        </p:spPr>
        <p:txBody>
          <a:bodyPr lIns="91425" tIns="91425" rIns="91425" bIns="91425" anchor="t" anchorCtr="0">
            <a:noAutofit/>
          </a:bodyPr>
          <a:lstStyle/>
          <a:p>
            <a:pPr lvl="0">
              <a:spcBef>
                <a:spcPts val="0"/>
              </a:spcBef>
              <a:buNone/>
            </a:pPr>
            <a:r>
              <a:rPr lang="en-US" dirty="0" smtClean="0"/>
              <a:t>Quantway 1 Course Content</a:t>
            </a:r>
            <a:endParaRPr lang="en-US" dirty="0"/>
          </a:p>
        </p:txBody>
      </p:sp>
      <p:sp>
        <p:nvSpPr>
          <p:cNvPr id="300" name="Shape 300"/>
          <p:cNvSpPr txBox="1">
            <a:spLocks noGrp="1"/>
          </p:cNvSpPr>
          <p:nvPr>
            <p:ph type="body" idx="1"/>
          </p:nvPr>
        </p:nvSpPr>
        <p:spPr>
          <a:xfrm>
            <a:off x="457200" y="1143000"/>
            <a:ext cx="8229600" cy="5029200"/>
          </a:xfrm>
          <a:prstGeom prst="rect">
            <a:avLst/>
          </a:prstGeom>
        </p:spPr>
        <p:txBody>
          <a:bodyPr lIns="91425" tIns="91425" rIns="91425" bIns="91425" numCol="2" anchor="t" anchorCtr="0">
            <a:normAutofit fontScale="62500" lnSpcReduction="20000"/>
          </a:bodyPr>
          <a:lstStyle/>
          <a:p>
            <a:r>
              <a:rPr lang="en-US" sz="3200" b="1" dirty="0"/>
              <a:t>Module 1	</a:t>
            </a:r>
            <a:endParaRPr lang="en-US" sz="3200" dirty="0"/>
          </a:p>
          <a:p>
            <a:r>
              <a:rPr lang="en-US" sz="3200" dirty="0"/>
              <a:t>Working with and Understanding Large Numbers</a:t>
            </a:r>
          </a:p>
          <a:p>
            <a:r>
              <a:rPr lang="en-US" sz="3200" dirty="0"/>
              <a:t>Estimation and Calculation	</a:t>
            </a:r>
          </a:p>
          <a:p>
            <a:r>
              <a:rPr lang="en-US" sz="3200" dirty="0"/>
              <a:t>Percentages and </a:t>
            </a:r>
            <a:r>
              <a:rPr lang="en-US" sz="3200" dirty="0" smtClean="0"/>
              <a:t>Ratios</a:t>
            </a:r>
          </a:p>
          <a:p>
            <a:endParaRPr lang="en-US" sz="3200" dirty="0"/>
          </a:p>
          <a:p>
            <a:r>
              <a:rPr lang="en-US" sz="3200" b="1" dirty="0"/>
              <a:t>Module 2</a:t>
            </a:r>
            <a:endParaRPr lang="en-US" sz="3200" dirty="0"/>
          </a:p>
          <a:p>
            <a:r>
              <a:rPr lang="en-US" sz="3200" dirty="0"/>
              <a:t>Using Ratios	</a:t>
            </a:r>
          </a:p>
          <a:p>
            <a:r>
              <a:rPr lang="en-US" sz="3200" dirty="0"/>
              <a:t>Applications of Percentages</a:t>
            </a:r>
          </a:p>
          <a:p>
            <a:r>
              <a:rPr lang="en-US" sz="3200" dirty="0"/>
              <a:t>Graphical Displays	</a:t>
            </a:r>
          </a:p>
          <a:p>
            <a:r>
              <a:rPr lang="en-US" sz="3200" dirty="0"/>
              <a:t>Measures of Central Tendency	</a:t>
            </a:r>
          </a:p>
          <a:p>
            <a:endParaRPr lang="en-US" sz="3200" b="1" dirty="0" smtClean="0"/>
          </a:p>
          <a:p>
            <a:endParaRPr lang="en-US" sz="3200" b="1" dirty="0" smtClean="0"/>
          </a:p>
          <a:p>
            <a:r>
              <a:rPr lang="en-US" sz="3200" b="1" dirty="0" smtClean="0"/>
              <a:t>Module </a:t>
            </a:r>
            <a:r>
              <a:rPr lang="en-US" sz="3200" b="1" dirty="0"/>
              <a:t>3</a:t>
            </a:r>
            <a:endParaRPr lang="en-US" sz="3200" dirty="0"/>
          </a:p>
          <a:p>
            <a:r>
              <a:rPr lang="en-US" sz="3200" dirty="0"/>
              <a:t>Making Conversions	</a:t>
            </a:r>
          </a:p>
          <a:p>
            <a:r>
              <a:rPr lang="en-US" sz="3200" dirty="0"/>
              <a:t>Geometric Reasoning</a:t>
            </a:r>
          </a:p>
          <a:p>
            <a:r>
              <a:rPr lang="en-US" sz="3200" dirty="0"/>
              <a:t>Using Formulas and Algebraic Expressions</a:t>
            </a:r>
          </a:p>
          <a:p>
            <a:r>
              <a:rPr lang="en-US" sz="3200" dirty="0"/>
              <a:t>Using Graphical </a:t>
            </a:r>
            <a:r>
              <a:rPr lang="en-US" sz="3200" dirty="0" smtClean="0"/>
              <a:t>Displays</a:t>
            </a:r>
            <a:r>
              <a:rPr lang="en-US" sz="3200" dirty="0"/>
              <a:t>	</a:t>
            </a:r>
          </a:p>
          <a:p>
            <a:r>
              <a:rPr lang="en-US" sz="3200" dirty="0"/>
              <a:t>Creating and Solving Equations	</a:t>
            </a:r>
            <a:endParaRPr lang="en-US" sz="3200" dirty="0" smtClean="0"/>
          </a:p>
          <a:p>
            <a:r>
              <a:rPr lang="en-US" sz="3200" b="1" dirty="0" smtClean="0"/>
              <a:t>Module </a:t>
            </a:r>
            <a:r>
              <a:rPr lang="en-US" sz="3200" b="1" dirty="0"/>
              <a:t>4</a:t>
            </a:r>
            <a:endParaRPr lang="en-US" sz="3200" dirty="0"/>
          </a:p>
          <a:p>
            <a:r>
              <a:rPr lang="en-US" sz="3200" dirty="0"/>
              <a:t>Linear Models</a:t>
            </a:r>
          </a:p>
          <a:p>
            <a:r>
              <a:rPr lang="en-US" sz="3200" dirty="0"/>
              <a:t>Exponential Models</a:t>
            </a:r>
          </a:p>
          <a:p>
            <a:pPr marL="38100" lvl="0" rtl="0">
              <a:lnSpc>
                <a:spcPct val="115000"/>
              </a:lnSpc>
              <a:spcBef>
                <a:spcPts val="0"/>
              </a:spcBef>
              <a:buSzPct val="100000"/>
            </a:pPr>
            <a:endParaRPr lang="en-US" sz="3000" dirty="0"/>
          </a:p>
        </p:txBody>
      </p:sp>
    </p:spTree>
    <p:extLst>
      <p:ext uri="{BB962C8B-B14F-4D97-AF65-F5344CB8AC3E}">
        <p14:creationId xmlns:p14="http://schemas.microsoft.com/office/powerpoint/2010/main" val="734167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2590800" y="2590800"/>
            <a:ext cx="3886200" cy="1107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a:solidFill>
                  <a:schemeClr val="accent2"/>
                </a:solidFill>
                <a:latin typeface="Roboto"/>
                <a:ea typeface="Roboto"/>
                <a:cs typeface="Roboto"/>
                <a:sym typeface="Roboto"/>
              </a:rPr>
              <a:t>Results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350837"/>
            <a:ext cx="8229600" cy="944700"/>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bin"/>
              <a:buNone/>
            </a:pPr>
            <a:r>
              <a:rPr lang="en-US" sz="3000" b="0" i="0" u="none" strike="noStrike" cap="none">
                <a:solidFill>
                  <a:srgbClr val="023F5A"/>
                </a:solidFill>
                <a:latin typeface="Roboto"/>
                <a:ea typeface="Roboto"/>
                <a:cs typeface="Roboto"/>
                <a:sym typeface="Roboto"/>
              </a:rPr>
              <a:t>Quantway Success in the First Term:</a:t>
            </a:r>
            <a:br>
              <a:rPr lang="en-US" sz="3000" b="0" i="0" u="none" strike="noStrike" cap="none">
                <a:solidFill>
                  <a:srgbClr val="023F5A"/>
                </a:solidFill>
                <a:latin typeface="Roboto"/>
                <a:ea typeface="Roboto"/>
                <a:cs typeface="Roboto"/>
                <a:sym typeface="Roboto"/>
              </a:rPr>
            </a:br>
            <a:r>
              <a:rPr lang="en-US" sz="3000" b="0" i="0" u="none" strike="noStrike" cap="none">
                <a:solidFill>
                  <a:srgbClr val="023F5A"/>
                </a:solidFill>
                <a:latin typeface="Roboto"/>
                <a:ea typeface="Roboto"/>
                <a:cs typeface="Roboto"/>
                <a:sym typeface="Roboto"/>
              </a:rPr>
              <a:t>Almost Double the Success in Half the Time</a:t>
            </a:r>
          </a:p>
        </p:txBody>
      </p:sp>
      <p:pic>
        <p:nvPicPr>
          <p:cNvPr id="366" name="Shape 366"/>
          <p:cNvPicPr preferRelativeResize="0"/>
          <p:nvPr/>
        </p:nvPicPr>
        <p:blipFill rotWithShape="1">
          <a:blip r:embed="rId3">
            <a:alphaModFix/>
          </a:blip>
          <a:srcRect/>
          <a:stretch/>
        </p:blipFill>
        <p:spPr>
          <a:xfrm>
            <a:off x="457200" y="2057400"/>
            <a:ext cx="8229600" cy="4267199"/>
          </a:xfrm>
          <a:prstGeom prst="rect">
            <a:avLst/>
          </a:prstGeom>
          <a:noFill/>
          <a:ln>
            <a:noFill/>
          </a:ln>
        </p:spPr>
      </p:pic>
      <p:sp>
        <p:nvSpPr>
          <p:cNvPr id="367" name="Shape 367"/>
          <p:cNvSpPr txBox="1"/>
          <p:nvPr/>
        </p:nvSpPr>
        <p:spPr>
          <a:xfrm>
            <a:off x="1752600" y="1524000"/>
            <a:ext cx="6172199" cy="923329"/>
          </a:xfrm>
          <a:prstGeom prst="rect">
            <a:avLst/>
          </a:prstGeom>
          <a:solidFill>
            <a:srgbClr val="FFFFFF"/>
          </a:solidFill>
          <a:ln w="9525" cap="flat" cmpd="sng">
            <a:solidFill>
              <a:srgbClr val="2E2E2E"/>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bin"/>
                <a:ea typeface="Cabin"/>
                <a:cs typeface="Cabin"/>
                <a:sym typeface="Cabin"/>
              </a:rPr>
              <a:t>Propensity Score Analysis compares the success of students in a single term of Quantway with matched students in the year long traditional sequence.</a:t>
            </a:r>
          </a:p>
        </p:txBody>
      </p:sp>
      <p:sp>
        <p:nvSpPr>
          <p:cNvPr id="368" name="Shape 368"/>
          <p:cNvSpPr txBox="1">
            <a:spLocks noGrp="1"/>
          </p:cNvSpPr>
          <p:nvPr>
            <p:ph type="sldNum" idx="12"/>
          </p:nvPr>
        </p:nvSpPr>
        <p:spPr>
          <a:xfrm>
            <a:off x="6553200" y="6356350"/>
            <a:ext cx="213359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427037"/>
            <a:ext cx="8229600" cy="944700"/>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bin"/>
              <a:buNone/>
            </a:pPr>
            <a:r>
              <a:rPr lang="en-US" sz="3240" b="0" i="0" u="none" strike="noStrike" cap="none">
                <a:solidFill>
                  <a:srgbClr val="023F5A"/>
                </a:solidFill>
                <a:latin typeface="Roboto"/>
                <a:ea typeface="Roboto"/>
                <a:cs typeface="Roboto"/>
                <a:sym typeface="Roboto"/>
              </a:rPr>
              <a:t>Quantway Success: </a:t>
            </a:r>
            <a:br>
              <a:rPr lang="en-US" sz="3240" b="0" i="0" u="none" strike="noStrike" cap="none">
                <a:solidFill>
                  <a:srgbClr val="023F5A"/>
                </a:solidFill>
                <a:latin typeface="Roboto"/>
                <a:ea typeface="Roboto"/>
                <a:cs typeface="Roboto"/>
                <a:sym typeface="Roboto"/>
              </a:rPr>
            </a:br>
            <a:r>
              <a:rPr lang="en-US" sz="3240" b="0" i="0" u="none" strike="noStrike" cap="none">
                <a:solidFill>
                  <a:srgbClr val="023F5A"/>
                </a:solidFill>
                <a:latin typeface="Roboto"/>
                <a:ea typeface="Roboto"/>
                <a:cs typeface="Roboto"/>
                <a:sym typeface="Roboto"/>
              </a:rPr>
              <a:t>Sustaining Success While Growing</a:t>
            </a:r>
          </a:p>
        </p:txBody>
      </p:sp>
      <p:pic>
        <p:nvPicPr>
          <p:cNvPr id="375" name="Shape 375"/>
          <p:cNvPicPr preferRelativeResize="0"/>
          <p:nvPr/>
        </p:nvPicPr>
        <p:blipFill rotWithShape="1">
          <a:blip r:embed="rId3">
            <a:alphaModFix/>
          </a:blip>
          <a:srcRect/>
          <a:stretch/>
        </p:blipFill>
        <p:spPr>
          <a:xfrm>
            <a:off x="457200" y="2057400"/>
            <a:ext cx="8229600" cy="4267199"/>
          </a:xfrm>
          <a:prstGeom prst="rect">
            <a:avLst/>
          </a:prstGeom>
          <a:noFill/>
          <a:ln>
            <a:noFill/>
          </a:ln>
        </p:spPr>
      </p:pic>
      <p:sp>
        <p:nvSpPr>
          <p:cNvPr id="376" name="Shape 376"/>
          <p:cNvSpPr txBox="1">
            <a:spLocks noGrp="1"/>
          </p:cNvSpPr>
          <p:nvPr>
            <p:ph type="sldNum" idx="12"/>
          </p:nvPr>
        </p:nvSpPr>
        <p:spPr>
          <a:xfrm>
            <a:off x="6553200" y="6356350"/>
            <a:ext cx="213359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427037"/>
            <a:ext cx="8229600" cy="944700"/>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bin"/>
              <a:buNone/>
            </a:pPr>
            <a:r>
              <a:rPr lang="en-US" sz="2800" b="0" i="0" u="none" strike="noStrike" cap="none">
                <a:solidFill>
                  <a:srgbClr val="023F5A"/>
                </a:solidFill>
                <a:latin typeface="Roboto"/>
                <a:ea typeface="Roboto"/>
                <a:cs typeface="Roboto"/>
                <a:sym typeface="Roboto"/>
              </a:rPr>
              <a:t>Advancing Equity: Quantway Delivers Major Gains for Hispanics and African Americans and Women</a:t>
            </a:r>
            <a:r>
              <a:rPr lang="en-US" sz="2800" b="0" i="0" u="none" strike="noStrike" cap="none" baseline="30000">
                <a:solidFill>
                  <a:srgbClr val="023F5A"/>
                </a:solidFill>
                <a:latin typeface="Roboto"/>
                <a:ea typeface="Roboto"/>
                <a:cs typeface="Roboto"/>
                <a:sym typeface="Roboto"/>
              </a:rPr>
              <a:t>*</a:t>
            </a:r>
          </a:p>
        </p:txBody>
      </p:sp>
      <p:sp>
        <p:nvSpPr>
          <p:cNvPr id="383" name="Shape 383"/>
          <p:cNvSpPr txBox="1"/>
          <p:nvPr/>
        </p:nvSpPr>
        <p:spPr>
          <a:xfrm>
            <a:off x="381000" y="6248400"/>
            <a:ext cx="8229598"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aseline="300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Average success rates – from Spring 2012 through Fall 2014</a:t>
            </a:r>
          </a:p>
        </p:txBody>
      </p:sp>
      <p:sp>
        <p:nvSpPr>
          <p:cNvPr id="384" name="Shape 384"/>
          <p:cNvSpPr txBox="1">
            <a:spLocks noGrp="1"/>
          </p:cNvSpPr>
          <p:nvPr>
            <p:ph type="sldNum" idx="12"/>
          </p:nvPr>
        </p:nvSpPr>
        <p:spPr>
          <a:xfrm>
            <a:off x="6553200" y="6356350"/>
            <a:ext cx="213359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28</a:t>
            </a:fld>
            <a:endParaRPr lang="en-US"/>
          </a:p>
        </p:txBody>
      </p:sp>
      <p:pic>
        <p:nvPicPr>
          <p:cNvPr id="385" name="Shape 385"/>
          <p:cNvPicPr preferRelativeResize="0"/>
          <p:nvPr/>
        </p:nvPicPr>
        <p:blipFill>
          <a:blip r:embed="rId3">
            <a:alphaModFix/>
          </a:blip>
          <a:stretch>
            <a:fillRect/>
          </a:stretch>
        </p:blipFill>
        <p:spPr>
          <a:xfrm>
            <a:off x="286275" y="1676400"/>
            <a:ext cx="8552924" cy="459322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rgbClr val="FFFFFF"/>
              </a:buClr>
              <a:buSzPct val="25000"/>
              <a:buFont typeface="Cabin"/>
              <a:buNone/>
            </a:pPr>
            <a:r>
              <a:rPr lang="en-US" b="0" i="0" u="none" strike="noStrike" cap="none">
                <a:solidFill>
                  <a:schemeClr val="dk2"/>
                </a:solidFill>
                <a:latin typeface="Roboto"/>
                <a:ea typeface="Roboto"/>
                <a:cs typeface="Roboto"/>
                <a:sym typeface="Roboto"/>
              </a:rPr>
              <a:t>Let’s get ready to collaborate!</a:t>
            </a:r>
          </a:p>
        </p:txBody>
      </p:sp>
      <p:sp>
        <p:nvSpPr>
          <p:cNvPr id="416" name="Shape 41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600" b="0" i="0" u="none" strike="noStrike" cap="none">
                <a:solidFill>
                  <a:schemeClr val="dk1"/>
                </a:solidFill>
                <a:latin typeface="Open Sans"/>
                <a:ea typeface="Open Sans"/>
                <a:cs typeface="Open Sans"/>
                <a:sym typeface="Open Sans"/>
              </a:rPr>
              <a:t>Instructions: </a:t>
            </a:r>
          </a:p>
          <a:p>
            <a:pPr marL="590550" marR="0" lvl="0" indent="-501650" algn="l" rtl="0">
              <a:lnSpc>
                <a:spcPct val="115000"/>
              </a:lnSpc>
              <a:spcBef>
                <a:spcPts val="0"/>
              </a:spcBef>
              <a:spcAft>
                <a:spcPts val="0"/>
              </a:spcAft>
              <a:buClr>
                <a:schemeClr val="dk1"/>
              </a:buClr>
              <a:buSzPct val="100000"/>
              <a:buFont typeface="Open Sans"/>
              <a:buAutoNum type="arabicPeriod"/>
            </a:pPr>
            <a:r>
              <a:rPr lang="en-US" sz="2600" b="0" i="0" u="none" strike="noStrike" cap="none">
                <a:solidFill>
                  <a:schemeClr val="dk1"/>
                </a:solidFill>
                <a:latin typeface="Open Sans"/>
                <a:ea typeface="Open Sans"/>
                <a:cs typeface="Open Sans"/>
                <a:sym typeface="Open Sans"/>
              </a:rPr>
              <a:t>Form groups of 4 - preferably with people you do not know. </a:t>
            </a:r>
          </a:p>
          <a:p>
            <a:pPr marL="590550" marR="0" lvl="0" indent="-501650" algn="l" rtl="0">
              <a:lnSpc>
                <a:spcPct val="115000"/>
              </a:lnSpc>
              <a:spcBef>
                <a:spcPts val="0"/>
              </a:spcBef>
              <a:spcAft>
                <a:spcPts val="0"/>
              </a:spcAft>
              <a:buClr>
                <a:schemeClr val="dk1"/>
              </a:buClr>
              <a:buSzPct val="100000"/>
              <a:buFont typeface="Open Sans"/>
              <a:buAutoNum type="arabicPeriod"/>
            </a:pPr>
            <a:r>
              <a:rPr lang="en-US" sz="2600" b="0" i="0" u="none" strike="noStrike" cap="none">
                <a:solidFill>
                  <a:schemeClr val="dk1"/>
                </a:solidFill>
                <a:latin typeface="Open Sans"/>
                <a:ea typeface="Open Sans"/>
                <a:cs typeface="Open Sans"/>
                <a:sym typeface="Open Sans"/>
              </a:rPr>
              <a:t>When you are in your group, introduce yourselves and then work together to find three non-obvious things that you have in common. </a:t>
            </a:r>
          </a:p>
          <a:p>
            <a:pPr marL="590550" marR="0" lvl="0" indent="-501650" algn="l" rtl="0">
              <a:lnSpc>
                <a:spcPct val="115000"/>
              </a:lnSpc>
              <a:spcBef>
                <a:spcPts val="0"/>
              </a:spcBef>
              <a:spcAft>
                <a:spcPts val="0"/>
              </a:spcAft>
              <a:buClr>
                <a:schemeClr val="dk1"/>
              </a:buClr>
              <a:buSzPct val="100000"/>
              <a:buFont typeface="Open Sans"/>
              <a:buAutoNum type="arabicPeriod"/>
            </a:pPr>
            <a:r>
              <a:rPr lang="en-US" sz="2600" b="0" i="0" u="none" strike="noStrike" cap="none">
                <a:solidFill>
                  <a:schemeClr val="dk1"/>
                </a:solidFill>
                <a:latin typeface="Open Sans"/>
                <a:ea typeface="Open Sans"/>
                <a:cs typeface="Open Sans"/>
                <a:sym typeface="Open Sans"/>
              </a:rPr>
              <a:t>Then, each group member needs to share one unique fact about themselves.</a:t>
            </a:r>
          </a:p>
          <a:p>
            <a:pPr marL="590550" lvl="0" indent="-501650" rtl="0">
              <a:lnSpc>
                <a:spcPct val="115000"/>
              </a:lnSpc>
              <a:spcBef>
                <a:spcPts val="0"/>
              </a:spcBef>
              <a:buClr>
                <a:schemeClr val="dk1"/>
              </a:buClr>
              <a:buSzPct val="100000"/>
              <a:buFont typeface="Open Sans"/>
              <a:buAutoNum type="arabicPeriod"/>
            </a:pPr>
            <a:r>
              <a:rPr lang="en-US" sz="2600">
                <a:latin typeface="Open Sans"/>
                <a:ea typeface="Open Sans"/>
                <a:cs typeface="Open Sans"/>
                <a:sym typeface="Open Sans"/>
              </a:rPr>
              <a:t>Create a team name.</a:t>
            </a:r>
          </a:p>
          <a:p>
            <a:pPr marL="203200" marR="0" lvl="0" indent="0" algn="l" rtl="0">
              <a:lnSpc>
                <a:spcPct val="115000"/>
              </a:lnSpc>
              <a:spcBef>
                <a:spcPts val="0"/>
              </a:spcBef>
              <a:buClr>
                <a:srgbClr val="1D4D94"/>
              </a:buClr>
              <a:buSzPct val="25000"/>
              <a:buFont typeface="Noto Sans Symbols"/>
              <a:buNone/>
            </a:pPr>
            <a:endParaRPr sz="26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304800"/>
            <a:ext cx="8229600" cy="609600"/>
          </a:xfrm>
          <a:prstGeom prst="rect">
            <a:avLst/>
          </a:prstGeom>
        </p:spPr>
        <p:txBody>
          <a:bodyPr lIns="91425" tIns="91425" rIns="91425" bIns="91425" anchor="t" anchorCtr="0">
            <a:noAutofit/>
          </a:bodyPr>
          <a:lstStyle/>
          <a:p>
            <a:pPr lvl="0">
              <a:spcBef>
                <a:spcPts val="0"/>
              </a:spcBef>
              <a:buNone/>
            </a:pPr>
            <a:r>
              <a:rPr lang="en-US"/>
              <a:t>The Problem</a:t>
            </a:r>
          </a:p>
        </p:txBody>
      </p:sp>
      <p:sp>
        <p:nvSpPr>
          <p:cNvPr id="126" name="Shape 126"/>
          <p:cNvSpPr/>
          <p:nvPr/>
        </p:nvSpPr>
        <p:spPr>
          <a:xfrm>
            <a:off x="304800" y="1256687"/>
            <a:ext cx="2743200" cy="2477100"/>
          </a:xfrm>
          <a:prstGeom prst="rect">
            <a:avLst/>
          </a:prstGeom>
          <a:solidFill>
            <a:schemeClr val="lt2"/>
          </a:solidFill>
          <a:ln w="25400" cap="flat" cmpd="sng">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rgbClr val="FF0000"/>
              </a:buClr>
              <a:buSzPct val="25000"/>
              <a:buFont typeface="Calibri"/>
              <a:buNone/>
            </a:pPr>
            <a:r>
              <a:rPr lang="en-US" sz="4400" b="0" i="0" u="none" strike="noStrike" cap="none">
                <a:solidFill>
                  <a:schemeClr val="lt1"/>
                </a:solidFill>
                <a:latin typeface="Open Sans"/>
                <a:ea typeface="Open Sans"/>
                <a:cs typeface="Open Sans"/>
                <a:sym typeface="Open Sans"/>
              </a:rPr>
              <a:t>60-70%</a:t>
            </a:r>
          </a:p>
          <a:p>
            <a:pPr marL="0" marR="0" lvl="0" indent="0" algn="ctr" rtl="0">
              <a:spcBef>
                <a:spcPts val="0"/>
              </a:spcBef>
              <a:buClr>
                <a:schemeClr val="accent1"/>
              </a:buClr>
              <a:buSzPct val="25000"/>
              <a:buFont typeface="Calibri"/>
              <a:buNone/>
            </a:pPr>
            <a:r>
              <a:rPr lang="en-US" sz="2000" b="0" i="0" u="none" strike="noStrike" cap="none">
                <a:solidFill>
                  <a:schemeClr val="lt1"/>
                </a:solidFill>
                <a:latin typeface="Open Sans"/>
                <a:ea typeface="Open Sans"/>
                <a:cs typeface="Open Sans"/>
                <a:sym typeface="Open Sans"/>
              </a:rPr>
              <a:t>Students assigned to developmental math course.</a:t>
            </a:r>
          </a:p>
        </p:txBody>
      </p:sp>
      <p:sp>
        <p:nvSpPr>
          <p:cNvPr id="127" name="Shape 127"/>
          <p:cNvSpPr/>
          <p:nvPr/>
        </p:nvSpPr>
        <p:spPr>
          <a:xfrm>
            <a:off x="3352800" y="1256687"/>
            <a:ext cx="2362200" cy="2477100"/>
          </a:xfrm>
          <a:prstGeom prst="rect">
            <a:avLst/>
          </a:prstGeom>
          <a:solidFill>
            <a:schemeClr val="lt2"/>
          </a:solidFill>
          <a:ln w="25400" cap="flat" cmpd="sng">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rgbClr val="FF0000"/>
              </a:buClr>
              <a:buSzPct val="25000"/>
              <a:buFont typeface="Calibri"/>
              <a:buNone/>
            </a:pPr>
            <a:r>
              <a:rPr lang="en-US" sz="4400" b="0" i="0" u="none" strike="noStrike" cap="none">
                <a:solidFill>
                  <a:schemeClr val="lt1"/>
                </a:solidFill>
                <a:latin typeface="Open Sans"/>
                <a:ea typeface="Open Sans"/>
                <a:cs typeface="Open Sans"/>
                <a:sym typeface="Open Sans"/>
              </a:rPr>
              <a:t>80%</a:t>
            </a:r>
          </a:p>
          <a:p>
            <a:pPr marL="0" marR="0" lvl="0" indent="0" algn="ctr" rtl="0">
              <a:spcBef>
                <a:spcPts val="0"/>
              </a:spcBef>
              <a:spcAft>
                <a:spcPts val="0"/>
              </a:spcAft>
              <a:buClr>
                <a:schemeClr val="accent1"/>
              </a:buClr>
              <a:buSzPct val="25000"/>
              <a:buFont typeface="Calibri"/>
              <a:buNone/>
            </a:pPr>
            <a:r>
              <a:rPr lang="en-US" sz="2000" b="0" i="0" u="none" strike="noStrike" cap="none">
                <a:solidFill>
                  <a:schemeClr val="lt1"/>
                </a:solidFill>
                <a:latin typeface="Open Sans"/>
                <a:ea typeface="Open Sans"/>
                <a:cs typeface="Open Sans"/>
                <a:sym typeface="Open Sans"/>
              </a:rPr>
              <a:t>Percent of these students that never</a:t>
            </a:r>
            <a:r>
              <a:rPr lang="en-US">
                <a:solidFill>
                  <a:schemeClr val="lt1"/>
                </a:solidFill>
                <a:latin typeface="Open Sans"/>
                <a:ea typeface="Open Sans"/>
                <a:cs typeface="Open Sans"/>
                <a:sym typeface="Open Sans"/>
              </a:rPr>
              <a:t> </a:t>
            </a:r>
            <a:r>
              <a:rPr lang="en-US" sz="2000" b="0" i="0" u="none" strike="noStrike" cap="none">
                <a:solidFill>
                  <a:schemeClr val="lt1"/>
                </a:solidFill>
                <a:latin typeface="Open Sans"/>
                <a:ea typeface="Open Sans"/>
                <a:cs typeface="Open Sans"/>
                <a:sym typeface="Open Sans"/>
              </a:rPr>
              <a:t>get past </a:t>
            </a:r>
          </a:p>
          <a:p>
            <a:pPr marL="0" marR="0" lvl="0" indent="0" algn="ctr" rtl="0">
              <a:spcBef>
                <a:spcPts val="0"/>
              </a:spcBef>
              <a:spcAft>
                <a:spcPts val="0"/>
              </a:spcAft>
              <a:buClr>
                <a:schemeClr val="accent1"/>
              </a:buClr>
              <a:buSzPct val="25000"/>
              <a:buFont typeface="Calibri"/>
              <a:buNone/>
            </a:pPr>
            <a:r>
              <a:rPr lang="en-US" sz="2000" b="0" i="0" u="none" strike="noStrike" cap="none">
                <a:solidFill>
                  <a:schemeClr val="lt1"/>
                </a:solidFill>
                <a:latin typeface="Open Sans"/>
                <a:ea typeface="Open Sans"/>
                <a:cs typeface="Open Sans"/>
                <a:sym typeface="Open Sans"/>
              </a:rPr>
              <a:t>this gate.</a:t>
            </a:r>
          </a:p>
        </p:txBody>
      </p:sp>
      <p:sp>
        <p:nvSpPr>
          <p:cNvPr id="128" name="Shape 128"/>
          <p:cNvSpPr/>
          <p:nvPr/>
        </p:nvSpPr>
        <p:spPr>
          <a:xfrm>
            <a:off x="6019800" y="1256687"/>
            <a:ext cx="2819400" cy="2477100"/>
          </a:xfrm>
          <a:prstGeom prst="rect">
            <a:avLst/>
          </a:prstGeom>
          <a:solidFill>
            <a:schemeClr val="lt2"/>
          </a:solidFill>
          <a:ln w="25400" cap="flat" cmpd="sng">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rgbClr val="FF0000"/>
              </a:buClr>
              <a:buSzPct val="25000"/>
              <a:buFont typeface="Calibri"/>
              <a:buNone/>
            </a:pPr>
            <a:r>
              <a:rPr lang="en-US" sz="4000" b="0" i="0" u="none" strike="noStrike" cap="none">
                <a:solidFill>
                  <a:schemeClr val="lt1"/>
                </a:solidFill>
                <a:latin typeface="Open Sans"/>
                <a:ea typeface="Open Sans"/>
                <a:cs typeface="Open Sans"/>
                <a:sym typeface="Open Sans"/>
              </a:rPr>
              <a:t>500,000 students</a:t>
            </a:r>
          </a:p>
          <a:p>
            <a:pPr marL="0" marR="0" lvl="0" indent="0" algn="ctr" rtl="0">
              <a:spcBef>
                <a:spcPts val="0"/>
              </a:spcBef>
              <a:buClr>
                <a:schemeClr val="accent1"/>
              </a:buClr>
              <a:buSzPct val="25000"/>
              <a:buFont typeface="Calibri"/>
              <a:buNone/>
            </a:pPr>
            <a:r>
              <a:rPr lang="en-US" sz="2000" b="0" i="0" u="none" strike="noStrike" cap="none">
                <a:solidFill>
                  <a:schemeClr val="lt1"/>
                </a:solidFill>
                <a:latin typeface="Open Sans"/>
                <a:ea typeface="Open Sans"/>
                <a:cs typeface="Open Sans"/>
                <a:sym typeface="Open Sans"/>
              </a:rPr>
              <a:t>in every cohort will never complete college math requirement.</a:t>
            </a:r>
          </a:p>
        </p:txBody>
      </p:sp>
      <p:sp>
        <p:nvSpPr>
          <p:cNvPr id="129" name="Shape 129"/>
          <p:cNvSpPr txBox="1"/>
          <p:nvPr/>
        </p:nvSpPr>
        <p:spPr>
          <a:xfrm>
            <a:off x="457200" y="4267200"/>
            <a:ext cx="4191000" cy="2065200"/>
          </a:xfrm>
          <a:prstGeom prst="rect">
            <a:avLst/>
          </a:prstGeom>
          <a:solidFill>
            <a:schemeClr val="dk2"/>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7F5EA"/>
              </a:buClr>
              <a:buSzPct val="25000"/>
              <a:buFont typeface="Calibri"/>
              <a:buNone/>
            </a:pPr>
            <a:r>
              <a:rPr lang="en-US" sz="2800" b="0" i="0" u="none" strike="noStrike" cap="none">
                <a:solidFill>
                  <a:srgbClr val="F7F5EA"/>
                </a:solidFill>
                <a:latin typeface="Cabin"/>
                <a:ea typeface="Cabin"/>
                <a:cs typeface="Cabin"/>
                <a:sym typeface="Cabin"/>
              </a:rPr>
              <a:t>If we continue to do what we have always done, we will continue to get what we have always gotten.</a:t>
            </a:r>
          </a:p>
        </p:txBody>
      </p:sp>
      <p:pic>
        <p:nvPicPr>
          <p:cNvPr id="130" name="Shape 130"/>
          <p:cNvPicPr preferRelativeResize="0"/>
          <p:nvPr/>
        </p:nvPicPr>
        <p:blipFill rotWithShape="1">
          <a:blip r:embed="rId3">
            <a:alphaModFix/>
          </a:blip>
          <a:srcRect/>
          <a:stretch/>
        </p:blipFill>
        <p:spPr>
          <a:xfrm>
            <a:off x="4953000" y="4038600"/>
            <a:ext cx="3779700" cy="25224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rgbClr val="FFFFFF"/>
              </a:buClr>
              <a:buSzPct val="25000"/>
              <a:buFont typeface="Cabin"/>
              <a:buNone/>
            </a:pPr>
            <a:r>
              <a:rPr lang="en-US">
                <a:solidFill>
                  <a:schemeClr val="dk2"/>
                </a:solidFill>
                <a:latin typeface="Roboto"/>
                <a:ea typeface="Roboto"/>
                <a:cs typeface="Roboto"/>
                <a:sym typeface="Roboto"/>
              </a:rPr>
              <a:t>Starting Strong</a:t>
            </a:r>
          </a:p>
        </p:txBody>
      </p:sp>
      <p:sp>
        <p:nvSpPr>
          <p:cNvPr id="431" name="Shape 43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393700" algn="l" rtl="0">
              <a:lnSpc>
                <a:spcPct val="115000"/>
              </a:lnSpc>
              <a:spcBef>
                <a:spcPts val="0"/>
              </a:spcBef>
              <a:spcAft>
                <a:spcPts val="0"/>
              </a:spcAft>
              <a:buClr>
                <a:schemeClr val="dk1"/>
              </a:buClr>
              <a:buSzPct val="100000"/>
              <a:buFont typeface="Open Sans"/>
            </a:pPr>
            <a:r>
              <a:rPr lang="en-US" sz="2600" dirty="0">
                <a:latin typeface="Open Sans"/>
                <a:ea typeface="Open Sans"/>
                <a:cs typeface="Open Sans"/>
                <a:sym typeface="Open Sans"/>
              </a:rPr>
              <a:t>Classroom norms and responsibilities</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Language Script</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Contract Activity</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Syllabus Activity</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Reflecting on Purpose for Learning</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Growth Mindset Activity</a:t>
            </a:r>
          </a:p>
          <a:p>
            <a:pPr marL="457200" marR="0" lvl="0" indent="-393700" algn="l" rtl="0">
              <a:lnSpc>
                <a:spcPct val="115000"/>
              </a:lnSpc>
              <a:spcBef>
                <a:spcPts val="0"/>
              </a:spcBef>
              <a:spcAft>
                <a:spcPts val="0"/>
              </a:spcAft>
              <a:buSzPct val="100000"/>
              <a:buFont typeface="Open Sans"/>
            </a:pPr>
            <a:r>
              <a:rPr lang="en-US" sz="2600" dirty="0">
                <a:latin typeface="Open Sans"/>
                <a:ea typeface="Open Sans"/>
                <a:cs typeface="Open Sans"/>
                <a:sym typeface="Open Sans"/>
              </a:rPr>
              <a:t>Engaging in Productive Struggle</a:t>
            </a:r>
          </a:p>
          <a:p>
            <a:pPr marL="203200" marR="0" lvl="0" indent="0" algn="l" rtl="0">
              <a:lnSpc>
                <a:spcPct val="115000"/>
              </a:lnSpc>
              <a:spcBef>
                <a:spcPts val="0"/>
              </a:spcBef>
              <a:buClr>
                <a:srgbClr val="1D4D94"/>
              </a:buClr>
              <a:buSzPct val="25000"/>
              <a:buFont typeface="Noto Sans Symbols"/>
              <a:buNone/>
            </a:pPr>
            <a:endParaRPr sz="2600" b="0" i="0" u="none" strike="noStrike" cap="none"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a:solidFill>
                  <a:schemeClr val="dk2"/>
                </a:solidFill>
                <a:latin typeface="Roboto"/>
                <a:ea typeface="Roboto"/>
                <a:cs typeface="Roboto"/>
                <a:sym typeface="Roboto"/>
              </a:rPr>
              <a:t>Productive Persistence</a:t>
            </a:r>
          </a:p>
        </p:txBody>
      </p:sp>
      <p:pic>
        <p:nvPicPr>
          <p:cNvPr id="482" name="Shape 482"/>
          <p:cNvPicPr preferRelativeResize="0"/>
          <p:nvPr/>
        </p:nvPicPr>
        <p:blipFill rotWithShape="1">
          <a:blip r:embed="rId3">
            <a:alphaModFix/>
          </a:blip>
          <a:srcRect/>
          <a:stretch/>
        </p:blipFill>
        <p:spPr>
          <a:xfrm>
            <a:off x="321225" y="1447800"/>
            <a:ext cx="8480100" cy="52359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35181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solidFill>
                  <a:schemeClr val="dk2"/>
                </a:solidFill>
                <a:latin typeface="Roboto"/>
                <a:ea typeface="Roboto"/>
                <a:cs typeface="Roboto"/>
                <a:sym typeface="Roboto"/>
              </a:rPr>
              <a:t>Lesson 1.8: Interpreting Statements about Percentages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304800"/>
            <a:ext cx="8229600" cy="6096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3240" b="0" i="0" u="none" strike="noStrike" cap="none"/>
              <a:t>What Do We Want Our Students to Learn?</a:t>
            </a:r>
          </a:p>
        </p:txBody>
      </p:sp>
      <p:sp>
        <p:nvSpPr>
          <p:cNvPr id="494" name="Shape 494"/>
          <p:cNvSpPr txBox="1">
            <a:spLocks noGrp="1"/>
          </p:cNvSpPr>
          <p:nvPr>
            <p:ph type="body" idx="1"/>
          </p:nvPr>
        </p:nvSpPr>
        <p:spPr>
          <a:xfrm>
            <a:off x="457200" y="1143000"/>
            <a:ext cx="8229600" cy="5029200"/>
          </a:xfrm>
          <a:prstGeom prst="rect">
            <a:avLst/>
          </a:prstGeom>
          <a:noFill/>
          <a:ln>
            <a:noFill/>
          </a:ln>
        </p:spPr>
        <p:txBody>
          <a:bodyPr lIns="91425" tIns="45700" rIns="91425" bIns="45700" anchor="t" anchorCtr="0">
            <a:noAutofit/>
          </a:bodyPr>
          <a:lstStyle/>
          <a:p>
            <a:pPr marL="342900" marR="0" lvl="0" indent="-342900" algn="l" rtl="0">
              <a:lnSpc>
                <a:spcPct val="95000"/>
              </a:lnSpc>
              <a:spcBef>
                <a:spcPts val="0"/>
              </a:spcBef>
              <a:spcAft>
                <a:spcPts val="0"/>
              </a:spcAft>
              <a:buClr>
                <a:schemeClr val="dk1"/>
              </a:buClr>
              <a:buSzPct val="100000"/>
              <a:buFont typeface="Open Sans"/>
              <a:buChar char="•"/>
            </a:pPr>
            <a:r>
              <a:rPr lang="en-US" sz="2800" b="0" i="1" u="none" strike="noStrike" cap="none">
                <a:solidFill>
                  <a:schemeClr val="dk1"/>
                </a:solidFill>
              </a:rPr>
              <a:t>Flexible</a:t>
            </a:r>
            <a:r>
              <a:rPr lang="en-US" sz="2800" b="0" i="0" u="none" strike="noStrike" cap="none">
                <a:solidFill>
                  <a:schemeClr val="dk1"/>
                </a:solidFill>
              </a:rPr>
              <a:t> vs. </a:t>
            </a:r>
            <a:r>
              <a:rPr lang="en-US" sz="2800" b="0" i="1" u="none" strike="noStrike" cap="none">
                <a:solidFill>
                  <a:schemeClr val="dk1"/>
                </a:solidFill>
              </a:rPr>
              <a:t>routine</a:t>
            </a:r>
            <a:r>
              <a:rPr lang="en-US" sz="2800" b="0" i="0" u="none" strike="noStrike" cap="none">
                <a:solidFill>
                  <a:schemeClr val="dk1"/>
                </a:solidFill>
              </a:rPr>
              <a:t> expertise (Hatano &amp; Inagaki)</a:t>
            </a:r>
          </a:p>
          <a:p>
            <a:pPr marL="342900" marR="0" lvl="0" indent="-342900" algn="l" rtl="0">
              <a:lnSpc>
                <a:spcPct val="95000"/>
              </a:lnSpc>
              <a:spcBef>
                <a:spcPts val="1200"/>
              </a:spcBef>
              <a:spcAft>
                <a:spcPts val="0"/>
              </a:spcAft>
              <a:buClr>
                <a:schemeClr val="dk1"/>
              </a:buClr>
              <a:buSzPct val="100000"/>
              <a:buFont typeface="Open Sans"/>
              <a:buChar char="•"/>
            </a:pPr>
            <a:r>
              <a:rPr lang="en-US" sz="2800" b="0" i="0" u="none" strike="noStrike" cap="none">
                <a:solidFill>
                  <a:schemeClr val="dk1"/>
                </a:solidFill>
              </a:rPr>
              <a:t>What is flexible/adaptive expertise?</a:t>
            </a:r>
          </a:p>
          <a:p>
            <a:pPr marL="742950" marR="0" lvl="1" indent="-285750" algn="l" rtl="0">
              <a:lnSpc>
                <a:spcPct val="95000"/>
              </a:lnSpc>
              <a:spcBef>
                <a:spcPts val="600"/>
              </a:spcBef>
              <a:spcAft>
                <a:spcPts val="0"/>
              </a:spcAft>
              <a:buClr>
                <a:schemeClr val="dk1"/>
              </a:buClr>
              <a:buSzPct val="100000"/>
              <a:buFont typeface="Open Sans"/>
              <a:buChar char="–"/>
            </a:pPr>
            <a:r>
              <a:rPr lang="en-US" sz="2400" b="0" i="0" u="none" strike="noStrike" cap="none">
                <a:solidFill>
                  <a:schemeClr val="dk1"/>
                </a:solidFill>
                <a:latin typeface="Open Sans"/>
                <a:ea typeface="Open Sans"/>
                <a:cs typeface="Open Sans"/>
                <a:sym typeface="Open Sans"/>
              </a:rPr>
              <a:t>Procedural fluency</a:t>
            </a:r>
          </a:p>
          <a:p>
            <a:pPr marL="742950" marR="0" lvl="1" indent="-285750" algn="l" rtl="0">
              <a:lnSpc>
                <a:spcPct val="95000"/>
              </a:lnSpc>
              <a:spcBef>
                <a:spcPts val="600"/>
              </a:spcBef>
              <a:spcAft>
                <a:spcPts val="0"/>
              </a:spcAft>
              <a:buClr>
                <a:schemeClr val="dk1"/>
              </a:buClr>
              <a:buSzPct val="100000"/>
              <a:buFont typeface="Open Sans"/>
              <a:buChar char="–"/>
            </a:pPr>
            <a:r>
              <a:rPr lang="en-US" sz="2400" b="0" i="0" u="none" strike="noStrike" cap="none">
                <a:solidFill>
                  <a:schemeClr val="dk1"/>
                </a:solidFill>
                <a:latin typeface="Open Sans"/>
                <a:ea typeface="Open Sans"/>
                <a:cs typeface="Open Sans"/>
                <a:sym typeface="Open Sans"/>
              </a:rPr>
              <a:t>Conceptual understanding</a:t>
            </a:r>
          </a:p>
          <a:p>
            <a:pPr marL="742950" marR="0" lvl="1" indent="-285750" algn="l" rtl="0">
              <a:lnSpc>
                <a:spcPct val="95000"/>
              </a:lnSpc>
              <a:spcBef>
                <a:spcPts val="600"/>
              </a:spcBef>
              <a:spcAft>
                <a:spcPts val="0"/>
              </a:spcAft>
              <a:buClr>
                <a:schemeClr val="dk1"/>
              </a:buClr>
              <a:buSzPct val="100000"/>
              <a:buFont typeface="Open Sans"/>
              <a:buChar char="–"/>
            </a:pPr>
            <a:r>
              <a:rPr lang="en-US" sz="2400" b="0" i="0" u="none" strike="noStrike" cap="none">
                <a:solidFill>
                  <a:schemeClr val="dk1"/>
                </a:solidFill>
                <a:latin typeface="Open Sans"/>
                <a:ea typeface="Open Sans"/>
                <a:cs typeface="Open Sans"/>
                <a:sym typeface="Open Sans"/>
              </a:rPr>
              <a:t>Disposition to think/make sense of mathematics</a:t>
            </a:r>
          </a:p>
          <a:p>
            <a:pPr marL="742950" marR="0" lvl="1" indent="-285750" algn="l" rtl="0">
              <a:lnSpc>
                <a:spcPct val="95000"/>
              </a:lnSpc>
              <a:spcBef>
                <a:spcPts val="600"/>
              </a:spcBef>
              <a:spcAft>
                <a:spcPts val="0"/>
              </a:spcAft>
              <a:buClr>
                <a:schemeClr val="dk1"/>
              </a:buClr>
              <a:buSzPct val="100000"/>
              <a:buFont typeface="Open Sans"/>
              <a:buChar char="–"/>
            </a:pPr>
            <a:r>
              <a:rPr lang="en-US" sz="2400" b="0" i="0" u="none" strike="noStrike" cap="none">
                <a:solidFill>
                  <a:schemeClr val="dk1"/>
                </a:solidFill>
                <a:latin typeface="Open Sans"/>
                <a:ea typeface="Open Sans"/>
                <a:cs typeface="Open Sans"/>
                <a:sym typeface="Open Sans"/>
              </a:rPr>
              <a:t>Ability to nimbly bring knowledge to bear across a wide array of new situations</a:t>
            </a:r>
          </a:p>
          <a:p>
            <a:pPr marL="742950" marR="0" lvl="1" indent="-285750" algn="l" rtl="0">
              <a:lnSpc>
                <a:spcPct val="95000"/>
              </a:lnSpc>
              <a:spcBef>
                <a:spcPts val="600"/>
              </a:spcBef>
              <a:buClr>
                <a:schemeClr val="dk1"/>
              </a:buClr>
              <a:buSzPct val="1000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304800"/>
            <a:ext cx="8229600" cy="10848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3240" b="0" i="0" u="none" strike="noStrike" cap="none"/>
              <a:t>Research Indicates Three Critical </a:t>
            </a:r>
            <a:br>
              <a:rPr lang="en-US" sz="3240" b="0" i="0" u="none" strike="noStrike" cap="none"/>
            </a:br>
            <a:r>
              <a:rPr lang="en-US" sz="3240" b="1" i="0" u="none" strike="noStrike" cap="none"/>
              <a:t>Learning Opportunities</a:t>
            </a:r>
          </a:p>
        </p:txBody>
      </p:sp>
      <p:sp>
        <p:nvSpPr>
          <p:cNvPr id="500" name="Shape 500"/>
          <p:cNvSpPr txBox="1">
            <a:spLocks noGrp="1"/>
          </p:cNvSpPr>
          <p:nvPr>
            <p:ph type="body" idx="1"/>
          </p:nvPr>
        </p:nvSpPr>
        <p:spPr>
          <a:xfrm>
            <a:off x="457200" y="1687800"/>
            <a:ext cx="8229600" cy="4332000"/>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rPr>
              <a:t>To achieve flexible expertise, students need recurring and sustained opportunities for:</a:t>
            </a:r>
          </a:p>
          <a:p>
            <a:pPr marL="342900" marR="0" lvl="0" indent="-330200" algn="l" rtl="0">
              <a:lnSpc>
                <a:spcPct val="95000"/>
              </a:lnSpc>
              <a:spcBef>
                <a:spcPts val="1200"/>
              </a:spcBef>
              <a:spcAft>
                <a:spcPts val="0"/>
              </a:spcAft>
              <a:buClr>
                <a:schemeClr val="dk1"/>
              </a:buClr>
              <a:buSzPct val="100000"/>
              <a:buFont typeface="Open Sans"/>
              <a:buChar char="•"/>
            </a:pPr>
            <a:r>
              <a:rPr lang="en-US" sz="2600" b="0" i="1" u="none" strike="noStrike" cap="none">
                <a:solidFill>
                  <a:schemeClr val="dk1"/>
                </a:solidFill>
              </a:rPr>
              <a:t>Productive struggle </a:t>
            </a:r>
            <a:r>
              <a:rPr lang="en-US" sz="2600" b="0" i="0" u="none" strike="noStrike" cap="none">
                <a:solidFill>
                  <a:schemeClr val="dk1"/>
                </a:solidFill>
              </a:rPr>
              <a:t>– with important mathematics</a:t>
            </a:r>
          </a:p>
          <a:p>
            <a:pPr marL="342900" marR="0" lvl="0" indent="-330200" algn="l" rtl="0">
              <a:lnSpc>
                <a:spcPct val="95000"/>
              </a:lnSpc>
              <a:spcBef>
                <a:spcPts val="1200"/>
              </a:spcBef>
              <a:spcAft>
                <a:spcPts val="0"/>
              </a:spcAft>
              <a:buClr>
                <a:schemeClr val="dk1"/>
              </a:buClr>
              <a:buSzPct val="100000"/>
              <a:buFont typeface="Open Sans"/>
              <a:buChar char="•"/>
            </a:pPr>
            <a:r>
              <a:rPr lang="en-US" sz="2600" b="0" i="1" u="none" strike="noStrike" cap="none">
                <a:solidFill>
                  <a:schemeClr val="dk1"/>
                </a:solidFill>
              </a:rPr>
              <a:t>Explicit connections </a:t>
            </a:r>
            <a:r>
              <a:rPr lang="en-US" sz="2600" b="0" i="0" u="none" strike="noStrike" cap="none">
                <a:solidFill>
                  <a:schemeClr val="dk1"/>
                </a:solidFill>
              </a:rPr>
              <a:t>– between concepts, procedures, problems, situations</a:t>
            </a:r>
          </a:p>
          <a:p>
            <a:pPr marL="342900" marR="0" lvl="0" indent="-330200" algn="l" rtl="0">
              <a:lnSpc>
                <a:spcPct val="95000"/>
              </a:lnSpc>
              <a:spcBef>
                <a:spcPts val="1200"/>
              </a:spcBef>
              <a:buClr>
                <a:schemeClr val="dk1"/>
              </a:buClr>
              <a:buSzPct val="100000"/>
              <a:buFont typeface="Open Sans"/>
              <a:buChar char="•"/>
            </a:pPr>
            <a:r>
              <a:rPr lang="en-US" sz="2600" b="0" i="1" u="none" strike="noStrike" cap="none">
                <a:solidFill>
                  <a:schemeClr val="dk1"/>
                </a:solidFill>
              </a:rPr>
              <a:t>Deliberate practice </a:t>
            </a:r>
            <a:r>
              <a:rPr lang="en-US" sz="2600" b="0" i="0" u="none" strike="noStrike" cap="none">
                <a:solidFill>
                  <a:schemeClr val="dk1"/>
                </a:solidFill>
              </a:rPr>
              <a:t>– increasing variation and complexity over time</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304800"/>
            <a:ext cx="8229600" cy="6096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3700" b="0" i="0" u="none" strike="noStrike" cap="none"/>
              <a:t>Productive Struggle </a:t>
            </a:r>
            <a:r>
              <a:rPr lang="en-US" sz="1900" b="0" i="0" u="none" strike="noStrike" cap="none"/>
              <a:t>(Hiebert &amp; Grouws, 2007)</a:t>
            </a:r>
          </a:p>
        </p:txBody>
      </p:sp>
      <p:sp>
        <p:nvSpPr>
          <p:cNvPr id="507" name="Shape 507"/>
          <p:cNvSpPr txBox="1">
            <a:spLocks noGrp="1"/>
          </p:cNvSpPr>
          <p:nvPr>
            <p:ph type="body" idx="1"/>
          </p:nvPr>
        </p:nvSpPr>
        <p:spPr>
          <a:xfrm>
            <a:off x="457200" y="1066800"/>
            <a:ext cx="8427300" cy="5029200"/>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2400"/>
              <a:t>“</a:t>
            </a:r>
            <a:r>
              <a:rPr lang="en-US" sz="2400" b="0" i="0" u="none" strike="noStrike" cap="none">
                <a:solidFill>
                  <a:schemeClr val="dk1"/>
                </a:solidFill>
              </a:rPr>
              <a:t>We use the word struggle to mean that students expend effort to make sense of mathematics, to figure something out that is not immediately apparent.</a:t>
            </a:r>
          </a:p>
          <a:p>
            <a:pPr marL="0" marR="0" lvl="0" indent="0" algn="l" rtl="0">
              <a:lnSpc>
                <a:spcPct val="95000"/>
              </a:lnSpc>
              <a:spcBef>
                <a:spcPts val="1200"/>
              </a:spcBef>
              <a:spcAft>
                <a:spcPts val="0"/>
              </a:spcAft>
              <a:buClr>
                <a:schemeClr val="dk1"/>
              </a:buClr>
              <a:buSzPct val="25000"/>
              <a:buFont typeface="Arial"/>
              <a:buNone/>
            </a:pPr>
            <a:r>
              <a:rPr lang="en-US" sz="2400" b="0" i="0" u="none" strike="noStrike" cap="none">
                <a:solidFill>
                  <a:schemeClr val="dk1"/>
                </a:solidFill>
              </a:rPr>
              <a:t>We do not use struggle to mean needless frustration or extreme levels of challenge created by nonsensical or overly difficult problems. </a:t>
            </a:r>
          </a:p>
          <a:p>
            <a:pPr marL="0" marR="0" lvl="0" indent="0" algn="l" rtl="0">
              <a:lnSpc>
                <a:spcPct val="95000"/>
              </a:lnSpc>
              <a:spcBef>
                <a:spcPts val="1200"/>
              </a:spcBef>
              <a:spcAft>
                <a:spcPts val="0"/>
              </a:spcAft>
              <a:buClr>
                <a:schemeClr val="dk1"/>
              </a:buClr>
              <a:buSzPct val="25000"/>
              <a:buFont typeface="Arial"/>
              <a:buNone/>
            </a:pPr>
            <a:r>
              <a:rPr lang="en-US" sz="2400" b="0" i="0" u="none" strike="noStrike" cap="none">
                <a:solidFill>
                  <a:schemeClr val="dk1"/>
                </a:solidFill>
              </a:rPr>
              <a:t>We do not mean the feelings of despair that some students can experience when little of the material makes sense. </a:t>
            </a:r>
          </a:p>
          <a:p>
            <a:pPr marL="0" marR="0" lvl="0" indent="0" algn="l" rtl="0">
              <a:lnSpc>
                <a:spcPct val="95000"/>
              </a:lnSpc>
              <a:spcBef>
                <a:spcPts val="1200"/>
              </a:spcBef>
              <a:buClr>
                <a:schemeClr val="dk1"/>
              </a:buClr>
              <a:buSzPct val="25000"/>
              <a:buFont typeface="Arial"/>
              <a:buNone/>
            </a:pPr>
            <a:r>
              <a:rPr lang="en-US" sz="2400" b="0" i="0" u="none" strike="noStrike" cap="none">
                <a:solidFill>
                  <a:schemeClr val="dk1"/>
                </a:solidFill>
              </a:rPr>
              <a:t>The struggle we have in mind comes from solving problems that are within reach and grappling with key mathematical ideas that are comprehendible but not yet well formed.</a:t>
            </a:r>
            <a:r>
              <a:rPr lang="en-US" sz="2400"/>
              <a:t>”</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Shape 513"/>
          <p:cNvPicPr preferRelativeResize="0"/>
          <p:nvPr/>
        </p:nvPicPr>
        <p:blipFill>
          <a:blip r:embed="rId3">
            <a:alphaModFix/>
          </a:blip>
          <a:stretch>
            <a:fillRect/>
          </a:stretch>
        </p:blipFill>
        <p:spPr>
          <a:xfrm>
            <a:off x="612950" y="692400"/>
            <a:ext cx="3582650" cy="5473199"/>
          </a:xfrm>
          <a:prstGeom prst="rect">
            <a:avLst/>
          </a:prstGeom>
          <a:noFill/>
          <a:ln>
            <a:noFill/>
          </a:ln>
        </p:spPr>
      </p:pic>
      <p:sp>
        <p:nvSpPr>
          <p:cNvPr id="514" name="Shape 514"/>
          <p:cNvSpPr txBox="1"/>
          <p:nvPr/>
        </p:nvSpPr>
        <p:spPr>
          <a:xfrm>
            <a:off x="5022625" y="1252900"/>
            <a:ext cx="3000000" cy="3000000"/>
          </a:xfrm>
          <a:prstGeom prst="rect">
            <a:avLst/>
          </a:prstGeom>
          <a:noFill/>
          <a:ln>
            <a:noFill/>
          </a:ln>
        </p:spPr>
        <p:txBody>
          <a:bodyPr lIns="91425" tIns="91425" rIns="91425" bIns="91425" anchor="ctr" anchorCtr="0">
            <a:noAutofit/>
          </a:bodyPr>
          <a:lstStyle/>
          <a:p>
            <a:pPr lvl="0" rtl="0">
              <a:lnSpc>
                <a:spcPct val="130000"/>
              </a:lnSpc>
              <a:spcBef>
                <a:spcPts val="0"/>
              </a:spcBef>
              <a:spcAft>
                <a:spcPts val="600"/>
              </a:spcAft>
              <a:buNone/>
            </a:pPr>
            <a:r>
              <a:rPr lang="en-US" sz="1800">
                <a:latin typeface="Georgia"/>
                <a:ea typeface="Georgia"/>
                <a:cs typeface="Georgia"/>
                <a:sym typeface="Georgia"/>
              </a:rPr>
              <a:t>Mary Cassatt</a:t>
            </a:r>
          </a:p>
          <a:p>
            <a:pPr lvl="0" rtl="0">
              <a:lnSpc>
                <a:spcPct val="130000"/>
              </a:lnSpc>
              <a:spcBef>
                <a:spcPts val="0"/>
              </a:spcBef>
              <a:spcAft>
                <a:spcPts val="600"/>
              </a:spcAft>
              <a:buNone/>
            </a:pPr>
            <a:r>
              <a:rPr lang="en-US" sz="1800">
                <a:latin typeface="Georgia"/>
                <a:ea typeface="Georgia"/>
                <a:cs typeface="Georgia"/>
                <a:sym typeface="Georgia"/>
              </a:rPr>
              <a:t>Baby Reaching for an Apple 1893</a:t>
            </a:r>
          </a:p>
        </p:txBody>
      </p:sp>
      <p:sp>
        <p:nvSpPr>
          <p:cNvPr id="515" name="Shape 515"/>
          <p:cNvSpPr txBox="1"/>
          <p:nvPr/>
        </p:nvSpPr>
        <p:spPr>
          <a:xfrm>
            <a:off x="4813800" y="5934800"/>
            <a:ext cx="6330600" cy="738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16" name="Shape 516"/>
          <p:cNvSpPr txBox="1"/>
          <p:nvPr/>
        </p:nvSpPr>
        <p:spPr>
          <a:xfrm>
            <a:off x="5110525" y="6110650"/>
            <a:ext cx="6330600" cy="7386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idx="4294967295"/>
          </p:nvPr>
        </p:nvSpPr>
        <p:spPr>
          <a:xfrm>
            <a:off x="457200" y="533400"/>
            <a:ext cx="8229600" cy="609600"/>
          </a:xfrm>
          <a:prstGeom prst="rect">
            <a:avLst/>
          </a:prstGeom>
          <a:noFill/>
          <a:ln>
            <a:noFill/>
          </a:ln>
        </p:spPr>
        <p:txBody>
          <a:bodyPr lIns="91425" tIns="45700" rIns="91425" bIns="45700" anchor="b" anchorCtr="0">
            <a:noAutofit/>
          </a:bodyPr>
          <a:lstStyle/>
          <a:p>
            <a:pPr marL="0" marR="0" lvl="0" indent="0" algn="ctr" rtl="0">
              <a:spcBef>
                <a:spcPts val="0"/>
              </a:spcBef>
              <a:buClr>
                <a:srgbClr val="006959"/>
              </a:buClr>
              <a:buSzPct val="25000"/>
              <a:buFont typeface="Cabin"/>
              <a:buNone/>
            </a:pPr>
            <a:r>
              <a:rPr lang="en-US" sz="3600" b="0" i="0" u="none" strike="noStrike" cap="none">
                <a:solidFill>
                  <a:srgbClr val="023F5A"/>
                </a:solidFill>
                <a:latin typeface="Roboto"/>
                <a:ea typeface="Roboto"/>
                <a:cs typeface="Roboto"/>
                <a:sym typeface="Roboto"/>
              </a:rPr>
              <a:t>The Power of Connections</a:t>
            </a:r>
          </a:p>
        </p:txBody>
      </p:sp>
      <p:sp>
        <p:nvSpPr>
          <p:cNvPr id="530" name="Shape 530"/>
          <p:cNvSpPr txBox="1">
            <a:spLocks noGrp="1"/>
          </p:cNvSpPr>
          <p:nvPr>
            <p:ph type="body" idx="1"/>
          </p:nvPr>
        </p:nvSpPr>
        <p:spPr>
          <a:xfrm>
            <a:off x="4568825" y="1600200"/>
            <a:ext cx="4041900" cy="639900"/>
          </a:xfrm>
          <a:prstGeom prst="rect">
            <a:avLst/>
          </a:prstGeom>
          <a:noFill/>
          <a:ln>
            <a:noFill/>
          </a:ln>
        </p:spPr>
        <p:txBody>
          <a:bodyPr lIns="91425" tIns="45700" rIns="91425" bIns="45700" anchor="t" anchorCtr="0">
            <a:noAutofit/>
          </a:bodyPr>
          <a:lstStyle/>
          <a:p>
            <a:pPr marL="0" marR="0" lvl="0" indent="0" algn="ctr" rtl="0">
              <a:lnSpc>
                <a:spcPct val="95000"/>
              </a:lnSpc>
              <a:spcBef>
                <a:spcPts val="0"/>
              </a:spcBef>
              <a:buClr>
                <a:schemeClr val="dk1"/>
              </a:buClr>
              <a:buSzPct val="25000"/>
              <a:buFont typeface="Arial"/>
              <a:buNone/>
            </a:pPr>
            <a:r>
              <a:rPr lang="en-US" sz="2400" b="0" i="0" u="none" strike="noStrike" cap="none">
                <a:solidFill>
                  <a:schemeClr val="dk1"/>
                </a:solidFill>
                <a:latin typeface="Open Sans"/>
                <a:ea typeface="Open Sans"/>
                <a:cs typeface="Open Sans"/>
                <a:sym typeface="Open Sans"/>
              </a:rPr>
              <a:t>Many Connections</a:t>
            </a:r>
          </a:p>
        </p:txBody>
      </p:sp>
      <p:sp>
        <p:nvSpPr>
          <p:cNvPr id="531" name="Shape 531"/>
          <p:cNvSpPr/>
          <p:nvPr/>
        </p:nvSpPr>
        <p:spPr>
          <a:xfrm>
            <a:off x="1288612" y="2978659"/>
            <a:ext cx="551399"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A</a:t>
            </a:r>
          </a:p>
        </p:txBody>
      </p:sp>
      <p:sp>
        <p:nvSpPr>
          <p:cNvPr id="532" name="Shape 532"/>
          <p:cNvSpPr/>
          <p:nvPr/>
        </p:nvSpPr>
        <p:spPr>
          <a:xfrm>
            <a:off x="3527619" y="4062942"/>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E</a:t>
            </a:r>
          </a:p>
        </p:txBody>
      </p:sp>
      <p:sp>
        <p:nvSpPr>
          <p:cNvPr id="533" name="Shape 533"/>
          <p:cNvSpPr/>
          <p:nvPr/>
        </p:nvSpPr>
        <p:spPr>
          <a:xfrm>
            <a:off x="2961532" y="3254358"/>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D</a:t>
            </a:r>
          </a:p>
        </p:txBody>
      </p:sp>
      <p:sp>
        <p:nvSpPr>
          <p:cNvPr id="534" name="Shape 534"/>
          <p:cNvSpPr/>
          <p:nvPr/>
        </p:nvSpPr>
        <p:spPr>
          <a:xfrm>
            <a:off x="2046017" y="3530055"/>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F</a:t>
            </a:r>
          </a:p>
        </p:txBody>
      </p:sp>
      <p:sp>
        <p:nvSpPr>
          <p:cNvPr id="535" name="Shape 535"/>
          <p:cNvSpPr/>
          <p:nvPr/>
        </p:nvSpPr>
        <p:spPr>
          <a:xfrm>
            <a:off x="1288612" y="4246742"/>
            <a:ext cx="551399"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G</a:t>
            </a:r>
          </a:p>
        </p:txBody>
      </p:sp>
      <p:sp>
        <p:nvSpPr>
          <p:cNvPr id="536" name="Shape 536"/>
          <p:cNvSpPr/>
          <p:nvPr/>
        </p:nvSpPr>
        <p:spPr>
          <a:xfrm>
            <a:off x="2410134" y="4338639"/>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H</a:t>
            </a:r>
          </a:p>
        </p:txBody>
      </p:sp>
      <p:sp>
        <p:nvSpPr>
          <p:cNvPr id="537" name="Shape 537"/>
          <p:cNvSpPr/>
          <p:nvPr/>
        </p:nvSpPr>
        <p:spPr>
          <a:xfrm>
            <a:off x="2134435" y="2229016"/>
            <a:ext cx="551400" cy="551400"/>
          </a:xfrm>
          <a:prstGeom prst="ellipse">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B</a:t>
            </a:r>
          </a:p>
        </p:txBody>
      </p:sp>
      <p:sp>
        <p:nvSpPr>
          <p:cNvPr id="538" name="Shape 538"/>
          <p:cNvSpPr/>
          <p:nvPr/>
        </p:nvSpPr>
        <p:spPr>
          <a:xfrm>
            <a:off x="3061507" y="2504714"/>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C</a:t>
            </a:r>
          </a:p>
        </p:txBody>
      </p:sp>
      <p:cxnSp>
        <p:nvCxnSpPr>
          <p:cNvPr id="539" name="Shape 539"/>
          <p:cNvCxnSpPr>
            <a:stCxn id="532" idx="3"/>
          </p:cNvCxnSpPr>
          <p:nvPr/>
        </p:nvCxnSpPr>
        <p:spPr>
          <a:xfrm flipH="1">
            <a:off x="3360269" y="4533591"/>
            <a:ext cx="248100" cy="548700"/>
          </a:xfrm>
          <a:prstGeom prst="straightConnector1">
            <a:avLst/>
          </a:prstGeom>
          <a:noFill/>
          <a:ln w="57150" cap="flat" cmpd="sng">
            <a:solidFill>
              <a:srgbClr val="004E42"/>
            </a:solidFill>
            <a:prstDash val="solid"/>
            <a:round/>
            <a:headEnd type="none" w="med" len="med"/>
            <a:tailEnd type="none" w="med" len="med"/>
          </a:ln>
        </p:spPr>
      </p:cxnSp>
      <p:cxnSp>
        <p:nvCxnSpPr>
          <p:cNvPr id="540" name="Shape 540"/>
          <p:cNvCxnSpPr>
            <a:stCxn id="533" idx="4"/>
          </p:cNvCxnSpPr>
          <p:nvPr/>
        </p:nvCxnSpPr>
        <p:spPr>
          <a:xfrm flipH="1">
            <a:off x="3061432" y="3805758"/>
            <a:ext cx="175800" cy="1276500"/>
          </a:xfrm>
          <a:prstGeom prst="straightConnector1">
            <a:avLst/>
          </a:prstGeom>
          <a:noFill/>
          <a:ln w="9525" cap="flat" cmpd="sng">
            <a:solidFill>
              <a:srgbClr val="004E42"/>
            </a:solidFill>
            <a:prstDash val="solid"/>
            <a:round/>
            <a:headEnd type="none" w="med" len="med"/>
            <a:tailEnd type="none" w="med" len="med"/>
          </a:ln>
        </p:spPr>
      </p:cxnSp>
      <p:sp>
        <p:nvSpPr>
          <p:cNvPr id="541" name="Shape 541"/>
          <p:cNvSpPr/>
          <p:nvPr/>
        </p:nvSpPr>
        <p:spPr>
          <a:xfrm>
            <a:off x="5238364" y="2978659"/>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A</a:t>
            </a:r>
          </a:p>
        </p:txBody>
      </p:sp>
      <p:sp>
        <p:nvSpPr>
          <p:cNvPr id="542" name="Shape 542"/>
          <p:cNvSpPr/>
          <p:nvPr/>
        </p:nvSpPr>
        <p:spPr>
          <a:xfrm>
            <a:off x="7477370" y="4062942"/>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E</a:t>
            </a:r>
          </a:p>
        </p:txBody>
      </p:sp>
      <p:sp>
        <p:nvSpPr>
          <p:cNvPr id="543" name="Shape 543"/>
          <p:cNvSpPr/>
          <p:nvPr/>
        </p:nvSpPr>
        <p:spPr>
          <a:xfrm>
            <a:off x="6911282" y="3254358"/>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D</a:t>
            </a:r>
          </a:p>
        </p:txBody>
      </p:sp>
      <p:sp>
        <p:nvSpPr>
          <p:cNvPr id="544" name="Shape 544"/>
          <p:cNvSpPr/>
          <p:nvPr/>
        </p:nvSpPr>
        <p:spPr>
          <a:xfrm>
            <a:off x="5995769" y="3530055"/>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F</a:t>
            </a:r>
          </a:p>
        </p:txBody>
      </p:sp>
      <p:sp>
        <p:nvSpPr>
          <p:cNvPr id="545" name="Shape 545"/>
          <p:cNvSpPr/>
          <p:nvPr/>
        </p:nvSpPr>
        <p:spPr>
          <a:xfrm>
            <a:off x="5238364" y="4246742"/>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G</a:t>
            </a:r>
          </a:p>
        </p:txBody>
      </p:sp>
      <p:sp>
        <p:nvSpPr>
          <p:cNvPr id="546" name="Shape 546"/>
          <p:cNvSpPr/>
          <p:nvPr/>
        </p:nvSpPr>
        <p:spPr>
          <a:xfrm>
            <a:off x="6359885" y="4338639"/>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H</a:t>
            </a:r>
          </a:p>
        </p:txBody>
      </p:sp>
      <p:sp>
        <p:nvSpPr>
          <p:cNvPr id="547" name="Shape 547"/>
          <p:cNvSpPr/>
          <p:nvPr/>
        </p:nvSpPr>
        <p:spPr>
          <a:xfrm>
            <a:off x="6084187" y="2229016"/>
            <a:ext cx="551399" cy="551400"/>
          </a:xfrm>
          <a:prstGeom prst="ellipse">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B</a:t>
            </a:r>
          </a:p>
        </p:txBody>
      </p:sp>
      <p:sp>
        <p:nvSpPr>
          <p:cNvPr id="548" name="Shape 548"/>
          <p:cNvSpPr/>
          <p:nvPr/>
        </p:nvSpPr>
        <p:spPr>
          <a:xfrm>
            <a:off x="7011257" y="2504714"/>
            <a:ext cx="551400" cy="551400"/>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C</a:t>
            </a:r>
          </a:p>
        </p:txBody>
      </p:sp>
      <p:cxnSp>
        <p:nvCxnSpPr>
          <p:cNvPr id="549" name="Shape 549"/>
          <p:cNvCxnSpPr>
            <a:stCxn id="542" idx="3"/>
          </p:cNvCxnSpPr>
          <p:nvPr/>
        </p:nvCxnSpPr>
        <p:spPr>
          <a:xfrm flipH="1">
            <a:off x="7310020" y="4533591"/>
            <a:ext cx="248100" cy="548700"/>
          </a:xfrm>
          <a:prstGeom prst="straightConnector1">
            <a:avLst/>
          </a:prstGeom>
          <a:noFill/>
          <a:ln w="57150" cap="flat" cmpd="sng">
            <a:solidFill>
              <a:srgbClr val="004E42"/>
            </a:solidFill>
            <a:prstDash val="solid"/>
            <a:round/>
            <a:headEnd type="none" w="med" len="med"/>
            <a:tailEnd type="none" w="med" len="med"/>
          </a:ln>
        </p:spPr>
      </p:cxnSp>
      <p:cxnSp>
        <p:nvCxnSpPr>
          <p:cNvPr id="550" name="Shape 550"/>
          <p:cNvCxnSpPr>
            <a:stCxn id="543" idx="4"/>
          </p:cNvCxnSpPr>
          <p:nvPr/>
        </p:nvCxnSpPr>
        <p:spPr>
          <a:xfrm flipH="1">
            <a:off x="7011182" y="3805758"/>
            <a:ext cx="175800" cy="1276500"/>
          </a:xfrm>
          <a:prstGeom prst="straightConnector1">
            <a:avLst/>
          </a:prstGeom>
          <a:noFill/>
          <a:ln w="9525" cap="flat" cmpd="sng">
            <a:solidFill>
              <a:srgbClr val="004E42"/>
            </a:solidFill>
            <a:prstDash val="solid"/>
            <a:round/>
            <a:headEnd type="none" w="med" len="med"/>
            <a:tailEnd type="none" w="med" len="med"/>
          </a:ln>
        </p:spPr>
      </p:cxnSp>
      <p:cxnSp>
        <p:nvCxnSpPr>
          <p:cNvPr id="551" name="Shape 551"/>
          <p:cNvCxnSpPr>
            <a:endCxn id="544" idx="0"/>
          </p:cNvCxnSpPr>
          <p:nvPr/>
        </p:nvCxnSpPr>
        <p:spPr>
          <a:xfrm flipH="1">
            <a:off x="6271469" y="2771955"/>
            <a:ext cx="82500" cy="758099"/>
          </a:xfrm>
          <a:prstGeom prst="straightConnector1">
            <a:avLst/>
          </a:prstGeom>
          <a:noFill/>
          <a:ln w="9525" cap="flat" cmpd="sng">
            <a:solidFill>
              <a:srgbClr val="004E42"/>
            </a:solidFill>
            <a:prstDash val="solid"/>
            <a:round/>
            <a:headEnd type="none" w="med" len="med"/>
            <a:tailEnd type="none" w="med" len="med"/>
          </a:ln>
        </p:spPr>
      </p:cxnSp>
      <p:cxnSp>
        <p:nvCxnSpPr>
          <p:cNvPr id="552" name="Shape 552"/>
          <p:cNvCxnSpPr>
            <a:stCxn id="547" idx="3"/>
          </p:cNvCxnSpPr>
          <p:nvPr/>
        </p:nvCxnSpPr>
        <p:spPr>
          <a:xfrm flipH="1">
            <a:off x="5614137" y="2699665"/>
            <a:ext cx="550800" cy="1582499"/>
          </a:xfrm>
          <a:prstGeom prst="straightConnector1">
            <a:avLst/>
          </a:prstGeom>
          <a:noFill/>
          <a:ln w="9525" cap="flat" cmpd="sng">
            <a:solidFill>
              <a:srgbClr val="004E42"/>
            </a:solidFill>
            <a:prstDash val="solid"/>
            <a:round/>
            <a:headEnd type="none" w="med" len="med"/>
            <a:tailEnd type="none" w="med" len="med"/>
          </a:ln>
        </p:spPr>
      </p:cxnSp>
      <p:cxnSp>
        <p:nvCxnSpPr>
          <p:cNvPr id="553" name="Shape 553"/>
          <p:cNvCxnSpPr>
            <a:stCxn id="541" idx="6"/>
            <a:endCxn id="544" idx="1"/>
          </p:cNvCxnSpPr>
          <p:nvPr/>
        </p:nvCxnSpPr>
        <p:spPr>
          <a:xfrm>
            <a:off x="5789764" y="3254359"/>
            <a:ext cx="286800" cy="356400"/>
          </a:xfrm>
          <a:prstGeom prst="straightConnector1">
            <a:avLst/>
          </a:prstGeom>
          <a:noFill/>
          <a:ln w="9525" cap="flat" cmpd="sng">
            <a:solidFill>
              <a:srgbClr val="004E42"/>
            </a:solidFill>
            <a:prstDash val="solid"/>
            <a:round/>
            <a:headEnd type="none" w="med" len="med"/>
            <a:tailEnd type="none" w="med" len="med"/>
          </a:ln>
        </p:spPr>
      </p:cxnSp>
      <p:cxnSp>
        <p:nvCxnSpPr>
          <p:cNvPr id="554" name="Shape 554"/>
          <p:cNvCxnSpPr/>
          <p:nvPr/>
        </p:nvCxnSpPr>
        <p:spPr>
          <a:xfrm>
            <a:off x="7274842" y="3049749"/>
            <a:ext cx="0" cy="204600"/>
          </a:xfrm>
          <a:prstGeom prst="straightConnector1">
            <a:avLst/>
          </a:prstGeom>
          <a:noFill/>
          <a:ln w="9525" cap="flat" cmpd="sng">
            <a:solidFill>
              <a:srgbClr val="004E42"/>
            </a:solidFill>
            <a:prstDash val="solid"/>
            <a:round/>
            <a:headEnd type="none" w="med" len="med"/>
            <a:tailEnd type="none" w="med" len="med"/>
          </a:ln>
        </p:spPr>
      </p:cxnSp>
      <p:cxnSp>
        <p:nvCxnSpPr>
          <p:cNvPr id="555" name="Shape 555"/>
          <p:cNvCxnSpPr>
            <a:endCxn id="548" idx="2"/>
          </p:cNvCxnSpPr>
          <p:nvPr/>
        </p:nvCxnSpPr>
        <p:spPr>
          <a:xfrm>
            <a:off x="6635657" y="2563214"/>
            <a:ext cx="375600" cy="217200"/>
          </a:xfrm>
          <a:prstGeom prst="straightConnector1">
            <a:avLst/>
          </a:prstGeom>
          <a:noFill/>
          <a:ln w="9525" cap="flat" cmpd="sng">
            <a:solidFill>
              <a:srgbClr val="004E42"/>
            </a:solidFill>
            <a:prstDash val="solid"/>
            <a:round/>
            <a:headEnd type="none" w="med" len="med"/>
            <a:tailEnd type="none" w="med" len="med"/>
          </a:ln>
        </p:spPr>
      </p:cxnSp>
      <p:cxnSp>
        <p:nvCxnSpPr>
          <p:cNvPr id="556" name="Shape 556"/>
          <p:cNvCxnSpPr/>
          <p:nvPr/>
        </p:nvCxnSpPr>
        <p:spPr>
          <a:xfrm>
            <a:off x="6635582" y="4890037"/>
            <a:ext cx="0" cy="192000"/>
          </a:xfrm>
          <a:prstGeom prst="straightConnector1">
            <a:avLst/>
          </a:prstGeom>
          <a:noFill/>
          <a:ln w="9525" cap="flat" cmpd="sng">
            <a:solidFill>
              <a:srgbClr val="004E42"/>
            </a:solidFill>
            <a:prstDash val="solid"/>
            <a:round/>
            <a:headEnd type="none" w="med" len="med"/>
            <a:tailEnd type="none" w="med" len="med"/>
          </a:ln>
        </p:spPr>
      </p:cxnSp>
      <p:cxnSp>
        <p:nvCxnSpPr>
          <p:cNvPr id="557" name="Shape 557"/>
          <p:cNvCxnSpPr>
            <a:endCxn id="546" idx="0"/>
          </p:cNvCxnSpPr>
          <p:nvPr/>
        </p:nvCxnSpPr>
        <p:spPr>
          <a:xfrm>
            <a:off x="6492185" y="3991539"/>
            <a:ext cx="143400" cy="347100"/>
          </a:xfrm>
          <a:prstGeom prst="straightConnector1">
            <a:avLst/>
          </a:prstGeom>
          <a:noFill/>
          <a:ln w="9525" cap="flat" cmpd="sng">
            <a:solidFill>
              <a:srgbClr val="004E42"/>
            </a:solidFill>
            <a:prstDash val="solid"/>
            <a:round/>
            <a:headEnd type="none" w="med" len="med"/>
            <a:tailEnd type="none" w="med" len="med"/>
          </a:ln>
        </p:spPr>
      </p:cxnSp>
      <p:cxnSp>
        <p:nvCxnSpPr>
          <p:cNvPr id="558" name="Shape 558"/>
          <p:cNvCxnSpPr>
            <a:endCxn id="546" idx="2"/>
          </p:cNvCxnSpPr>
          <p:nvPr/>
        </p:nvCxnSpPr>
        <p:spPr>
          <a:xfrm>
            <a:off x="5789885" y="4525239"/>
            <a:ext cx="570000" cy="89100"/>
          </a:xfrm>
          <a:prstGeom prst="straightConnector1">
            <a:avLst/>
          </a:prstGeom>
          <a:noFill/>
          <a:ln w="9525" cap="flat" cmpd="sng">
            <a:solidFill>
              <a:srgbClr val="004E42"/>
            </a:solidFill>
            <a:prstDash val="solid"/>
            <a:round/>
            <a:headEnd type="none" w="med" len="med"/>
            <a:tailEnd type="none" w="med" len="med"/>
          </a:ln>
        </p:spPr>
      </p:cxnSp>
      <p:cxnSp>
        <p:nvCxnSpPr>
          <p:cNvPr id="559" name="Shape 559"/>
          <p:cNvCxnSpPr>
            <a:endCxn id="546" idx="1"/>
          </p:cNvCxnSpPr>
          <p:nvPr/>
        </p:nvCxnSpPr>
        <p:spPr>
          <a:xfrm>
            <a:off x="5573936" y="3507990"/>
            <a:ext cx="866700" cy="911400"/>
          </a:xfrm>
          <a:prstGeom prst="straightConnector1">
            <a:avLst/>
          </a:prstGeom>
          <a:noFill/>
          <a:ln w="9525" cap="flat" cmpd="sng">
            <a:solidFill>
              <a:srgbClr val="004E42"/>
            </a:solidFill>
            <a:prstDash val="solid"/>
            <a:round/>
            <a:headEnd type="none" w="med" len="med"/>
            <a:tailEnd type="none" w="med" len="med"/>
          </a:ln>
        </p:spPr>
      </p:cxnSp>
      <p:cxnSp>
        <p:nvCxnSpPr>
          <p:cNvPr id="560" name="Shape 560"/>
          <p:cNvCxnSpPr>
            <a:stCxn id="544" idx="3"/>
            <a:endCxn id="545" idx="7"/>
          </p:cNvCxnSpPr>
          <p:nvPr/>
        </p:nvCxnSpPr>
        <p:spPr>
          <a:xfrm flipH="1">
            <a:off x="5709019" y="4000705"/>
            <a:ext cx="367500" cy="326700"/>
          </a:xfrm>
          <a:prstGeom prst="straightConnector1">
            <a:avLst/>
          </a:prstGeom>
          <a:noFill/>
          <a:ln w="9525" cap="flat" cmpd="sng">
            <a:solidFill>
              <a:srgbClr val="004E42"/>
            </a:solidFill>
            <a:prstDash val="solid"/>
            <a:round/>
            <a:headEnd type="none" w="med" len="med"/>
            <a:tailEnd type="none" w="med" len="med"/>
          </a:ln>
        </p:spPr>
      </p:cxnSp>
      <p:cxnSp>
        <p:nvCxnSpPr>
          <p:cNvPr id="561" name="Shape 561"/>
          <p:cNvCxnSpPr>
            <a:stCxn id="547" idx="5"/>
            <a:endCxn id="543" idx="1"/>
          </p:cNvCxnSpPr>
          <p:nvPr/>
        </p:nvCxnSpPr>
        <p:spPr>
          <a:xfrm>
            <a:off x="6554836" y="2699665"/>
            <a:ext cx="437100" cy="635400"/>
          </a:xfrm>
          <a:prstGeom prst="straightConnector1">
            <a:avLst/>
          </a:prstGeom>
          <a:noFill/>
          <a:ln w="9525" cap="flat" cmpd="sng">
            <a:solidFill>
              <a:srgbClr val="004E42"/>
            </a:solidFill>
            <a:prstDash val="solid"/>
            <a:round/>
            <a:headEnd type="none" w="med" len="med"/>
            <a:tailEnd type="none" w="med" len="med"/>
          </a:ln>
        </p:spPr>
      </p:cxnSp>
      <p:cxnSp>
        <p:nvCxnSpPr>
          <p:cNvPr id="562" name="Shape 562"/>
          <p:cNvCxnSpPr/>
          <p:nvPr/>
        </p:nvCxnSpPr>
        <p:spPr>
          <a:xfrm rot="10800000" flipH="1">
            <a:off x="6516691" y="3610907"/>
            <a:ext cx="394500" cy="150300"/>
          </a:xfrm>
          <a:prstGeom prst="straightConnector1">
            <a:avLst/>
          </a:prstGeom>
          <a:noFill/>
          <a:ln w="9525" cap="flat" cmpd="sng">
            <a:solidFill>
              <a:srgbClr val="004E42"/>
            </a:solidFill>
            <a:prstDash val="solid"/>
            <a:round/>
            <a:headEnd type="none" w="med" len="med"/>
            <a:tailEnd type="none" w="med" len="med"/>
          </a:ln>
        </p:spPr>
      </p:cxnSp>
      <p:cxnSp>
        <p:nvCxnSpPr>
          <p:cNvPr id="563" name="Shape 563"/>
          <p:cNvCxnSpPr>
            <a:stCxn id="543" idx="5"/>
          </p:cNvCxnSpPr>
          <p:nvPr/>
        </p:nvCxnSpPr>
        <p:spPr>
          <a:xfrm>
            <a:off x="7381932" y="3725007"/>
            <a:ext cx="179400" cy="423900"/>
          </a:xfrm>
          <a:prstGeom prst="straightConnector1">
            <a:avLst/>
          </a:prstGeom>
          <a:noFill/>
          <a:ln w="9525" cap="flat" cmpd="sng">
            <a:solidFill>
              <a:srgbClr val="004E42"/>
            </a:solidFill>
            <a:prstDash val="solid"/>
            <a:round/>
            <a:headEnd type="none" w="med" len="med"/>
            <a:tailEnd type="none" w="med" len="med"/>
          </a:ln>
        </p:spPr>
      </p:cxnSp>
      <p:pic>
        <p:nvPicPr>
          <p:cNvPr id="564" name="Shape 564"/>
          <p:cNvPicPr preferRelativeResize="0">
            <a:picLocks noGrp="1"/>
          </p:cNvPicPr>
          <p:nvPr>
            <p:ph type="body" idx="2"/>
          </p:nvPr>
        </p:nvPicPr>
        <p:blipFill rotWithShape="1">
          <a:blip r:embed="rId3">
            <a:alphaModFix/>
          </a:blip>
          <a:srcRect l="17118" t="31058" r="43832" b="10162"/>
          <a:stretch/>
        </p:blipFill>
        <p:spPr>
          <a:xfrm>
            <a:off x="6113825" y="5134350"/>
            <a:ext cx="1319100" cy="1112700"/>
          </a:xfrm>
          <a:prstGeom prst="rect">
            <a:avLst/>
          </a:prstGeom>
          <a:noFill/>
          <a:ln>
            <a:noFill/>
          </a:ln>
        </p:spPr>
      </p:pic>
      <p:pic>
        <p:nvPicPr>
          <p:cNvPr id="565" name="Shape 565"/>
          <p:cNvPicPr preferRelativeResize="0">
            <a:picLocks noGrp="1"/>
          </p:cNvPicPr>
          <p:nvPr>
            <p:ph type="body" idx="3"/>
          </p:nvPr>
        </p:nvPicPr>
        <p:blipFill rotWithShape="1">
          <a:blip r:embed="rId3">
            <a:alphaModFix/>
          </a:blip>
          <a:srcRect l="17118" t="31058" r="43832" b="10162"/>
          <a:stretch/>
        </p:blipFill>
        <p:spPr>
          <a:xfrm>
            <a:off x="2134425" y="5147250"/>
            <a:ext cx="1319100" cy="1112700"/>
          </a:xfrm>
          <a:prstGeom prst="rect">
            <a:avLst/>
          </a:prstGeom>
          <a:noFill/>
          <a:ln>
            <a:noFill/>
          </a:ln>
        </p:spPr>
      </p:pic>
      <p:sp>
        <p:nvSpPr>
          <p:cNvPr id="566" name="Shape 566"/>
          <p:cNvSpPr txBox="1">
            <a:spLocks noGrp="1"/>
          </p:cNvSpPr>
          <p:nvPr>
            <p:ph type="body" idx="4"/>
          </p:nvPr>
        </p:nvSpPr>
        <p:spPr>
          <a:xfrm>
            <a:off x="465375" y="1600200"/>
            <a:ext cx="4041900" cy="639900"/>
          </a:xfrm>
          <a:prstGeom prst="rect">
            <a:avLst/>
          </a:prstGeom>
          <a:noFill/>
          <a:ln>
            <a:noFill/>
          </a:ln>
        </p:spPr>
        <p:txBody>
          <a:bodyPr lIns="91425" tIns="45700" rIns="91425" bIns="45700" anchor="t" anchorCtr="0">
            <a:noAutofit/>
          </a:bodyPr>
          <a:lstStyle/>
          <a:p>
            <a:pPr marL="0" marR="0" lvl="0" indent="0" algn="ctr" rtl="0">
              <a:lnSpc>
                <a:spcPct val="95000"/>
              </a:lnSpc>
              <a:spcBef>
                <a:spcPts val="0"/>
              </a:spcBef>
              <a:buClr>
                <a:schemeClr val="dk1"/>
              </a:buClr>
              <a:buSzPct val="25000"/>
              <a:buFont typeface="Arial"/>
              <a:buNone/>
            </a:pPr>
            <a:r>
              <a:rPr lang="en-US" sz="2400">
                <a:solidFill>
                  <a:schemeClr val="dk1"/>
                </a:solidFill>
                <a:latin typeface="Open Sans"/>
                <a:ea typeface="Open Sans"/>
                <a:cs typeface="Open Sans"/>
                <a:sym typeface="Open Sans"/>
              </a:rPr>
              <a:t>Few</a:t>
            </a:r>
            <a:r>
              <a:rPr lang="en-US" sz="2400" b="0" i="0" u="none" strike="noStrike" cap="none">
                <a:solidFill>
                  <a:schemeClr val="dk1"/>
                </a:solidFill>
                <a:latin typeface="Open Sans"/>
                <a:ea typeface="Open Sans"/>
                <a:cs typeface="Open Sans"/>
                <a:sym typeface="Open Sans"/>
              </a:rPr>
              <a:t> Connections</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idx="4294967295"/>
          </p:nvPr>
        </p:nvSpPr>
        <p:spPr>
          <a:xfrm>
            <a:off x="457200" y="274637"/>
            <a:ext cx="8229600" cy="9447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4000" b="0" i="0" u="none" strike="noStrike" cap="none">
                <a:solidFill>
                  <a:srgbClr val="023F5A"/>
                </a:solidFill>
                <a:latin typeface="Roboto"/>
                <a:ea typeface="Roboto"/>
                <a:cs typeface="Roboto"/>
                <a:sym typeface="Roboto"/>
              </a:rPr>
              <a:t>Deliberate Practice</a:t>
            </a:r>
          </a:p>
        </p:txBody>
      </p:sp>
      <p:sp>
        <p:nvSpPr>
          <p:cNvPr id="596" name="Shape 596"/>
          <p:cNvSpPr txBox="1">
            <a:spLocks noGrp="1"/>
          </p:cNvSpPr>
          <p:nvPr>
            <p:ph type="body" idx="1"/>
          </p:nvPr>
        </p:nvSpPr>
        <p:spPr>
          <a:xfrm>
            <a:off x="4648200" y="1600200"/>
            <a:ext cx="4038600" cy="4419600"/>
          </a:xfrm>
          <a:prstGeom prst="rect">
            <a:avLst/>
          </a:prstGeom>
          <a:noFill/>
          <a:ln>
            <a:noFill/>
          </a:ln>
        </p:spPr>
        <p:txBody>
          <a:bodyPr lIns="91425" tIns="45700" rIns="91425" bIns="45700" anchor="t" anchorCtr="0">
            <a:noAutofit/>
          </a:bodyPr>
          <a:lstStyle/>
          <a:p>
            <a:pPr marL="342900" marR="0" lvl="0" indent="-330200" algn="l" rtl="0">
              <a:lnSpc>
                <a:spcPct val="95000"/>
              </a:lnSpc>
              <a:spcBef>
                <a:spcPts val="0"/>
              </a:spcBef>
              <a:spcAft>
                <a:spcPts val="0"/>
              </a:spcAft>
              <a:buClr>
                <a:schemeClr val="dk1"/>
              </a:buClr>
              <a:buSzPct val="100000"/>
              <a:buFont typeface="Open Sans"/>
              <a:buChar char="•"/>
            </a:pPr>
            <a:r>
              <a:rPr lang="en-US" sz="2600" b="0" i="0" u="none" strike="noStrike" cap="none">
                <a:solidFill>
                  <a:schemeClr val="dk1"/>
                </a:solidFill>
                <a:latin typeface="Open Sans"/>
                <a:ea typeface="Open Sans"/>
                <a:cs typeface="Open Sans"/>
                <a:sym typeface="Open Sans"/>
              </a:rPr>
              <a:t>Different from repetitive practice</a:t>
            </a:r>
          </a:p>
          <a:p>
            <a:pPr marL="342900" marR="0" lvl="0" indent="-330200" algn="l" rtl="0">
              <a:lnSpc>
                <a:spcPct val="95000"/>
              </a:lnSpc>
              <a:spcBef>
                <a:spcPts val="1200"/>
              </a:spcBef>
              <a:spcAft>
                <a:spcPts val="0"/>
              </a:spcAft>
              <a:buClr>
                <a:schemeClr val="dk1"/>
              </a:buClr>
              <a:buSzPct val="100000"/>
              <a:buFont typeface="Open Sans"/>
              <a:buChar char="•"/>
            </a:pPr>
            <a:r>
              <a:rPr lang="en-US" sz="2600" b="0" i="0" u="none" strike="noStrike" cap="none">
                <a:solidFill>
                  <a:schemeClr val="dk1"/>
                </a:solidFill>
                <a:latin typeface="Open Sans"/>
                <a:ea typeface="Open Sans"/>
                <a:cs typeface="Open Sans"/>
                <a:sym typeface="Open Sans"/>
              </a:rPr>
              <a:t>Constantly increasing variation, complexity, challenge</a:t>
            </a:r>
          </a:p>
          <a:p>
            <a:pPr marL="342900" marR="0" lvl="0" indent="-330200" algn="l" rtl="0">
              <a:lnSpc>
                <a:spcPct val="95000"/>
              </a:lnSpc>
              <a:spcBef>
                <a:spcPts val="1200"/>
              </a:spcBef>
              <a:spcAft>
                <a:spcPts val="0"/>
              </a:spcAft>
              <a:buClr>
                <a:schemeClr val="dk1"/>
              </a:buClr>
              <a:buSzPct val="100000"/>
              <a:buFont typeface="Open Sans"/>
              <a:buChar char="•"/>
            </a:pPr>
            <a:r>
              <a:rPr lang="en-US" sz="2600" b="0" i="0" u="none" strike="noStrike" cap="none">
                <a:solidFill>
                  <a:schemeClr val="dk1"/>
                </a:solidFill>
                <a:latin typeface="Open Sans"/>
                <a:ea typeface="Open Sans"/>
                <a:cs typeface="Open Sans"/>
                <a:sym typeface="Open Sans"/>
              </a:rPr>
              <a:t>With feedback</a:t>
            </a:r>
          </a:p>
          <a:p>
            <a:pPr marL="342900" marR="0" lvl="0" indent="-330200" algn="l" rtl="0">
              <a:lnSpc>
                <a:spcPct val="95000"/>
              </a:lnSpc>
              <a:spcBef>
                <a:spcPts val="1200"/>
              </a:spcBef>
              <a:buClr>
                <a:schemeClr val="dk1"/>
              </a:buClr>
              <a:buSzPct val="100000"/>
              <a:buFont typeface="Open Sans"/>
              <a:buChar char="•"/>
            </a:pPr>
            <a:r>
              <a:rPr lang="en-US" sz="2600" b="0" i="0" u="none" strike="noStrike" cap="none">
                <a:solidFill>
                  <a:schemeClr val="dk1"/>
                </a:solidFill>
                <a:latin typeface="Open Sans"/>
                <a:ea typeface="Open Sans"/>
                <a:cs typeface="Open Sans"/>
                <a:sym typeface="Open Sans"/>
              </a:rPr>
              <a:t>Staving off premature automaticity</a:t>
            </a:r>
          </a:p>
        </p:txBody>
      </p:sp>
      <p:pic>
        <p:nvPicPr>
          <p:cNvPr id="597" name="Shape 597"/>
          <p:cNvPicPr preferRelativeResize="0">
            <a:picLocks noGrp="1"/>
          </p:cNvPicPr>
          <p:nvPr>
            <p:ph type="body" idx="2"/>
          </p:nvPr>
        </p:nvPicPr>
        <p:blipFill rotWithShape="1">
          <a:blip r:embed="rId3">
            <a:alphaModFix/>
          </a:blip>
          <a:srcRect l="9546" r="9546"/>
          <a:stretch/>
        </p:blipFill>
        <p:spPr>
          <a:xfrm>
            <a:off x="609600" y="1600200"/>
            <a:ext cx="4038600" cy="4419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28600"/>
            <a:ext cx="8686800" cy="5638800"/>
          </a:xfrm>
          <a:prstGeom prst="rect">
            <a:avLst/>
          </a:prstGeom>
        </p:spPr>
      </p:pic>
    </p:spTree>
    <p:extLst>
      <p:ext uri="{BB962C8B-B14F-4D97-AF65-F5344CB8AC3E}">
        <p14:creationId xmlns:p14="http://schemas.microsoft.com/office/powerpoint/2010/main" val="61928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143" name="Shape 143"/>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144" name="Shape 144"/>
          <p:cNvGrpSpPr/>
          <p:nvPr/>
        </p:nvGrpSpPr>
        <p:grpSpPr>
          <a:xfrm>
            <a:off x="2286000" y="1380475"/>
            <a:ext cx="6629400" cy="2662800"/>
            <a:chOff x="2286000" y="1447800"/>
            <a:chExt cx="6629400" cy="2662800"/>
          </a:xfrm>
        </p:grpSpPr>
        <p:sp>
          <p:nvSpPr>
            <p:cNvPr id="145" name="Shape 145"/>
            <p:cNvSpPr/>
            <p:nvPr/>
          </p:nvSpPr>
          <p:spPr>
            <a:xfrm>
              <a:off x="2971800" y="1447800"/>
              <a:ext cx="5943600" cy="1295400"/>
            </a:xfrm>
            <a:prstGeom prst="rect">
              <a:avLst/>
            </a:prstGeom>
            <a:solidFill>
              <a:srgbClr val="A5ACC8"/>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Instructional System </a:t>
              </a:r>
              <a:r>
                <a:rPr lang="en-US" sz="2000">
                  <a:solidFill>
                    <a:srgbClr val="000000"/>
                  </a:solidFill>
                  <a:latin typeface="Cabin"/>
                  <a:ea typeface="Cabin"/>
                  <a:cs typeface="Cabin"/>
                  <a:sym typeface="Cabin"/>
                </a:rPr>
                <a:t>combines a) ambitious learning goals, 2) a curriculum with relevant, authentic contexts, and 3) a research-based pedagogy supporting collaborative, problem centered learning</a:t>
              </a:r>
            </a:p>
          </p:txBody>
        </p:sp>
        <p:cxnSp>
          <p:nvCxnSpPr>
            <p:cNvPr id="146" name="Shape 146"/>
            <p:cNvCxnSpPr>
              <a:stCxn id="145" idx="1"/>
              <a:endCxn id="142" idx="3"/>
            </p:cNvCxnSpPr>
            <p:nvPr/>
          </p:nvCxnSpPr>
          <p:spPr>
            <a:xfrm flipH="1">
              <a:off x="2286000" y="2095500"/>
              <a:ext cx="685800" cy="2015100"/>
            </a:xfrm>
            <a:prstGeom prst="straightConnector1">
              <a:avLst/>
            </a:prstGeom>
            <a:noFill/>
            <a:ln w="38100" cap="flat" cmpd="sng">
              <a:solidFill>
                <a:srgbClr val="2E2E2E"/>
              </a:solidFill>
              <a:prstDash val="solid"/>
              <a:round/>
              <a:headEnd type="none" w="med" len="med"/>
              <a:tailEnd type="triangle" w="lg" len="lg"/>
            </a:ln>
          </p:spPr>
        </p:cxnSp>
      </p:grpSp>
      <p:grpSp>
        <p:nvGrpSpPr>
          <p:cNvPr id="147" name="Shape 147"/>
          <p:cNvGrpSpPr/>
          <p:nvPr/>
        </p:nvGrpSpPr>
        <p:grpSpPr>
          <a:xfrm>
            <a:off x="2286000" y="4043425"/>
            <a:ext cx="6629400" cy="1422900"/>
            <a:chOff x="2286000" y="3987300"/>
            <a:chExt cx="6629400" cy="1422900"/>
          </a:xfrm>
        </p:grpSpPr>
        <p:sp>
          <p:nvSpPr>
            <p:cNvPr id="148" name="Shape 148"/>
            <p:cNvSpPr/>
            <p:nvPr/>
          </p:nvSpPr>
          <p:spPr>
            <a:xfrm>
              <a:off x="2971800" y="4114800"/>
              <a:ext cx="5943600" cy="1295400"/>
            </a:xfrm>
            <a:prstGeom prst="rect">
              <a:avLst/>
            </a:prstGeom>
            <a:solidFill>
              <a:schemeClr val="accent3"/>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Language and Literacy </a:t>
              </a:r>
              <a:r>
                <a:rPr lang="en-US" sz="2000">
                  <a:solidFill>
                    <a:srgbClr val="000000"/>
                  </a:solidFill>
                  <a:latin typeface="Cabin"/>
                  <a:ea typeface="Cabin"/>
                  <a:cs typeface="Cabin"/>
                  <a:sym typeface="Cabin"/>
                </a:rPr>
                <a:t>supports ensure students can engage in authentic context and communicate complex ideas, so that language is not a barrier to learning mathematics.</a:t>
              </a:r>
            </a:p>
          </p:txBody>
        </p:sp>
        <p:cxnSp>
          <p:nvCxnSpPr>
            <p:cNvPr id="149" name="Shape 149"/>
            <p:cNvCxnSpPr>
              <a:stCxn id="148" idx="1"/>
              <a:endCxn id="142" idx="3"/>
            </p:cNvCxnSpPr>
            <p:nvPr/>
          </p:nvCxnSpPr>
          <p:spPr>
            <a:xfrm rot="10800000">
              <a:off x="2286000" y="3987300"/>
              <a:ext cx="685800" cy="775200"/>
            </a:xfrm>
            <a:prstGeom prst="straightConnector1">
              <a:avLst/>
            </a:prstGeom>
            <a:noFill/>
            <a:ln w="38100" cap="flat" cmpd="sng">
              <a:solidFill>
                <a:srgbClr val="262626"/>
              </a:solidFill>
              <a:prstDash val="solid"/>
              <a:round/>
              <a:headEnd type="none" w="med" len="med"/>
              <a:tailEnd type="triangle" w="lg" len="lg"/>
            </a:ln>
          </p:spPr>
        </p:cxnSp>
      </p:grpSp>
      <p:grpSp>
        <p:nvGrpSpPr>
          <p:cNvPr id="150" name="Shape 150"/>
          <p:cNvGrpSpPr/>
          <p:nvPr/>
        </p:nvGrpSpPr>
        <p:grpSpPr>
          <a:xfrm>
            <a:off x="2286000" y="4043400"/>
            <a:ext cx="6629400" cy="2509800"/>
            <a:chOff x="2286000" y="4043400"/>
            <a:chExt cx="6629400" cy="2509800"/>
          </a:xfrm>
        </p:grpSpPr>
        <p:sp>
          <p:nvSpPr>
            <p:cNvPr id="151" name="Shape 151"/>
            <p:cNvSpPr/>
            <p:nvPr/>
          </p:nvSpPr>
          <p:spPr>
            <a:xfrm>
              <a:off x="2971800" y="5562600"/>
              <a:ext cx="5943600" cy="990600"/>
            </a:xfrm>
            <a:prstGeom prst="rect">
              <a:avLst/>
            </a:prstGeom>
            <a:solidFill>
              <a:schemeClr val="accent4"/>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000">
                  <a:solidFill>
                    <a:srgbClr val="000000"/>
                  </a:solidFill>
                  <a:latin typeface="Cabin"/>
                  <a:ea typeface="Cabin"/>
                  <a:cs typeface="Cabin"/>
                  <a:sym typeface="Cabin"/>
                </a:rPr>
                <a:t>Comprehensive </a:t>
              </a:r>
              <a:r>
                <a:rPr lang="en-US" sz="2400" b="1">
                  <a:solidFill>
                    <a:srgbClr val="000000"/>
                  </a:solidFill>
                  <a:latin typeface="Cabin"/>
                  <a:ea typeface="Cabin"/>
                  <a:cs typeface="Cabin"/>
                  <a:sym typeface="Cabin"/>
                </a:rPr>
                <a:t>Professional Development </a:t>
              </a:r>
              <a:r>
                <a:rPr lang="en-US" sz="2000">
                  <a:solidFill>
                    <a:srgbClr val="000000"/>
                  </a:solidFill>
                  <a:latin typeface="Cabin"/>
                  <a:ea typeface="Cabin"/>
                  <a:cs typeface="Cabin"/>
                  <a:sym typeface="Cabin"/>
                </a:rPr>
                <a:t>programs enables faculty to change mindset and practice.</a:t>
              </a:r>
            </a:p>
          </p:txBody>
        </p:sp>
        <p:cxnSp>
          <p:nvCxnSpPr>
            <p:cNvPr id="152" name="Shape 152"/>
            <p:cNvCxnSpPr>
              <a:stCxn id="151" idx="1"/>
              <a:endCxn id="142" idx="3"/>
            </p:cNvCxnSpPr>
            <p:nvPr/>
          </p:nvCxnSpPr>
          <p:spPr>
            <a:xfrm rot="10800000">
              <a:off x="2286000" y="4043400"/>
              <a:ext cx="685800" cy="2014500"/>
            </a:xfrm>
            <a:prstGeom prst="straightConnector1">
              <a:avLst/>
            </a:prstGeom>
            <a:noFill/>
            <a:ln w="38100" cap="flat" cmpd="sng">
              <a:solidFill>
                <a:schemeClr val="dk1"/>
              </a:solidFill>
              <a:prstDash val="solid"/>
              <a:round/>
              <a:headEnd type="none" w="med" len="med"/>
              <a:tailEnd type="triangle" w="lg" len="lg"/>
            </a:ln>
          </p:spPr>
        </p:cxnSp>
      </p:grpSp>
      <p:grpSp>
        <p:nvGrpSpPr>
          <p:cNvPr id="153" name="Shape 153"/>
          <p:cNvGrpSpPr/>
          <p:nvPr/>
        </p:nvGrpSpPr>
        <p:grpSpPr>
          <a:xfrm>
            <a:off x="2286000" y="228600"/>
            <a:ext cx="6629400" cy="3814800"/>
            <a:chOff x="2286000" y="228600"/>
            <a:chExt cx="6629400" cy="3814800"/>
          </a:xfrm>
        </p:grpSpPr>
        <p:sp>
          <p:nvSpPr>
            <p:cNvPr id="154" name="Shape 154"/>
            <p:cNvSpPr/>
            <p:nvPr/>
          </p:nvSpPr>
          <p:spPr>
            <a:xfrm>
              <a:off x="2971800" y="228600"/>
              <a:ext cx="5943600" cy="1066800"/>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155" name="Shape 155"/>
            <p:cNvCxnSpPr>
              <a:stCxn id="154" idx="1"/>
              <a:endCxn id="142"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grpSp>
        <p:nvGrpSpPr>
          <p:cNvPr id="156" name="Shape 156"/>
          <p:cNvGrpSpPr/>
          <p:nvPr/>
        </p:nvGrpSpPr>
        <p:grpSpPr>
          <a:xfrm>
            <a:off x="2286000" y="2781300"/>
            <a:ext cx="6629400" cy="1295400"/>
            <a:chOff x="2286000" y="2819400"/>
            <a:chExt cx="6629400" cy="1295400"/>
          </a:xfrm>
        </p:grpSpPr>
        <p:cxnSp>
          <p:nvCxnSpPr>
            <p:cNvPr id="157" name="Shape 157"/>
            <p:cNvCxnSpPr/>
            <p:nvPr/>
          </p:nvCxnSpPr>
          <p:spPr>
            <a:xfrm flipH="1">
              <a:off x="2286000" y="3438600"/>
              <a:ext cx="903300" cy="676200"/>
            </a:xfrm>
            <a:prstGeom prst="straightConnector1">
              <a:avLst/>
            </a:prstGeom>
            <a:noFill/>
            <a:ln w="38100" cap="flat" cmpd="sng">
              <a:solidFill>
                <a:srgbClr val="262626"/>
              </a:solidFill>
              <a:prstDash val="solid"/>
              <a:round/>
              <a:headEnd type="none" w="med" len="med"/>
              <a:tailEnd type="triangle" w="lg" len="lg"/>
            </a:ln>
          </p:spPr>
        </p:cxnSp>
        <p:sp>
          <p:nvSpPr>
            <p:cNvPr id="158" name="Shape 158"/>
            <p:cNvSpPr/>
            <p:nvPr/>
          </p:nvSpPr>
          <p:spPr>
            <a:xfrm>
              <a:off x="2971800" y="2819400"/>
              <a:ext cx="5943600" cy="1295400"/>
            </a:xfrm>
            <a:prstGeom prst="rect">
              <a:avLst/>
            </a:prstGeom>
            <a:solidFill>
              <a:schemeClr val="accent5"/>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Productive Persistence </a:t>
              </a:r>
              <a:r>
                <a:rPr lang="en-US" sz="2000">
                  <a:solidFill>
                    <a:srgbClr val="000000"/>
                  </a:solidFill>
                  <a:latin typeface="Cabin"/>
                  <a:ea typeface="Cabin"/>
                  <a:cs typeface="Cabin"/>
                  <a:sym typeface="Cabin"/>
                </a:rPr>
                <a:t>student interventions and faculty actions address socio-emotional factors such as mindset, stereotype threat, sense of belonging.</a:t>
              </a:r>
            </a:p>
          </p:txBody>
        </p:sp>
      </p:gr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762000"/>
            <a:ext cx="8724900" cy="3219450"/>
          </a:xfrm>
          <a:prstGeom prst="rect">
            <a:avLst/>
          </a:prstGeom>
        </p:spPr>
      </p:pic>
      <p:pic>
        <p:nvPicPr>
          <p:cNvPr id="3" name="Picture 2"/>
          <p:cNvPicPr>
            <a:picLocks noChangeAspect="1"/>
          </p:cNvPicPr>
          <p:nvPr/>
        </p:nvPicPr>
        <p:blipFill>
          <a:blip r:embed="rId4"/>
          <a:stretch>
            <a:fillRect/>
          </a:stretch>
        </p:blipFill>
        <p:spPr>
          <a:xfrm>
            <a:off x="666750" y="5105400"/>
            <a:ext cx="7848600" cy="523875"/>
          </a:xfrm>
          <a:prstGeom prst="rect">
            <a:avLst/>
          </a:prstGeom>
        </p:spPr>
      </p:pic>
    </p:spTree>
    <p:extLst>
      <p:ext uri="{BB962C8B-B14F-4D97-AF65-F5344CB8AC3E}">
        <p14:creationId xmlns:p14="http://schemas.microsoft.com/office/powerpoint/2010/main" val="2463320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304800"/>
            <a:ext cx="8229600" cy="6096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3600" b="0" i="0" u="none" strike="noStrike" cap="none"/>
              <a:t>Learning Opportunities</a:t>
            </a:r>
          </a:p>
        </p:txBody>
      </p:sp>
      <p:graphicFrame>
        <p:nvGraphicFramePr>
          <p:cNvPr id="603" name="Shape 603"/>
          <p:cNvGraphicFramePr/>
          <p:nvPr/>
        </p:nvGraphicFramePr>
        <p:xfrm>
          <a:off x="2743200" y="2286000"/>
          <a:ext cx="4191000" cy="3200400"/>
        </p:xfrm>
        <a:graphic>
          <a:graphicData uri="http://schemas.openxmlformats.org/drawingml/2006/table">
            <a:tbl>
              <a:tblPr firstRow="1" bandRow="1">
                <a:noFill/>
                <a:tableStyleId>{1683144C-5AA1-446E-956D-A23A3F7D28C0}</a:tableStyleId>
              </a:tblPr>
              <a:tblGrid>
                <a:gridCol w="2095500"/>
                <a:gridCol w="2095500"/>
              </a:tblGrid>
              <a:tr h="1600200">
                <a:tc>
                  <a:txBody>
                    <a:bodyPr/>
                    <a:lstStyle/>
                    <a:p>
                      <a:pPr marL="0" marR="0" lvl="0" indent="0" algn="ctr" rtl="0">
                        <a:spcBef>
                          <a:spcPts val="0"/>
                        </a:spcBef>
                        <a:buSzPct val="25000"/>
                        <a:buNone/>
                      </a:pPr>
                      <a:r>
                        <a:rPr lang="en-US" sz="2500" b="0" u="none" strike="noStrike" cap="none">
                          <a:latin typeface="Open Sans"/>
                          <a:ea typeface="Open Sans"/>
                          <a:cs typeface="Open Sans"/>
                          <a:sym typeface="Open Sans"/>
                        </a:rPr>
                        <a:t>Step-By-Step Procedures</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2500" b="0" u="none" strike="noStrike" cap="none">
                          <a:latin typeface="Open Sans"/>
                          <a:ea typeface="Open Sans"/>
                          <a:cs typeface="Open Sans"/>
                          <a:sym typeface="Open Sans"/>
                        </a:rPr>
                        <a:t>Well-Formed Lecture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600200">
                <a:tc>
                  <a:txBody>
                    <a:bodyPr/>
                    <a:lstStyle/>
                    <a:p>
                      <a:pPr marL="0" marR="0" lvl="0" indent="0" algn="ctr" rtl="0">
                        <a:spcBef>
                          <a:spcPts val="0"/>
                        </a:spcBef>
                        <a:buSzPct val="25000"/>
                        <a:buNone/>
                      </a:pPr>
                      <a:r>
                        <a:rPr lang="en-US" sz="2800" b="0" u="none" strike="noStrike" cap="none">
                          <a:latin typeface="Open Sans"/>
                          <a:ea typeface="Open Sans"/>
                          <a:cs typeface="Open Sans"/>
                          <a:sym typeface="Open Sans"/>
                        </a:rPr>
                        <a:t>Discovery Learning</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8800" u="none" strike="noStrike" cap="none">
                          <a:solidFill>
                            <a:schemeClr val="accent6"/>
                          </a:solidFill>
                          <a:latin typeface="Arial"/>
                          <a:ea typeface="Arial"/>
                          <a:cs typeface="Arial"/>
                          <a:sym typeface="Arial"/>
                        </a:rPr>
                        <a: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604" name="Shape 604"/>
          <p:cNvSpPr/>
          <p:nvPr/>
        </p:nvSpPr>
        <p:spPr>
          <a:xfrm>
            <a:off x="3124200" y="1295400"/>
            <a:ext cx="3352800" cy="499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Arial"/>
                <a:ea typeface="Arial"/>
                <a:cs typeface="Arial"/>
                <a:sym typeface="Arial"/>
              </a:rPr>
              <a:t>Explicit Connections</a:t>
            </a:r>
          </a:p>
        </p:txBody>
      </p:sp>
      <p:sp>
        <p:nvSpPr>
          <p:cNvPr id="605" name="Shape 605"/>
          <p:cNvSpPr/>
          <p:nvPr/>
        </p:nvSpPr>
        <p:spPr>
          <a:xfrm>
            <a:off x="716825" y="3581400"/>
            <a:ext cx="18540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Open Sans"/>
                <a:ea typeface="Open Sans"/>
                <a:cs typeface="Open Sans"/>
                <a:sym typeface="Open Sans"/>
              </a:rPr>
              <a:t>Productive</a:t>
            </a:r>
          </a:p>
          <a:p>
            <a:pPr marL="0" marR="0" lvl="0" indent="0" algn="l" rtl="0">
              <a:spcBef>
                <a:spcPts val="0"/>
              </a:spcBef>
              <a:buSzPct val="25000"/>
              <a:buNone/>
            </a:pPr>
            <a:r>
              <a:rPr lang="en-US" sz="2400">
                <a:solidFill>
                  <a:schemeClr val="dk1"/>
                </a:solidFill>
                <a:latin typeface="Open Sans"/>
                <a:ea typeface="Open Sans"/>
                <a:cs typeface="Open Sans"/>
                <a:sym typeface="Open Sans"/>
              </a:rPr>
              <a:t>Struggle</a:t>
            </a:r>
          </a:p>
        </p:txBody>
      </p:sp>
      <p:sp>
        <p:nvSpPr>
          <p:cNvPr id="606" name="Shape 606"/>
          <p:cNvSpPr/>
          <p:nvPr/>
        </p:nvSpPr>
        <p:spPr>
          <a:xfrm>
            <a:off x="3657600" y="1676400"/>
            <a:ext cx="33528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Arial"/>
                <a:ea typeface="Arial"/>
                <a:cs typeface="Arial"/>
                <a:sym typeface="Arial"/>
              </a:rPr>
              <a:t>−              +</a:t>
            </a:r>
          </a:p>
        </p:txBody>
      </p:sp>
      <p:sp>
        <p:nvSpPr>
          <p:cNvPr id="607" name="Shape 607"/>
          <p:cNvSpPr/>
          <p:nvPr/>
        </p:nvSpPr>
        <p:spPr>
          <a:xfrm>
            <a:off x="2209800" y="2890898"/>
            <a:ext cx="762000" cy="2062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Arial"/>
                <a:ea typeface="Arial"/>
                <a:cs typeface="Arial"/>
                <a:sym typeface="Arial"/>
              </a:rPr>
              <a:t>−</a:t>
            </a:r>
          </a:p>
          <a:p>
            <a:pPr marL="0" marR="0" lvl="0" indent="0" algn="l" rtl="0">
              <a:spcBef>
                <a:spcPts val="0"/>
              </a:spcBef>
              <a:buNone/>
            </a:pPr>
            <a:endParaRPr sz="3200" b="1">
              <a:solidFill>
                <a:schemeClr val="dk1"/>
              </a:solidFill>
              <a:latin typeface="Arial"/>
              <a:ea typeface="Arial"/>
              <a:cs typeface="Arial"/>
              <a:sym typeface="Arial"/>
            </a:endParaRPr>
          </a:p>
          <a:p>
            <a:pPr marL="0" marR="0" lvl="0" indent="0" algn="l" rtl="0">
              <a:spcBef>
                <a:spcPts val="0"/>
              </a:spcBef>
              <a:buSzPct val="25000"/>
              <a:buNone/>
            </a:pPr>
            <a:r>
              <a:rPr lang="en-US" sz="3200" b="1">
                <a:solidFill>
                  <a:schemeClr val="dk1"/>
                </a:solidFill>
                <a:latin typeface="Arial"/>
                <a:ea typeface="Arial"/>
                <a:cs typeface="Arial"/>
                <a:sym typeface="Arial"/>
              </a:rPr>
              <a:t>         +</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p:nvPr/>
        </p:nvSpPr>
        <p:spPr>
          <a:xfrm>
            <a:off x="4227278" y="3886203"/>
            <a:ext cx="801900" cy="1031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100">
                <a:solidFill>
                  <a:srgbClr val="C0504D"/>
                </a:solidFill>
                <a:latin typeface="Arial"/>
                <a:ea typeface="Arial"/>
                <a:cs typeface="Arial"/>
                <a:sym typeface="Arial"/>
              </a:rPr>
              <a:t>✪</a:t>
            </a:r>
          </a:p>
        </p:txBody>
      </p:sp>
      <p:sp>
        <p:nvSpPr>
          <p:cNvPr id="613" name="Shape 613"/>
          <p:cNvSpPr txBox="1">
            <a:spLocks noGrp="1"/>
          </p:cNvSpPr>
          <p:nvPr>
            <p:ph type="title"/>
          </p:nvPr>
        </p:nvSpPr>
        <p:spPr>
          <a:xfrm>
            <a:off x="457200" y="304800"/>
            <a:ext cx="8229600" cy="609600"/>
          </a:xfrm>
          <a:prstGeom prst="rect">
            <a:avLst/>
          </a:prstGeom>
          <a:noFill/>
          <a:ln>
            <a:noFill/>
          </a:ln>
        </p:spPr>
        <p:txBody>
          <a:bodyPr lIns="91425" tIns="45700" rIns="91425" bIns="45700" anchor="b" anchorCtr="0">
            <a:noAutofit/>
          </a:bodyPr>
          <a:lstStyle/>
          <a:p>
            <a:pPr marL="0" marR="0" lvl="0" indent="0" rtl="0">
              <a:spcBef>
                <a:spcPts val="0"/>
              </a:spcBef>
              <a:buClr>
                <a:srgbClr val="006959"/>
              </a:buClr>
              <a:buSzPct val="25000"/>
              <a:buFont typeface="Cabin"/>
              <a:buNone/>
            </a:pPr>
            <a:r>
              <a:rPr lang="en-US" sz="3600" b="0" i="0" u="none" strike="noStrike" cap="none"/>
              <a:t>Learning Opportunities</a:t>
            </a:r>
          </a:p>
        </p:txBody>
      </p:sp>
      <p:graphicFrame>
        <p:nvGraphicFramePr>
          <p:cNvPr id="614" name="Shape 614"/>
          <p:cNvGraphicFramePr/>
          <p:nvPr/>
        </p:nvGraphicFramePr>
        <p:xfrm>
          <a:off x="1828800" y="3200400"/>
          <a:ext cx="2893800" cy="2209800"/>
        </p:xfrm>
        <a:graphic>
          <a:graphicData uri="http://schemas.openxmlformats.org/drawingml/2006/table">
            <a:tbl>
              <a:tblPr firstRow="1" bandRow="1">
                <a:noFill/>
                <a:tableStyleId>{1683144C-5AA1-446E-956D-A23A3F7D28C0}</a:tableStyleId>
              </a:tblPr>
              <a:tblGrid>
                <a:gridCol w="1446900"/>
                <a:gridCol w="1446900"/>
              </a:tblGrid>
              <a:tr h="1104900">
                <a:tc>
                  <a:txBody>
                    <a:bodyPr/>
                    <a:lstStyle/>
                    <a:p>
                      <a:pPr marL="0" marR="0" lvl="0" indent="0" algn="ctr" rtl="0">
                        <a:spcBef>
                          <a:spcPts val="0"/>
                        </a:spcBef>
                        <a:buSzPct val="25000"/>
                        <a:buNone/>
                      </a:pPr>
                      <a:r>
                        <a:rPr lang="en-US" sz="1700" b="0" u="none" strike="noStrike" cap="none">
                          <a:latin typeface="Open Sans"/>
                          <a:ea typeface="Open Sans"/>
                          <a:cs typeface="Open Sans"/>
                          <a:sym typeface="Open Sans"/>
                        </a:rPr>
                        <a:t>Step-By-Step Procedures</a:t>
                      </a:r>
                    </a:p>
                  </a:txBody>
                  <a:tcPr marL="63125" marR="63125" marT="31575" marB="3157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700" b="0" u="none" strike="noStrike" cap="none">
                          <a:latin typeface="Open Sans"/>
                          <a:ea typeface="Open Sans"/>
                          <a:cs typeface="Open Sans"/>
                          <a:sym typeface="Open Sans"/>
                        </a:rPr>
                        <a:t>Well-Formed Lecture</a:t>
                      </a:r>
                    </a:p>
                  </a:txBody>
                  <a:tcPr marL="63125" marR="63125" marT="31575" marB="3157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04900">
                <a:tc>
                  <a:txBody>
                    <a:bodyPr/>
                    <a:lstStyle/>
                    <a:p>
                      <a:pPr marL="0" marR="0" lvl="0" indent="0" algn="ctr" rtl="0">
                        <a:spcBef>
                          <a:spcPts val="0"/>
                        </a:spcBef>
                        <a:buSzPct val="25000"/>
                        <a:buNone/>
                      </a:pPr>
                      <a:r>
                        <a:rPr lang="en-US" sz="1900" b="0" u="none" strike="noStrike" cap="none">
                          <a:latin typeface="Open Sans"/>
                          <a:ea typeface="Open Sans"/>
                          <a:cs typeface="Open Sans"/>
                          <a:sym typeface="Open Sans"/>
                        </a:rPr>
                        <a:t>Discovery Learning</a:t>
                      </a:r>
                    </a:p>
                  </a:txBody>
                  <a:tcPr marL="63125" marR="63125" marT="31575" marB="3157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6100" u="none" strike="noStrike" cap="none">
                          <a:solidFill>
                            <a:srgbClr val="C0504D"/>
                          </a:solidFill>
                          <a:latin typeface="Open Sans"/>
                          <a:ea typeface="Open Sans"/>
                          <a:cs typeface="Open Sans"/>
                          <a:sym typeface="Open Sans"/>
                        </a:rPr>
                        <a:t>✪</a:t>
                      </a:r>
                    </a:p>
                  </a:txBody>
                  <a:tcPr marL="63125" marR="63125" marT="31575" marB="3157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615" name="Shape 615"/>
          <p:cNvSpPr/>
          <p:nvPr/>
        </p:nvSpPr>
        <p:spPr>
          <a:xfrm>
            <a:off x="1936175" y="2438400"/>
            <a:ext cx="2710200" cy="369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Open Sans"/>
                <a:ea typeface="Open Sans"/>
                <a:cs typeface="Open Sans"/>
                <a:sym typeface="Open Sans"/>
              </a:rPr>
              <a:t>Explicit Connections</a:t>
            </a:r>
          </a:p>
        </p:txBody>
      </p:sp>
      <p:sp>
        <p:nvSpPr>
          <p:cNvPr id="616" name="Shape 616"/>
          <p:cNvSpPr/>
          <p:nvPr/>
        </p:nvSpPr>
        <p:spPr>
          <a:xfrm>
            <a:off x="324950" y="3925675"/>
            <a:ext cx="1313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Roboto"/>
                <a:ea typeface="Roboto"/>
                <a:cs typeface="Roboto"/>
                <a:sym typeface="Roboto"/>
              </a:rPr>
              <a:t>Productive</a:t>
            </a:r>
          </a:p>
          <a:p>
            <a:pPr marL="0" marR="0" lvl="0" indent="0" algn="l" rtl="0">
              <a:spcBef>
                <a:spcPts val="0"/>
              </a:spcBef>
              <a:buSzPct val="25000"/>
              <a:buNone/>
            </a:pPr>
            <a:r>
              <a:rPr lang="en-US" sz="1800">
                <a:solidFill>
                  <a:schemeClr val="dk1"/>
                </a:solidFill>
                <a:latin typeface="Roboto"/>
                <a:ea typeface="Roboto"/>
                <a:cs typeface="Roboto"/>
                <a:sym typeface="Roboto"/>
              </a:rPr>
              <a:t>Struggle</a:t>
            </a:r>
          </a:p>
        </p:txBody>
      </p:sp>
      <p:sp>
        <p:nvSpPr>
          <p:cNvPr id="617" name="Shape 617"/>
          <p:cNvSpPr/>
          <p:nvPr/>
        </p:nvSpPr>
        <p:spPr>
          <a:xfrm>
            <a:off x="2362200" y="2743200"/>
            <a:ext cx="3352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                    +</a:t>
            </a:r>
          </a:p>
        </p:txBody>
      </p:sp>
      <p:sp>
        <p:nvSpPr>
          <p:cNvPr id="618" name="Shape 618"/>
          <p:cNvSpPr/>
          <p:nvPr/>
        </p:nvSpPr>
        <p:spPr>
          <a:xfrm>
            <a:off x="1371600" y="3459542"/>
            <a:ext cx="762000" cy="12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a:t>
            </a:r>
          </a:p>
          <a:p>
            <a:pPr marL="0" marR="0" lvl="0" indent="0" algn="l" rtl="0">
              <a:spcBef>
                <a:spcPts val="0"/>
              </a:spcBef>
              <a:buNone/>
            </a:pPr>
            <a:endParaRPr sz="1800" b="1">
              <a:solidFill>
                <a:schemeClr val="dk1"/>
              </a:solidFill>
              <a:latin typeface="Arial"/>
              <a:ea typeface="Arial"/>
              <a:cs typeface="Arial"/>
              <a:sym typeface="Arial"/>
            </a:endParaRPr>
          </a:p>
          <a:p>
            <a:pPr marL="0" marR="0" lvl="0" indent="0" algn="l" rtl="0">
              <a:spcBef>
                <a:spcPts val="0"/>
              </a:spcBef>
              <a:buSzPct val="25000"/>
              <a:buNone/>
            </a:pPr>
            <a:r>
              <a:rPr lang="en-US" sz="1800" b="1">
                <a:solidFill>
                  <a:schemeClr val="dk1"/>
                </a:solidFill>
                <a:latin typeface="Arial"/>
                <a:ea typeface="Arial"/>
                <a:cs typeface="Arial"/>
                <a:sym typeface="Arial"/>
              </a:rPr>
              <a:t>         +</a:t>
            </a:r>
          </a:p>
        </p:txBody>
      </p:sp>
      <p:sp>
        <p:nvSpPr>
          <p:cNvPr id="619" name="Shape 619"/>
          <p:cNvSpPr/>
          <p:nvPr/>
        </p:nvSpPr>
        <p:spPr>
          <a:xfrm>
            <a:off x="4913078" y="3352803"/>
            <a:ext cx="801900" cy="1031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100">
                <a:solidFill>
                  <a:srgbClr val="C0504D"/>
                </a:solidFill>
                <a:latin typeface="Arial"/>
                <a:ea typeface="Arial"/>
                <a:cs typeface="Arial"/>
                <a:sym typeface="Arial"/>
              </a:rPr>
              <a:t>✪</a:t>
            </a:r>
          </a:p>
        </p:txBody>
      </p:sp>
      <p:sp>
        <p:nvSpPr>
          <p:cNvPr id="620" name="Shape 620"/>
          <p:cNvSpPr/>
          <p:nvPr/>
        </p:nvSpPr>
        <p:spPr>
          <a:xfrm>
            <a:off x="5581944" y="2810935"/>
            <a:ext cx="801900" cy="1031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100">
                <a:solidFill>
                  <a:srgbClr val="C0504D"/>
                </a:solidFill>
                <a:latin typeface="Arial"/>
                <a:ea typeface="Arial"/>
                <a:cs typeface="Arial"/>
                <a:sym typeface="Arial"/>
              </a:rPr>
              <a:t>✪</a:t>
            </a:r>
          </a:p>
        </p:txBody>
      </p:sp>
      <p:sp>
        <p:nvSpPr>
          <p:cNvPr id="621" name="Shape 621"/>
          <p:cNvSpPr/>
          <p:nvPr/>
        </p:nvSpPr>
        <p:spPr>
          <a:xfrm>
            <a:off x="6208478" y="2296350"/>
            <a:ext cx="801900" cy="1031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100">
                <a:solidFill>
                  <a:srgbClr val="C0504D"/>
                </a:solidFill>
                <a:latin typeface="Arial"/>
                <a:ea typeface="Arial"/>
                <a:cs typeface="Arial"/>
                <a:sym typeface="Arial"/>
              </a:rPr>
              <a:t>✪</a:t>
            </a:r>
          </a:p>
        </p:txBody>
      </p:sp>
      <p:sp>
        <p:nvSpPr>
          <p:cNvPr id="622" name="Shape 622"/>
          <p:cNvSpPr/>
          <p:nvPr/>
        </p:nvSpPr>
        <p:spPr>
          <a:xfrm>
            <a:off x="6883397" y="1778000"/>
            <a:ext cx="801900" cy="1031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100">
                <a:solidFill>
                  <a:srgbClr val="C0504D"/>
                </a:solidFill>
                <a:latin typeface="Arial"/>
                <a:ea typeface="Arial"/>
                <a:cs typeface="Arial"/>
                <a:sym typeface="Arial"/>
              </a:rPr>
              <a:t>✪</a:t>
            </a:r>
          </a:p>
        </p:txBody>
      </p:sp>
      <p:cxnSp>
        <p:nvCxnSpPr>
          <p:cNvPr id="623" name="Shape 623"/>
          <p:cNvCxnSpPr/>
          <p:nvPr/>
        </p:nvCxnSpPr>
        <p:spPr>
          <a:xfrm rot="10800000" flipH="1">
            <a:off x="4296132" y="2338085"/>
            <a:ext cx="3657600" cy="2895600"/>
          </a:xfrm>
          <a:prstGeom prst="straightConnector1">
            <a:avLst/>
          </a:prstGeom>
          <a:noFill/>
          <a:ln w="38100" cap="flat" cmpd="sng">
            <a:solidFill>
              <a:schemeClr val="accent1"/>
            </a:solidFill>
            <a:prstDash val="solid"/>
            <a:round/>
            <a:headEnd type="none" w="med" len="med"/>
            <a:tailEnd type="stealth" w="lg" len="lg"/>
          </a:ln>
        </p:spPr>
      </p:cxnSp>
      <p:sp>
        <p:nvSpPr>
          <p:cNvPr id="624" name="Shape 624"/>
          <p:cNvSpPr/>
          <p:nvPr/>
        </p:nvSpPr>
        <p:spPr>
          <a:xfrm>
            <a:off x="5029200" y="1447800"/>
            <a:ext cx="32181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600">
                <a:solidFill>
                  <a:schemeClr val="dk1"/>
                </a:solidFill>
                <a:latin typeface="Open Sans"/>
                <a:ea typeface="Open Sans"/>
                <a:cs typeface="Open Sans"/>
                <a:sym typeface="Open Sans"/>
              </a:rPr>
              <a:t>Deliberate Practice</a:t>
            </a:r>
          </a:p>
        </p:txBody>
      </p:sp>
      <p:sp>
        <p:nvSpPr>
          <p:cNvPr id="625" name="Shape 625"/>
          <p:cNvSpPr/>
          <p:nvPr/>
        </p:nvSpPr>
        <p:spPr>
          <a:xfrm>
            <a:off x="5711248" y="3657600"/>
            <a:ext cx="3102899" cy="923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Open Sans"/>
                <a:ea typeface="Open Sans"/>
                <a:cs typeface="Open Sans"/>
                <a:sym typeface="Open Sans"/>
              </a:rPr>
              <a:t>Maintaining</a:t>
            </a:r>
          </a:p>
          <a:p>
            <a:pPr marL="0" marR="0" lvl="0" indent="0" algn="ctr" rtl="0">
              <a:spcBef>
                <a:spcPts val="0"/>
              </a:spcBef>
              <a:buSzPct val="25000"/>
              <a:buNone/>
            </a:pPr>
            <a:r>
              <a:rPr lang="en-US" sz="1800">
                <a:solidFill>
                  <a:schemeClr val="dk1"/>
                </a:solidFill>
                <a:latin typeface="Open Sans"/>
                <a:ea typeface="Open Sans"/>
                <a:cs typeface="Open Sans"/>
                <a:sym typeface="Open Sans"/>
              </a:rPr>
              <a:t>struggle and connections</a:t>
            </a:r>
          </a:p>
          <a:p>
            <a:pPr marL="0" marR="0" lvl="0" indent="0" algn="ctr" rtl="0">
              <a:spcBef>
                <a:spcPts val="0"/>
              </a:spcBef>
              <a:buSzPct val="25000"/>
              <a:buNone/>
            </a:pPr>
            <a:r>
              <a:rPr lang="en-US" sz="1800">
                <a:solidFill>
                  <a:schemeClr val="dk1"/>
                </a:solidFill>
                <a:latin typeface="Open Sans"/>
                <a:ea typeface="Open Sans"/>
                <a:cs typeface="Open Sans"/>
                <a:sym typeface="Open Sans"/>
              </a:rPr>
              <a:t>through time</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457200" y="304800"/>
            <a:ext cx="8229600" cy="609600"/>
          </a:xfrm>
          <a:prstGeom prst="rect">
            <a:avLst/>
          </a:prstGeom>
        </p:spPr>
        <p:txBody>
          <a:bodyPr lIns="91425" tIns="91425" rIns="91425" bIns="91425" anchor="t" anchorCtr="0">
            <a:noAutofit/>
          </a:bodyPr>
          <a:lstStyle/>
          <a:p>
            <a:pPr lvl="0" algn="ctr" rtl="0">
              <a:spcBef>
                <a:spcPts val="0"/>
              </a:spcBef>
              <a:buNone/>
            </a:pPr>
            <a:r>
              <a:rPr lang="en-US"/>
              <a:t>The Problem Cycle Routine</a:t>
            </a:r>
          </a:p>
        </p:txBody>
      </p:sp>
      <p:pic>
        <p:nvPicPr>
          <p:cNvPr id="653" name="Shape 653"/>
          <p:cNvPicPr preferRelativeResize="0"/>
          <p:nvPr/>
        </p:nvPicPr>
        <p:blipFill>
          <a:blip r:embed="rId3">
            <a:alphaModFix/>
          </a:blip>
          <a:stretch>
            <a:fillRect/>
          </a:stretch>
        </p:blipFill>
        <p:spPr>
          <a:xfrm>
            <a:off x="762000" y="361950"/>
            <a:ext cx="7467600" cy="4455102"/>
          </a:xfrm>
          <a:prstGeom prst="rect">
            <a:avLst/>
          </a:prstGeom>
          <a:noFill/>
          <a:ln>
            <a:noFill/>
          </a:ln>
        </p:spPr>
      </p:pic>
      <p:sp>
        <p:nvSpPr>
          <p:cNvPr id="654" name="Shape 654"/>
          <p:cNvSpPr txBox="1"/>
          <p:nvPr/>
        </p:nvSpPr>
        <p:spPr>
          <a:xfrm>
            <a:off x="762000" y="4322625"/>
            <a:ext cx="7657800" cy="2027700"/>
          </a:xfrm>
          <a:prstGeom prst="rect">
            <a:avLst/>
          </a:prstGeom>
          <a:noFill/>
          <a:ln>
            <a:noFill/>
          </a:ln>
        </p:spPr>
        <p:txBody>
          <a:bodyPr lIns="91425" tIns="91425" rIns="91425" bIns="91425" anchor="t" anchorCtr="0">
            <a:noAutofit/>
          </a:bodyPr>
          <a:lstStyle/>
          <a:p>
            <a:pPr marL="457200" lvl="0" indent="-368300" rtl="0">
              <a:lnSpc>
                <a:spcPct val="115000"/>
              </a:lnSpc>
              <a:spcBef>
                <a:spcPts val="0"/>
              </a:spcBef>
              <a:buClr>
                <a:srgbClr val="2E2E2E"/>
              </a:buClr>
              <a:buSzPct val="100000"/>
              <a:buFont typeface="Open Sans"/>
              <a:buChar char="●"/>
            </a:pPr>
            <a:r>
              <a:rPr lang="en-US" sz="2200">
                <a:solidFill>
                  <a:srgbClr val="2E2E2E"/>
                </a:solidFill>
                <a:latin typeface="Open Sans"/>
                <a:ea typeface="Open Sans"/>
                <a:cs typeface="Open Sans"/>
                <a:sym typeface="Open Sans"/>
              </a:rPr>
              <a:t>Designed to support productive struggle</a:t>
            </a:r>
          </a:p>
          <a:p>
            <a:pPr marL="457200" lvl="0" indent="-368300" rtl="0">
              <a:lnSpc>
                <a:spcPct val="115000"/>
              </a:lnSpc>
              <a:spcBef>
                <a:spcPts val="0"/>
              </a:spcBef>
              <a:buClr>
                <a:srgbClr val="2E2E2E"/>
              </a:buClr>
              <a:buSzPct val="100000"/>
              <a:buFont typeface="Open Sans"/>
              <a:buChar char="●"/>
            </a:pPr>
            <a:r>
              <a:rPr lang="en-US" sz="2200">
                <a:solidFill>
                  <a:srgbClr val="2E2E2E"/>
                </a:solidFill>
                <a:latin typeface="Open Sans"/>
                <a:ea typeface="Open Sans"/>
                <a:cs typeface="Open Sans"/>
                <a:sym typeface="Open Sans"/>
              </a:rPr>
              <a:t>Collaborative learning is critical component</a:t>
            </a:r>
          </a:p>
          <a:p>
            <a:pPr marL="457200" lvl="0" indent="-368300" rtl="0">
              <a:lnSpc>
                <a:spcPct val="115000"/>
              </a:lnSpc>
              <a:spcBef>
                <a:spcPts val="0"/>
              </a:spcBef>
              <a:buClr>
                <a:srgbClr val="2E2E2E"/>
              </a:buClr>
              <a:buSzPct val="100000"/>
              <a:buFont typeface="Open Sans"/>
              <a:buChar char="●"/>
            </a:pPr>
            <a:r>
              <a:rPr lang="en-US" sz="2200">
                <a:solidFill>
                  <a:srgbClr val="2E2E2E"/>
                </a:solidFill>
                <a:latin typeface="Open Sans"/>
                <a:ea typeface="Open Sans"/>
                <a:cs typeface="Open Sans"/>
                <a:sym typeface="Open Sans"/>
              </a:rPr>
              <a:t>Makes student thinking/reasoning visible</a:t>
            </a:r>
          </a:p>
          <a:p>
            <a:pPr marL="457200" lvl="0" indent="-368300" rtl="0">
              <a:lnSpc>
                <a:spcPct val="115000"/>
              </a:lnSpc>
              <a:spcBef>
                <a:spcPts val="0"/>
              </a:spcBef>
              <a:buClr>
                <a:srgbClr val="2E2E2E"/>
              </a:buClr>
              <a:buSzPct val="100000"/>
              <a:buFont typeface="Open Sans"/>
              <a:buChar char="●"/>
            </a:pPr>
            <a:r>
              <a:rPr lang="en-US" sz="2200">
                <a:solidFill>
                  <a:srgbClr val="2E2E2E"/>
                </a:solidFill>
                <a:latin typeface="Open Sans"/>
                <a:ea typeface="Open Sans"/>
                <a:cs typeface="Open Sans"/>
                <a:sym typeface="Open Sans"/>
              </a:rPr>
              <a:t>Builds key mathematical ideas from student thinking</a:t>
            </a:r>
          </a:p>
          <a:p>
            <a:pPr marL="457200" lvl="0" indent="-368300" rtl="0">
              <a:lnSpc>
                <a:spcPct val="115000"/>
              </a:lnSpc>
              <a:spcBef>
                <a:spcPts val="0"/>
              </a:spcBef>
              <a:buClr>
                <a:srgbClr val="2E2E2E"/>
              </a:buClr>
              <a:buSzPct val="100000"/>
              <a:buFont typeface="Open Sans"/>
              <a:buChar char="●"/>
            </a:pPr>
            <a:r>
              <a:rPr lang="en-US" sz="2200">
                <a:solidFill>
                  <a:srgbClr val="2E2E2E"/>
                </a:solidFill>
                <a:latin typeface="Open Sans"/>
                <a:ea typeface="Open Sans"/>
                <a:cs typeface="Open Sans"/>
                <a:sym typeface="Open Sans"/>
              </a:rPr>
              <a:t>Leaves students with key takeaways from problem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p:nvPr/>
        </p:nvSpPr>
        <p:spPr>
          <a:xfrm>
            <a:off x="4197246" y="6320117"/>
            <a:ext cx="184800" cy="369300"/>
          </a:xfrm>
          <a:prstGeom prst="rect">
            <a:avLst/>
          </a:prstGeom>
          <a:noFill/>
          <a:ln>
            <a:noFill/>
          </a:ln>
        </p:spPr>
        <p:txBody>
          <a:bodyPr lIns="91425" tIns="45700" rIns="91425" bIns="45700" anchor="t"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pic>
        <p:nvPicPr>
          <p:cNvPr id="684" name="Shape 684"/>
          <p:cNvPicPr preferRelativeResize="0"/>
          <p:nvPr/>
        </p:nvPicPr>
        <p:blipFill rotWithShape="1">
          <a:blip r:embed="rId3">
            <a:alphaModFix/>
          </a:blip>
          <a:srcRect/>
          <a:stretch/>
        </p:blipFill>
        <p:spPr>
          <a:xfrm>
            <a:off x="1534274" y="228600"/>
            <a:ext cx="6058499" cy="335400"/>
          </a:xfrm>
          <a:prstGeom prst="rect">
            <a:avLst/>
          </a:prstGeom>
          <a:noFill/>
          <a:ln>
            <a:noFill/>
          </a:ln>
        </p:spPr>
      </p:pic>
      <p:pic>
        <p:nvPicPr>
          <p:cNvPr id="685" name="Shape 685"/>
          <p:cNvPicPr preferRelativeResize="0"/>
          <p:nvPr/>
        </p:nvPicPr>
        <p:blipFill rotWithShape="1">
          <a:blip r:embed="rId4">
            <a:alphaModFix/>
          </a:blip>
          <a:srcRect/>
          <a:stretch/>
        </p:blipFill>
        <p:spPr>
          <a:xfrm>
            <a:off x="764587" y="563908"/>
            <a:ext cx="7597800" cy="2690100"/>
          </a:xfrm>
          <a:prstGeom prst="rect">
            <a:avLst/>
          </a:prstGeom>
          <a:noFill/>
          <a:ln>
            <a:noFill/>
          </a:ln>
        </p:spPr>
      </p:pic>
      <p:pic>
        <p:nvPicPr>
          <p:cNvPr id="686" name="Shape 686"/>
          <p:cNvPicPr preferRelativeResize="0"/>
          <p:nvPr/>
        </p:nvPicPr>
        <p:blipFill rotWithShape="1">
          <a:blip r:embed="rId5">
            <a:alphaModFix/>
          </a:blip>
          <a:srcRect/>
          <a:stretch/>
        </p:blipFill>
        <p:spPr>
          <a:xfrm>
            <a:off x="1272008" y="6137707"/>
            <a:ext cx="6668100" cy="381000"/>
          </a:xfrm>
          <a:prstGeom prst="rect">
            <a:avLst/>
          </a:prstGeom>
          <a:noFill/>
          <a:ln>
            <a:noFill/>
          </a:ln>
        </p:spPr>
      </p:pic>
      <p:pic>
        <p:nvPicPr>
          <p:cNvPr id="687" name="Shape 687"/>
          <p:cNvPicPr preferRelativeResize="0"/>
          <p:nvPr/>
        </p:nvPicPr>
        <p:blipFill rotWithShape="1">
          <a:blip r:embed="rId6">
            <a:alphaModFix/>
          </a:blip>
          <a:srcRect/>
          <a:stretch/>
        </p:blipFill>
        <p:spPr>
          <a:xfrm>
            <a:off x="5029200" y="3283185"/>
            <a:ext cx="3810000" cy="2541900"/>
          </a:xfrm>
          <a:prstGeom prst="rect">
            <a:avLst/>
          </a:prstGeom>
          <a:noFill/>
          <a:ln>
            <a:noFill/>
          </a:ln>
        </p:spPr>
      </p:pic>
      <p:sp>
        <p:nvSpPr>
          <p:cNvPr id="688" name="Shape 688"/>
          <p:cNvSpPr txBox="1"/>
          <p:nvPr/>
        </p:nvSpPr>
        <p:spPr>
          <a:xfrm>
            <a:off x="304800" y="3297776"/>
            <a:ext cx="4587600" cy="301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i="0" u="none" strike="noStrike" cap="none">
                <a:solidFill>
                  <a:schemeClr val="dk1"/>
                </a:solidFill>
                <a:latin typeface="Calibri"/>
                <a:ea typeface="Calibri"/>
                <a:cs typeface="Calibri"/>
                <a:sym typeface="Calibri"/>
              </a:rPr>
              <a:t>The National Forum will include:</a:t>
            </a:r>
          </a:p>
          <a:p>
            <a:pPr marL="285750" marR="0" lvl="0" indent="-285750" algn="l" rtl="0">
              <a:spcBef>
                <a:spcPts val="0"/>
              </a:spcBef>
              <a:buClr>
                <a:schemeClr val="dk1"/>
              </a:buClr>
              <a:buSzPct val="100000"/>
              <a:buFont typeface="Arial"/>
              <a:buChar char="•"/>
            </a:pPr>
            <a:r>
              <a:rPr lang="en-US" sz="1400" b="0" i="0" u="none" strike="noStrike" cap="none">
                <a:solidFill>
                  <a:schemeClr val="dk1"/>
                </a:solidFill>
                <a:latin typeface="Calibri"/>
                <a:ea typeface="Calibri"/>
                <a:cs typeface="Calibri"/>
                <a:sym typeface="Calibri"/>
              </a:rPr>
              <a:t>A </a:t>
            </a:r>
            <a:r>
              <a:rPr lang="en-US" sz="1400" b="1" i="0" u="none" strike="noStrike" cap="none">
                <a:solidFill>
                  <a:schemeClr val="dk1"/>
                </a:solidFill>
                <a:latin typeface="Calibri"/>
                <a:ea typeface="Calibri"/>
                <a:cs typeface="Calibri"/>
                <a:sym typeface="Calibri"/>
              </a:rPr>
              <a:t>two-day Pre-conference </a:t>
            </a:r>
            <a:r>
              <a:rPr lang="en-US" sz="1400" b="0" i="0" u="none" strike="noStrike" cap="none">
                <a:solidFill>
                  <a:schemeClr val="dk1"/>
                </a:solidFill>
                <a:latin typeface="Calibri"/>
                <a:ea typeface="Calibri"/>
                <a:cs typeface="Calibri"/>
                <a:sym typeface="Calibri"/>
              </a:rPr>
              <a:t>training event on Thursday, </a:t>
            </a:r>
          </a:p>
          <a:p>
            <a:pPr marL="0" marR="0" lvl="0" indent="0" algn="l" rtl="0">
              <a:spcBef>
                <a:spcPts val="0"/>
              </a:spcBef>
              <a:buSzPct val="25000"/>
              <a:buNone/>
            </a:pPr>
            <a:r>
              <a:rPr lang="en-US" sz="1400" b="0" i="0" u="none" strike="noStrike" cap="none">
                <a:solidFill>
                  <a:schemeClr val="dk1"/>
                </a:solidFill>
                <a:latin typeface="Calibri"/>
                <a:ea typeface="Calibri"/>
                <a:cs typeface="Calibri"/>
                <a:sym typeface="Calibri"/>
              </a:rPr>
              <a:t>July 14th and Friday, July 15th for faculty who will start </a:t>
            </a:r>
          </a:p>
          <a:p>
            <a:pPr marL="0" marR="0" lvl="0" indent="0" algn="l" rtl="0">
              <a:spcBef>
                <a:spcPts val="0"/>
              </a:spcBef>
              <a:buSzPct val="25000"/>
              <a:buNone/>
            </a:pPr>
            <a:r>
              <a:rPr lang="en-US" sz="1400">
                <a:solidFill>
                  <a:schemeClr val="dk1"/>
                </a:solidFill>
                <a:latin typeface="Calibri"/>
                <a:ea typeface="Calibri"/>
                <a:cs typeface="Calibri"/>
                <a:sym typeface="Calibri"/>
              </a:rPr>
              <a:t>teaching in Fall 2016 or Spring 2017.</a:t>
            </a:r>
          </a:p>
          <a:p>
            <a:pPr marL="0" marR="0" lvl="0" indent="0" algn="l" rtl="0">
              <a:spcBef>
                <a:spcPts val="0"/>
              </a:spcBef>
              <a:buNone/>
            </a:pPr>
            <a:endParaRPr sz="140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400">
                <a:solidFill>
                  <a:schemeClr val="dk1"/>
                </a:solidFill>
                <a:latin typeface="Calibri"/>
                <a:ea typeface="Calibri"/>
                <a:cs typeface="Calibri"/>
                <a:sym typeface="Calibri"/>
              </a:rPr>
              <a:t>A </a:t>
            </a:r>
            <a:r>
              <a:rPr lang="en-US" sz="1400" b="1">
                <a:solidFill>
                  <a:schemeClr val="dk1"/>
                </a:solidFill>
                <a:latin typeface="Calibri"/>
                <a:ea typeface="Calibri"/>
                <a:cs typeface="Calibri"/>
                <a:sym typeface="Calibri"/>
              </a:rPr>
              <a:t>main conference </a:t>
            </a:r>
            <a:r>
              <a:rPr lang="en-US" sz="1400">
                <a:solidFill>
                  <a:schemeClr val="dk1"/>
                </a:solidFill>
                <a:latin typeface="Calibri"/>
                <a:ea typeface="Calibri"/>
                <a:cs typeface="Calibri"/>
                <a:sym typeface="Calibri"/>
              </a:rPr>
              <a:t>event from Friday, July 15th to </a:t>
            </a:r>
          </a:p>
          <a:p>
            <a:pPr marL="0" marR="0" lvl="0" indent="0" algn="l" rtl="0">
              <a:spcBef>
                <a:spcPts val="0"/>
              </a:spcBef>
              <a:buSzPct val="25000"/>
              <a:buNone/>
            </a:pPr>
            <a:r>
              <a:rPr lang="en-US" sz="1400">
                <a:solidFill>
                  <a:schemeClr val="dk1"/>
                </a:solidFill>
                <a:latin typeface="Calibri"/>
                <a:ea typeface="Calibri"/>
                <a:cs typeface="Calibri"/>
                <a:sym typeface="Calibri"/>
              </a:rPr>
              <a:t>Sunday, July 17th with sessions highlighting learning and </a:t>
            </a:r>
          </a:p>
          <a:p>
            <a:pPr marL="0" marR="0" lvl="0" indent="0" algn="l" rtl="0">
              <a:spcBef>
                <a:spcPts val="0"/>
              </a:spcBef>
              <a:buSzPct val="25000"/>
              <a:buNone/>
            </a:pPr>
            <a:r>
              <a:rPr lang="en-US" sz="1400">
                <a:solidFill>
                  <a:schemeClr val="dk1"/>
                </a:solidFill>
                <a:latin typeface="Calibri"/>
                <a:ea typeface="Calibri"/>
                <a:cs typeface="Calibri"/>
                <a:sym typeface="Calibri"/>
              </a:rPr>
              <a:t>successes from faculty and colleges in network.</a:t>
            </a:r>
          </a:p>
          <a:p>
            <a:pPr marL="0" marR="0" lvl="0" indent="0" algn="l" rtl="0">
              <a:spcBef>
                <a:spcPts val="0"/>
              </a:spcBef>
              <a:buNone/>
            </a:pPr>
            <a:endParaRPr sz="140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400">
                <a:solidFill>
                  <a:schemeClr val="dk1"/>
                </a:solidFill>
                <a:latin typeface="Calibri"/>
                <a:ea typeface="Calibri"/>
                <a:cs typeface="Calibri"/>
                <a:sym typeface="Calibri"/>
              </a:rPr>
              <a:t>A </a:t>
            </a:r>
            <a:r>
              <a:rPr lang="en-US" sz="1400" b="1">
                <a:solidFill>
                  <a:schemeClr val="dk1"/>
                </a:solidFill>
                <a:latin typeface="Calibri"/>
                <a:ea typeface="Calibri"/>
                <a:cs typeface="Calibri"/>
                <a:sym typeface="Calibri"/>
              </a:rPr>
              <a:t>special half day session </a:t>
            </a:r>
            <a:r>
              <a:rPr lang="en-US" sz="1400">
                <a:solidFill>
                  <a:schemeClr val="dk1"/>
                </a:solidFill>
                <a:latin typeface="Calibri"/>
                <a:ea typeface="Calibri"/>
                <a:cs typeface="Calibri"/>
                <a:sym typeface="Calibri"/>
              </a:rPr>
              <a:t>on Friday, July 15th for </a:t>
            </a:r>
          </a:p>
          <a:p>
            <a:pPr marL="0" marR="0" lvl="0" indent="0" algn="l" rtl="0">
              <a:spcBef>
                <a:spcPts val="0"/>
              </a:spcBef>
              <a:buSzPct val="25000"/>
              <a:buNone/>
            </a:pPr>
            <a:r>
              <a:rPr lang="en-US" sz="1400">
                <a:solidFill>
                  <a:schemeClr val="dk1"/>
                </a:solidFill>
                <a:latin typeface="Calibri"/>
                <a:ea typeface="Calibri"/>
                <a:cs typeface="Calibri"/>
                <a:sym typeface="Calibri"/>
              </a:rPr>
              <a:t>faculty and administrators interested in learning more about</a:t>
            </a:r>
          </a:p>
          <a:p>
            <a:pPr marL="0" marR="0" lvl="0" indent="0" algn="l" rtl="0">
              <a:spcBef>
                <a:spcPts val="0"/>
              </a:spcBef>
              <a:buSzPct val="25000"/>
              <a:buNone/>
            </a:pPr>
            <a:r>
              <a:rPr lang="en-US" sz="1400">
                <a:solidFill>
                  <a:schemeClr val="dk1"/>
                </a:solidFill>
                <a:latin typeface="Calibri"/>
                <a:ea typeface="Calibri"/>
                <a:cs typeface="Calibri"/>
                <a:sym typeface="Calibri"/>
              </a:rPr>
              <a:t>the Pathways.</a:t>
            </a:r>
          </a:p>
          <a:p>
            <a:pPr marL="0" marR="0" lvl="0" indent="0" algn="ctr" rtl="0">
              <a:spcBef>
                <a:spcPts val="0"/>
              </a:spcBef>
              <a:buNone/>
            </a:pPr>
            <a:endParaRPr sz="1800">
              <a:solidFill>
                <a:schemeClr val="dk1"/>
              </a:solidFill>
              <a:latin typeface="Cabin"/>
              <a:ea typeface="Cabin"/>
              <a:cs typeface="Cabin"/>
              <a:sym typeface="Cabin"/>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subTitle" idx="1"/>
          </p:nvPr>
        </p:nvSpPr>
        <p:spPr>
          <a:xfrm>
            <a:off x="685800" y="1049775"/>
            <a:ext cx="7772400" cy="1219200"/>
          </a:xfrm>
          <a:prstGeom prst="rect">
            <a:avLst/>
          </a:prstGeom>
          <a:noFill/>
          <a:ln>
            <a:noFill/>
          </a:ln>
        </p:spPr>
        <p:txBody>
          <a:bodyPr lIns="91425" tIns="45700" rIns="91425" bIns="45700" anchor="t" anchorCtr="0">
            <a:noAutofit/>
          </a:bodyPr>
          <a:lstStyle/>
          <a:p>
            <a:pPr marL="0" marR="0" lvl="0" indent="0" algn="ctr" rtl="0">
              <a:lnSpc>
                <a:spcPct val="95000"/>
              </a:lnSpc>
              <a:spcBef>
                <a:spcPts val="0"/>
              </a:spcBef>
              <a:spcAft>
                <a:spcPts val="0"/>
              </a:spcAft>
              <a:buClr>
                <a:schemeClr val="dk1"/>
              </a:buClr>
              <a:buSzPct val="25000"/>
              <a:buFont typeface="Noto Sans Symbols"/>
              <a:buNone/>
            </a:pPr>
            <a:r>
              <a:rPr lang="en-US" sz="3800" b="0" i="0" u="none" strike="noStrike" cap="none">
                <a:solidFill>
                  <a:schemeClr val="lt1"/>
                </a:solidFill>
              </a:rPr>
              <a:t>Pathways.carnegiehub.org/explore</a:t>
            </a:r>
          </a:p>
          <a:p>
            <a:pPr marL="0" marR="0" lvl="0" indent="0" algn="ctr" rtl="0">
              <a:lnSpc>
                <a:spcPct val="95000"/>
              </a:lnSpc>
              <a:spcBef>
                <a:spcPts val="0"/>
              </a:spcBef>
              <a:spcAft>
                <a:spcPts val="0"/>
              </a:spcAft>
              <a:buClr>
                <a:schemeClr val="dk1"/>
              </a:buClr>
              <a:buFont typeface="Noto Sans Symbols"/>
              <a:buNone/>
            </a:pPr>
            <a:endParaRPr sz="3200" b="0" i="0" u="sng" strike="noStrike" cap="none">
              <a:solidFill>
                <a:schemeClr val="lt1"/>
              </a:solidFill>
              <a:hlinkClick r:id="rId3"/>
            </a:endParaRPr>
          </a:p>
          <a:p>
            <a:pPr marL="0" marR="0" lvl="0" indent="0" algn="ctr" rtl="0">
              <a:lnSpc>
                <a:spcPct val="95000"/>
              </a:lnSpc>
              <a:spcBef>
                <a:spcPts val="0"/>
              </a:spcBef>
              <a:spcAft>
                <a:spcPts val="0"/>
              </a:spcAft>
              <a:buClr>
                <a:schemeClr val="dk1"/>
              </a:buClr>
              <a:buSzPct val="25000"/>
              <a:buFont typeface="Noto Sans Symbols"/>
              <a:buNone/>
            </a:pPr>
            <a:r>
              <a:rPr lang="en-US" sz="3200" b="0" i="0" u="none" strike="noStrike" cap="none">
                <a:solidFill>
                  <a:schemeClr val="lt1"/>
                </a:solidFill>
              </a:rPr>
              <a:t>pathways@carnegiefoundation.org</a:t>
            </a:r>
          </a:p>
          <a:p>
            <a:pPr marL="0" marR="0" lvl="0" indent="0" algn="ctr" rtl="0">
              <a:lnSpc>
                <a:spcPct val="95000"/>
              </a:lnSpc>
              <a:spcBef>
                <a:spcPts val="0"/>
              </a:spcBef>
              <a:spcAft>
                <a:spcPts val="0"/>
              </a:spcAft>
              <a:buClr>
                <a:schemeClr val="dk1"/>
              </a:buClr>
              <a:buSzPct val="25000"/>
              <a:buFont typeface="Noto Sans Symbols"/>
              <a:buNone/>
            </a:pPr>
            <a:r>
              <a:rPr lang="en-US" sz="3200" b="0" i="0" u="none" strike="noStrike" cap="none">
                <a:solidFill>
                  <a:schemeClr val="lt1"/>
                </a:solidFill>
              </a:rPr>
              <a:t>burns@carnegiefoundation.org</a:t>
            </a:r>
          </a:p>
          <a:p>
            <a:pPr marL="0" marR="0" lvl="0" indent="0" algn="ctr" rtl="0">
              <a:lnSpc>
                <a:spcPct val="95000"/>
              </a:lnSpc>
              <a:spcBef>
                <a:spcPts val="0"/>
              </a:spcBef>
              <a:spcAft>
                <a:spcPts val="0"/>
              </a:spcAft>
              <a:buClr>
                <a:schemeClr val="dk1"/>
              </a:buClr>
              <a:buSzPct val="25000"/>
              <a:buFont typeface="Noto Sans Symbols"/>
              <a:buNone/>
            </a:pPr>
            <a:r>
              <a:rPr lang="en-US" sz="2400" b="0" i="0" u="none" strike="noStrike" cap="none">
                <a:solidFill>
                  <a:schemeClr val="lt1"/>
                </a:solidFill>
              </a:rPr>
              <a:t>We will connect you with experienced faculty and administrators who are offering Statway and Quantway</a:t>
            </a:r>
            <a:r>
              <a:rPr lang="en-US" sz="2400">
                <a:solidFill>
                  <a:schemeClr val="lt1"/>
                </a:solidFill>
              </a:rPr>
              <a:t>.</a:t>
            </a:r>
          </a:p>
          <a:p>
            <a:pPr marL="342900" marR="0" lvl="0" indent="-139700" algn="l" rtl="0">
              <a:lnSpc>
                <a:spcPct val="95000"/>
              </a:lnSpc>
              <a:spcBef>
                <a:spcPts val="640"/>
              </a:spcBef>
              <a:buClr>
                <a:schemeClr val="dk1"/>
              </a:buClr>
              <a:buFont typeface="Arial"/>
              <a:buNone/>
            </a:pPr>
            <a:endParaRPr sz="3200" b="0" i="0" u="none" strike="noStrike" cap="none">
              <a:solidFill>
                <a:schemeClr val="lt1"/>
              </a:solidFill>
            </a:endParaRPr>
          </a:p>
        </p:txBody>
      </p:sp>
      <p:sp>
        <p:nvSpPr>
          <p:cNvPr id="695" name="Shape 695"/>
          <p:cNvSpPr/>
          <p:nvPr/>
        </p:nvSpPr>
        <p:spPr>
          <a:xfrm>
            <a:off x="723900" y="4460175"/>
            <a:ext cx="7696200" cy="147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Proxima Nova"/>
                <a:ea typeface="Proxima Nova"/>
                <a:cs typeface="Proxima Nova"/>
                <a:sym typeface="Proxima Nova"/>
              </a:rPr>
              <a:t>Carnegie’s work on Quantway and Statway is supported by The William and Flora Hewlett Foundation, the Bill &amp; Melinda Gates Foundation, the Lumina Foundation, The Kresge Foundation, the Carnegie Corporation of New York, the Great Lakes Higher Education Corporation, and the National Science Foundation's grant DUE-1322844.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p:nvPr/>
        </p:nvSpPr>
        <p:spPr>
          <a:xfrm>
            <a:off x="1143000" y="4876800"/>
            <a:ext cx="7696199"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alibri"/>
                <a:ea typeface="Calibri"/>
                <a:cs typeface="Calibri"/>
                <a:sym typeface="Calibri"/>
              </a:rPr>
              <a:t>Carnegie’s work on Quantway and Statway is supported by The William and Flora Hewlett Foundation, the Bill &amp; Melinda Gates Foundation, the Lumina Foundation, The Kresge Foundation, the Carnegie Corporation of New York, the Great Lakes Higher Education Corporation, and the National Science Foundation's grant DUE-1322844.</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165" name="Shape 165"/>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166" name="Shape 166"/>
          <p:cNvGrpSpPr/>
          <p:nvPr/>
        </p:nvGrpSpPr>
        <p:grpSpPr>
          <a:xfrm>
            <a:off x="2286000" y="228600"/>
            <a:ext cx="6629400" cy="3814800"/>
            <a:chOff x="2286000" y="228600"/>
            <a:chExt cx="6629400" cy="3814800"/>
          </a:xfrm>
        </p:grpSpPr>
        <p:sp>
          <p:nvSpPr>
            <p:cNvPr id="167" name="Shape 167"/>
            <p:cNvSpPr/>
            <p:nvPr/>
          </p:nvSpPr>
          <p:spPr>
            <a:xfrm>
              <a:off x="2971800" y="228600"/>
              <a:ext cx="5943600" cy="1066800"/>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168" name="Shape 168"/>
            <p:cNvCxnSpPr>
              <a:stCxn id="167" idx="1"/>
              <a:endCxn id="164"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6553200" y="6356350"/>
            <a:ext cx="213359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grpSp>
        <p:nvGrpSpPr>
          <p:cNvPr id="175" name="Shape 175"/>
          <p:cNvGrpSpPr/>
          <p:nvPr/>
        </p:nvGrpSpPr>
        <p:grpSpPr>
          <a:xfrm>
            <a:off x="305000" y="2649414"/>
            <a:ext cx="5755514" cy="1275082"/>
            <a:chOff x="2709" y="0"/>
            <a:chExt cx="5560346" cy="1436712"/>
          </a:xfrm>
        </p:grpSpPr>
        <p:sp>
          <p:nvSpPr>
            <p:cNvPr id="176" name="Shape 176"/>
            <p:cNvSpPr/>
            <p:nvPr/>
          </p:nvSpPr>
          <p:spPr>
            <a:xfrm>
              <a:off x="2717" y="0"/>
              <a:ext cx="5560339" cy="1436686"/>
            </a:xfrm>
            <a:prstGeom prst="homePlate">
              <a:avLst>
                <a:gd name="adj" fmla="val 500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77" name="Shape 177"/>
            <p:cNvSpPr txBox="1"/>
            <p:nvPr/>
          </p:nvSpPr>
          <p:spPr>
            <a:xfrm>
              <a:off x="2709" y="12"/>
              <a:ext cx="4858500" cy="1436700"/>
            </a:xfrm>
            <a:prstGeom prst="rect">
              <a:avLst/>
            </a:prstGeom>
            <a:solidFill>
              <a:schemeClr val="accent5"/>
            </a:solidFill>
            <a:ln>
              <a:noFill/>
            </a:ln>
          </p:spPr>
          <p:txBody>
            <a:bodyPr lIns="309350" tIns="154675" rIns="77325" bIns="154675" anchor="ctr" anchorCtr="0">
              <a:noAutofit/>
            </a:bodyPr>
            <a:lstStyle/>
            <a:p>
              <a:pPr marL="0" marR="0" lvl="0" indent="0" algn="ctr" rtl="0">
                <a:lnSpc>
                  <a:spcPct val="90000"/>
                </a:lnSpc>
                <a:spcBef>
                  <a:spcPts val="0"/>
                </a:spcBef>
                <a:spcAft>
                  <a:spcPts val="0"/>
                </a:spcAft>
                <a:buSzPct val="25000"/>
                <a:buNone/>
              </a:pPr>
              <a:r>
                <a:rPr lang="en-US" sz="5800">
                  <a:solidFill>
                    <a:srgbClr val="000000"/>
                  </a:solidFill>
                  <a:latin typeface="Calibri"/>
                  <a:ea typeface="Calibri"/>
                  <a:cs typeface="Calibri"/>
                  <a:sym typeface="Calibri"/>
                </a:rPr>
                <a:t>Statway</a:t>
              </a:r>
            </a:p>
          </p:txBody>
        </p:sp>
      </p:grpSp>
      <p:grpSp>
        <p:nvGrpSpPr>
          <p:cNvPr id="178" name="Shape 178"/>
          <p:cNvGrpSpPr/>
          <p:nvPr/>
        </p:nvGrpSpPr>
        <p:grpSpPr>
          <a:xfrm>
            <a:off x="304800" y="962197"/>
            <a:ext cx="5634448" cy="1234201"/>
            <a:chOff x="0" y="228602"/>
            <a:chExt cx="5634448" cy="1234201"/>
          </a:xfrm>
        </p:grpSpPr>
        <p:sp>
          <p:nvSpPr>
            <p:cNvPr id="179" name="Shape 179"/>
            <p:cNvSpPr/>
            <p:nvPr/>
          </p:nvSpPr>
          <p:spPr>
            <a:xfrm>
              <a:off x="0" y="228602"/>
              <a:ext cx="3085504" cy="1234201"/>
            </a:xfrm>
            <a:prstGeom prst="homePlate">
              <a:avLst>
                <a:gd name="adj" fmla="val 500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80" name="Shape 180"/>
            <p:cNvSpPr txBox="1"/>
            <p:nvPr/>
          </p:nvSpPr>
          <p:spPr>
            <a:xfrm>
              <a:off x="0" y="228602"/>
              <a:ext cx="2776953" cy="1234201"/>
            </a:xfrm>
            <a:prstGeom prst="rect">
              <a:avLst/>
            </a:prstGeom>
            <a:noFill/>
            <a:ln>
              <a:noFill/>
            </a:ln>
          </p:spPr>
          <p:txBody>
            <a:bodyPr lIns="213350" tIns="106675" rIns="53325" bIns="106675" anchor="ctr" anchorCtr="0">
              <a:noAutofit/>
            </a:bodyPr>
            <a:lstStyle/>
            <a:p>
              <a:pPr marL="0" marR="0" lvl="0" indent="0" algn="ctr" rtl="0">
                <a:lnSpc>
                  <a:spcPct val="90000"/>
                </a:lnSpc>
                <a:spcBef>
                  <a:spcPts val="0"/>
                </a:spcBef>
                <a:spcAft>
                  <a:spcPts val="0"/>
                </a:spcAft>
                <a:buSzPct val="25000"/>
                <a:buNone/>
              </a:pPr>
              <a:r>
                <a:rPr lang="en-US" sz="4000">
                  <a:solidFill>
                    <a:srgbClr val="000000"/>
                  </a:solidFill>
                  <a:latin typeface="Calibri"/>
                  <a:ea typeface="Calibri"/>
                  <a:cs typeface="Calibri"/>
                  <a:sym typeface="Calibri"/>
                </a:rPr>
                <a:t>Quantway 1</a:t>
              </a:r>
            </a:p>
          </p:txBody>
        </p:sp>
        <p:sp>
          <p:nvSpPr>
            <p:cNvPr id="181" name="Shape 181"/>
            <p:cNvSpPr/>
            <p:nvPr/>
          </p:nvSpPr>
          <p:spPr>
            <a:xfrm>
              <a:off x="2548949" y="228602"/>
              <a:ext cx="3085500" cy="1234200"/>
            </a:xfrm>
            <a:prstGeom prst="chevron">
              <a:avLst>
                <a:gd name="adj" fmla="val 500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82" name="Shape 182"/>
            <p:cNvSpPr txBox="1"/>
            <p:nvPr/>
          </p:nvSpPr>
          <p:spPr>
            <a:xfrm>
              <a:off x="3089850" y="228602"/>
              <a:ext cx="1851303" cy="1234201"/>
            </a:xfrm>
            <a:prstGeom prst="rect">
              <a:avLst/>
            </a:prstGeom>
            <a:noFill/>
            <a:ln>
              <a:noFill/>
            </a:ln>
          </p:spPr>
          <p:txBody>
            <a:bodyPr lIns="88000" tIns="58650" rIns="29325" bIns="58650" anchor="ctr" anchorCtr="0">
              <a:noAutofit/>
            </a:bodyPr>
            <a:lstStyle/>
            <a:p>
              <a:pPr marL="0" marR="0" lvl="0" indent="0" algn="ctr" rtl="0">
                <a:lnSpc>
                  <a:spcPct val="90000"/>
                </a:lnSpc>
                <a:spcBef>
                  <a:spcPts val="0"/>
                </a:spcBef>
                <a:spcAft>
                  <a:spcPts val="0"/>
                </a:spcAft>
                <a:buSzPct val="25000"/>
                <a:buNone/>
              </a:pPr>
              <a:r>
                <a:rPr lang="en-US" sz="2200">
                  <a:solidFill>
                    <a:srgbClr val="000000"/>
                  </a:solidFill>
                  <a:latin typeface="Calibri"/>
                  <a:ea typeface="Calibri"/>
                  <a:cs typeface="Calibri"/>
                  <a:sym typeface="Calibri"/>
                </a:rPr>
                <a:t>Quantway 2 or College Level QR Course</a:t>
              </a:r>
            </a:p>
          </p:txBody>
        </p:sp>
      </p:grpSp>
      <p:sp>
        <p:nvSpPr>
          <p:cNvPr id="183" name="Shape 183"/>
          <p:cNvSpPr/>
          <p:nvPr/>
        </p:nvSpPr>
        <p:spPr>
          <a:xfrm>
            <a:off x="300490" y="4276611"/>
            <a:ext cx="2858912" cy="1143564"/>
          </a:xfrm>
          <a:prstGeom prst="homePlat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4" name="Shape 184"/>
          <p:cNvSpPr txBox="1"/>
          <p:nvPr/>
        </p:nvSpPr>
        <p:spPr>
          <a:xfrm>
            <a:off x="300490" y="4276611"/>
            <a:ext cx="2573022" cy="1143564"/>
          </a:xfrm>
          <a:prstGeom prst="rect">
            <a:avLst/>
          </a:prstGeom>
          <a:noFill/>
          <a:ln>
            <a:noFill/>
          </a:ln>
        </p:spPr>
        <p:txBody>
          <a:bodyPr lIns="213350" tIns="106675" rIns="53325" bIns="106675" anchor="ctr" anchorCtr="0">
            <a:noAutofit/>
          </a:bodyPr>
          <a:lstStyle/>
          <a:p>
            <a:pPr marL="0" marR="0" lvl="0" indent="0" algn="ctr" rtl="0">
              <a:lnSpc>
                <a:spcPct val="90000"/>
              </a:lnSpc>
              <a:spcBef>
                <a:spcPts val="0"/>
              </a:spcBef>
              <a:spcAft>
                <a:spcPts val="0"/>
              </a:spcAft>
              <a:buSzPct val="25000"/>
              <a:buNone/>
            </a:pPr>
            <a:r>
              <a:rPr lang="en-US" sz="4000">
                <a:latin typeface="Calibri"/>
                <a:ea typeface="Calibri"/>
                <a:cs typeface="Calibri"/>
                <a:sym typeface="Calibri"/>
              </a:rPr>
              <a:t>Elem Alg</a:t>
            </a:r>
          </a:p>
        </p:txBody>
      </p:sp>
      <p:sp>
        <p:nvSpPr>
          <p:cNvPr id="185" name="Shape 185"/>
          <p:cNvSpPr/>
          <p:nvPr/>
        </p:nvSpPr>
        <p:spPr>
          <a:xfrm>
            <a:off x="2663822" y="4276611"/>
            <a:ext cx="3270300" cy="1143600"/>
          </a:xfrm>
          <a:prstGeom prst="chevron">
            <a:avLst>
              <a:gd name="adj" fmla="val 50000"/>
            </a:avLst>
          </a:prstGeom>
          <a:solidFill>
            <a:schemeClr val="accent1"/>
          </a:solidFill>
          <a:ln w="76200" cap="flat" cmpd="sng">
            <a:solidFill>
              <a:srgbClr val="000000">
                <a:alpha val="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txBox="1"/>
          <p:nvPr/>
        </p:nvSpPr>
        <p:spPr>
          <a:xfrm>
            <a:off x="3159405" y="4276611"/>
            <a:ext cx="2126689" cy="1143564"/>
          </a:xfrm>
          <a:prstGeom prst="rect">
            <a:avLst/>
          </a:prstGeom>
          <a:noFill/>
          <a:ln>
            <a:noFill/>
          </a:ln>
        </p:spPr>
        <p:txBody>
          <a:bodyPr lIns="160000" tIns="106675" rIns="53325" bIns="106675" anchor="ctr" anchorCtr="0">
            <a:noAutofit/>
          </a:bodyPr>
          <a:lstStyle/>
          <a:p>
            <a:pPr marL="0" marR="0" lvl="0" indent="0" algn="ctr" rtl="0">
              <a:lnSpc>
                <a:spcPct val="90000"/>
              </a:lnSpc>
              <a:spcBef>
                <a:spcPts val="0"/>
              </a:spcBef>
              <a:spcAft>
                <a:spcPts val="0"/>
              </a:spcAft>
              <a:buSzPct val="25000"/>
              <a:buNone/>
            </a:pPr>
            <a:r>
              <a:rPr lang="en-US" sz="4000">
                <a:latin typeface="Calibri"/>
                <a:ea typeface="Calibri"/>
                <a:cs typeface="Calibri"/>
                <a:sym typeface="Calibri"/>
              </a:rPr>
              <a:t>Int Alg</a:t>
            </a:r>
          </a:p>
        </p:txBody>
      </p:sp>
      <p:sp>
        <p:nvSpPr>
          <p:cNvPr id="187" name="Shape 187"/>
          <p:cNvSpPr/>
          <p:nvPr/>
        </p:nvSpPr>
        <p:spPr>
          <a:xfrm>
            <a:off x="5438494" y="4276611"/>
            <a:ext cx="2859000" cy="1143600"/>
          </a:xfrm>
          <a:prstGeom prst="chevron">
            <a:avLst>
              <a:gd name="adj" fmla="val 50000"/>
            </a:avLst>
          </a:prstGeom>
          <a:solidFill>
            <a:schemeClr val="accent1"/>
          </a:solidFill>
          <a:ln w="38100" cap="flat" cmpd="sng">
            <a:solidFill>
              <a:srgbClr val="000000">
                <a:alpha val="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txBox="1"/>
          <p:nvPr/>
        </p:nvSpPr>
        <p:spPr>
          <a:xfrm>
            <a:off x="5857876" y="4276611"/>
            <a:ext cx="1715400" cy="1143600"/>
          </a:xfrm>
          <a:prstGeom prst="rect">
            <a:avLst/>
          </a:prstGeom>
          <a:noFill/>
          <a:ln>
            <a:noFill/>
          </a:ln>
        </p:spPr>
        <p:txBody>
          <a:bodyPr lIns="136000" tIns="90675" rIns="45325" bIns="90675" anchor="ctr" anchorCtr="0">
            <a:noAutofit/>
          </a:bodyPr>
          <a:lstStyle/>
          <a:p>
            <a:pPr marL="0" marR="0" lvl="0" indent="0" algn="ctr" rtl="0">
              <a:lnSpc>
                <a:spcPct val="90000"/>
              </a:lnSpc>
              <a:spcBef>
                <a:spcPts val="0"/>
              </a:spcBef>
              <a:spcAft>
                <a:spcPts val="0"/>
              </a:spcAft>
              <a:buSzPct val="25000"/>
              <a:buNone/>
            </a:pPr>
            <a:r>
              <a:rPr lang="en-US" sz="3400">
                <a:latin typeface="Calibri"/>
                <a:ea typeface="Calibri"/>
                <a:cs typeface="Calibri"/>
                <a:sym typeface="Calibri"/>
              </a:rPr>
              <a:t>College Math</a:t>
            </a:r>
          </a:p>
        </p:txBody>
      </p:sp>
      <p:cxnSp>
        <p:nvCxnSpPr>
          <p:cNvPr id="189" name="Shape 189"/>
          <p:cNvCxnSpPr/>
          <p:nvPr/>
        </p:nvCxnSpPr>
        <p:spPr>
          <a:xfrm rot="10800000" flipH="1">
            <a:off x="304800" y="5823694"/>
            <a:ext cx="8294400" cy="15300"/>
          </a:xfrm>
          <a:prstGeom prst="straightConnector1">
            <a:avLst/>
          </a:prstGeom>
          <a:noFill/>
          <a:ln w="76200" cap="flat" cmpd="sng">
            <a:solidFill>
              <a:schemeClr val="accent1"/>
            </a:solidFill>
            <a:prstDash val="solid"/>
            <a:round/>
            <a:headEnd type="none" w="med" len="med"/>
            <a:tailEnd type="triangle" w="lg" len="lg"/>
          </a:ln>
        </p:spPr>
      </p:cxnSp>
      <p:sp>
        <p:nvSpPr>
          <p:cNvPr id="190" name="Shape 190"/>
          <p:cNvSpPr/>
          <p:nvPr/>
        </p:nvSpPr>
        <p:spPr>
          <a:xfrm>
            <a:off x="5334000" y="962195"/>
            <a:ext cx="1371600" cy="1275000"/>
          </a:xfrm>
          <a:prstGeom prst="star12">
            <a:avLst>
              <a:gd name="adj" fmla="val 37500"/>
            </a:avLst>
          </a:prstGeom>
          <a:solidFill>
            <a:schemeClr val="accent5"/>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a:solidFill>
                  <a:srgbClr val="000000"/>
                </a:solidFill>
                <a:latin typeface="Calibri"/>
                <a:ea typeface="Calibri"/>
                <a:cs typeface="Calibri"/>
                <a:sym typeface="Calibri"/>
              </a:rPr>
              <a:t>College </a:t>
            </a: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Math</a:t>
            </a:r>
          </a:p>
          <a:p>
            <a:pPr marL="0" marR="0" lvl="0" indent="0" algn="ctr" rtl="0">
              <a:spcBef>
                <a:spcPts val="0"/>
              </a:spcBef>
              <a:buNone/>
            </a:pPr>
            <a:r>
              <a:rPr lang="en-US">
                <a:solidFill>
                  <a:srgbClr val="000000"/>
                </a:solidFill>
                <a:latin typeface="Calibri"/>
                <a:ea typeface="Calibri"/>
                <a:cs typeface="Calibri"/>
                <a:sym typeface="Calibri"/>
              </a:rPr>
              <a:t>Credit </a:t>
            </a:r>
          </a:p>
        </p:txBody>
      </p:sp>
      <p:sp>
        <p:nvSpPr>
          <p:cNvPr id="191" name="Shape 191"/>
          <p:cNvSpPr txBox="1"/>
          <p:nvPr/>
        </p:nvSpPr>
        <p:spPr>
          <a:xfrm>
            <a:off x="806937" y="5950803"/>
            <a:ext cx="15240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Semester 1</a:t>
            </a:r>
          </a:p>
        </p:txBody>
      </p:sp>
      <p:sp>
        <p:nvSpPr>
          <p:cNvPr id="192" name="Shape 192"/>
          <p:cNvSpPr txBox="1"/>
          <p:nvPr/>
        </p:nvSpPr>
        <p:spPr>
          <a:xfrm>
            <a:off x="3407498" y="5950800"/>
            <a:ext cx="15240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Semester 2</a:t>
            </a:r>
          </a:p>
        </p:txBody>
      </p:sp>
      <p:sp>
        <p:nvSpPr>
          <p:cNvPr id="193" name="Shape 193"/>
          <p:cNvSpPr txBox="1"/>
          <p:nvPr/>
        </p:nvSpPr>
        <p:spPr>
          <a:xfrm>
            <a:off x="5910385" y="5950803"/>
            <a:ext cx="14478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Semester 3</a:t>
            </a:r>
          </a:p>
        </p:txBody>
      </p:sp>
      <p:sp>
        <p:nvSpPr>
          <p:cNvPr id="194" name="Shape 194"/>
          <p:cNvSpPr/>
          <p:nvPr/>
        </p:nvSpPr>
        <p:spPr>
          <a:xfrm>
            <a:off x="5334000" y="2649399"/>
            <a:ext cx="1371600" cy="1275000"/>
          </a:xfrm>
          <a:prstGeom prst="star12">
            <a:avLst>
              <a:gd name="adj" fmla="val 37500"/>
            </a:avLst>
          </a:prstGeom>
          <a:solidFill>
            <a:schemeClr val="accent5"/>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a:solidFill>
                  <a:srgbClr val="000000"/>
                </a:solidFill>
                <a:latin typeface="Calibri"/>
                <a:ea typeface="Calibri"/>
                <a:cs typeface="Calibri"/>
                <a:sym typeface="Calibri"/>
              </a:rPr>
              <a:t>College </a:t>
            </a: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Math</a:t>
            </a:r>
          </a:p>
          <a:p>
            <a:pPr marL="0" marR="0" lvl="0" indent="0" algn="ctr" rtl="0">
              <a:spcBef>
                <a:spcPts val="0"/>
              </a:spcBef>
              <a:buNone/>
            </a:pPr>
            <a:r>
              <a:rPr lang="en-US">
                <a:solidFill>
                  <a:srgbClr val="000000"/>
                </a:solidFill>
                <a:latin typeface="Calibri"/>
                <a:ea typeface="Calibri"/>
                <a:cs typeface="Calibri"/>
                <a:sym typeface="Calibri"/>
              </a:rPr>
              <a:t>Credit </a:t>
            </a:r>
          </a:p>
        </p:txBody>
      </p:sp>
      <p:sp>
        <p:nvSpPr>
          <p:cNvPr id="195" name="Shape 195"/>
          <p:cNvSpPr/>
          <p:nvPr/>
        </p:nvSpPr>
        <p:spPr>
          <a:xfrm>
            <a:off x="7620000" y="4238794"/>
            <a:ext cx="1371600" cy="1275000"/>
          </a:xfrm>
          <a:prstGeom prst="star12">
            <a:avLst>
              <a:gd name="adj" fmla="val 375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a:latin typeface="Calibri"/>
                <a:ea typeface="Calibri"/>
                <a:cs typeface="Calibri"/>
                <a:sym typeface="Calibri"/>
              </a:rPr>
              <a:t>College </a:t>
            </a:r>
            <a:br>
              <a:rPr lang="en-US">
                <a:latin typeface="Calibri"/>
                <a:ea typeface="Calibri"/>
                <a:cs typeface="Calibri"/>
                <a:sym typeface="Calibri"/>
              </a:rPr>
            </a:br>
            <a:r>
              <a:rPr lang="en-US">
                <a:latin typeface="Calibri"/>
                <a:ea typeface="Calibri"/>
                <a:cs typeface="Calibri"/>
                <a:sym typeface="Calibri"/>
              </a:rPr>
              <a:t>Math</a:t>
            </a:r>
          </a:p>
          <a:p>
            <a:pPr marL="0" marR="0" lvl="0" indent="0" algn="ctr" rtl="0">
              <a:spcBef>
                <a:spcPts val="0"/>
              </a:spcBef>
              <a:buNone/>
            </a:pPr>
            <a:r>
              <a:rPr lang="en-US">
                <a:latin typeface="Calibri"/>
                <a:ea typeface="Calibri"/>
                <a:cs typeface="Calibri"/>
                <a:sym typeface="Calibri"/>
              </a:rPr>
              <a:t>Credit </a:t>
            </a:r>
          </a:p>
        </p:txBody>
      </p:sp>
      <p:sp>
        <p:nvSpPr>
          <p:cNvPr id="196" name="Shape 196"/>
          <p:cNvSpPr txBox="1"/>
          <p:nvPr/>
        </p:nvSpPr>
        <p:spPr>
          <a:xfrm>
            <a:off x="152400" y="208002"/>
            <a:ext cx="8841283" cy="55399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600">
                <a:solidFill>
                  <a:schemeClr val="dk1"/>
                </a:solidFill>
                <a:latin typeface="Cabin"/>
                <a:ea typeface="Cabin"/>
                <a:cs typeface="Cabin"/>
                <a:sym typeface="Cabin"/>
              </a:rPr>
              <a:t>A New Way: Coherent, Intensive, Accelerated Learning</a:t>
            </a:r>
          </a:p>
        </p:txBody>
      </p:sp>
      <p:sp>
        <p:nvSpPr>
          <p:cNvPr id="197" name="Shape 197"/>
          <p:cNvSpPr/>
          <p:nvPr/>
        </p:nvSpPr>
        <p:spPr>
          <a:xfrm>
            <a:off x="6629400" y="1495595"/>
            <a:ext cx="2362200" cy="1828800"/>
          </a:xfrm>
          <a:prstGeom prst="stripedRightArrow">
            <a:avLst>
              <a:gd name="adj1" fmla="val 50000"/>
              <a:gd name="adj2" fmla="val 50000"/>
            </a:avLst>
          </a:prstGeom>
          <a:solidFill>
            <a:schemeClr val="accent6"/>
          </a:solidFill>
          <a:ln>
            <a:noFill/>
          </a:ln>
        </p:spPr>
        <p:txBody>
          <a:bodyPr lIns="91425" tIns="45700" rIns="91425" bIns="45700" anchor="ctr" anchorCtr="0">
            <a:noAutofit/>
          </a:bodyPr>
          <a:lstStyle/>
          <a:p>
            <a:pPr marL="0" marR="0" lvl="0" indent="0" algn="ctr" rtl="0">
              <a:spcBef>
                <a:spcPts val="0"/>
              </a:spcBef>
              <a:buSzPct val="25000"/>
              <a:buNone/>
            </a:pPr>
            <a:r>
              <a:rPr lang="en-US" sz="2400" b="1">
                <a:solidFill>
                  <a:schemeClr val="lt1"/>
                </a:solidFill>
                <a:latin typeface="Calibri"/>
                <a:ea typeface="Calibri"/>
                <a:cs typeface="Calibri"/>
                <a:sym typeface="Calibri"/>
              </a:rPr>
              <a:t>Bridge to 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204" name="Shape 204"/>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205" name="Shape 205"/>
          <p:cNvGrpSpPr/>
          <p:nvPr/>
        </p:nvGrpSpPr>
        <p:grpSpPr>
          <a:xfrm>
            <a:off x="2286000" y="1380475"/>
            <a:ext cx="6629400" cy="2662800"/>
            <a:chOff x="2286000" y="1447800"/>
            <a:chExt cx="6629400" cy="2662800"/>
          </a:xfrm>
        </p:grpSpPr>
        <p:sp>
          <p:nvSpPr>
            <p:cNvPr id="206" name="Shape 206"/>
            <p:cNvSpPr/>
            <p:nvPr/>
          </p:nvSpPr>
          <p:spPr>
            <a:xfrm>
              <a:off x="2971800" y="1447800"/>
              <a:ext cx="5943600" cy="1295400"/>
            </a:xfrm>
            <a:prstGeom prst="rect">
              <a:avLst/>
            </a:prstGeom>
            <a:solidFill>
              <a:srgbClr val="A5ACC8"/>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Instructional System </a:t>
              </a:r>
              <a:r>
                <a:rPr lang="en-US" sz="2000">
                  <a:solidFill>
                    <a:srgbClr val="000000"/>
                  </a:solidFill>
                  <a:latin typeface="Cabin"/>
                  <a:ea typeface="Cabin"/>
                  <a:cs typeface="Cabin"/>
                  <a:sym typeface="Cabin"/>
                </a:rPr>
                <a:t>combines a) ambitious learning goals, 2) a curriculum with relevant, authentic contexts, and 3) a research-based pedagogy supporting collaborative, problem centered learning</a:t>
              </a:r>
            </a:p>
          </p:txBody>
        </p:sp>
        <p:cxnSp>
          <p:nvCxnSpPr>
            <p:cNvPr id="207" name="Shape 207"/>
            <p:cNvCxnSpPr>
              <a:stCxn id="206" idx="1"/>
              <a:endCxn id="203" idx="3"/>
            </p:cNvCxnSpPr>
            <p:nvPr/>
          </p:nvCxnSpPr>
          <p:spPr>
            <a:xfrm flipH="1">
              <a:off x="2286000" y="2095500"/>
              <a:ext cx="685800" cy="2015100"/>
            </a:xfrm>
            <a:prstGeom prst="straightConnector1">
              <a:avLst/>
            </a:prstGeom>
            <a:noFill/>
            <a:ln w="38100" cap="flat" cmpd="sng">
              <a:solidFill>
                <a:srgbClr val="2E2E2E"/>
              </a:solidFill>
              <a:prstDash val="solid"/>
              <a:round/>
              <a:headEnd type="none" w="med" len="med"/>
              <a:tailEnd type="triangle" w="lg" len="lg"/>
            </a:ln>
          </p:spPr>
        </p:cxnSp>
      </p:grpSp>
      <p:grpSp>
        <p:nvGrpSpPr>
          <p:cNvPr id="208" name="Shape 208"/>
          <p:cNvGrpSpPr/>
          <p:nvPr/>
        </p:nvGrpSpPr>
        <p:grpSpPr>
          <a:xfrm>
            <a:off x="2286000" y="228600"/>
            <a:ext cx="6629400" cy="3814800"/>
            <a:chOff x="2286000" y="228600"/>
            <a:chExt cx="6629400" cy="3814800"/>
          </a:xfrm>
        </p:grpSpPr>
        <p:sp>
          <p:nvSpPr>
            <p:cNvPr id="209" name="Shape 209"/>
            <p:cNvSpPr/>
            <p:nvPr/>
          </p:nvSpPr>
          <p:spPr>
            <a:xfrm>
              <a:off x="2971800" y="228600"/>
              <a:ext cx="5943600" cy="1066800"/>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210" name="Shape 210"/>
            <p:cNvCxnSpPr>
              <a:stCxn id="209" idx="1"/>
              <a:endCxn id="203"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Shape 203"/>
          <p:cNvGrpSpPr/>
          <p:nvPr/>
        </p:nvGrpSpPr>
        <p:grpSpPr>
          <a:xfrm>
            <a:off x="2322032" y="822319"/>
            <a:ext cx="4419599" cy="5257800"/>
            <a:chOff x="2322032" y="822319"/>
            <a:chExt cx="4419599" cy="5257800"/>
          </a:xfrm>
        </p:grpSpPr>
        <p:sp>
          <p:nvSpPr>
            <p:cNvPr id="204" name="Shape 204"/>
            <p:cNvSpPr/>
            <p:nvPr/>
          </p:nvSpPr>
          <p:spPr>
            <a:xfrm>
              <a:off x="2322032" y="822319"/>
              <a:ext cx="4419599" cy="3352799"/>
            </a:xfrm>
            <a:prstGeom prst="roundRect">
              <a:avLst>
                <a:gd name="adj" fmla="val 16667"/>
              </a:avLst>
            </a:prstGeom>
            <a:solidFill>
              <a:srgbClr val="4487C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Shape 205"/>
            <p:cNvSpPr/>
            <p:nvPr/>
          </p:nvSpPr>
          <p:spPr>
            <a:xfrm>
              <a:off x="2514600" y="2346317"/>
              <a:ext cx="1981200" cy="1616100"/>
            </a:xfrm>
            <a:prstGeom prst="roundRect">
              <a:avLst>
                <a:gd name="adj" fmla="val 16667"/>
              </a:avLst>
            </a:prstGeom>
            <a:solidFill>
              <a:schemeClr val="lt2"/>
            </a:solidFill>
            <a:ln>
              <a:noFill/>
            </a:ln>
          </p:spPr>
          <p:txBody>
            <a:bodyPr lIns="91425" tIns="45700" rIns="91425" bIns="45700" anchor="ctr" anchorCtr="0">
              <a:noAutofit/>
            </a:bodyPr>
            <a:lstStyle/>
            <a:p>
              <a:pPr algn="ctr">
                <a:buSzPct val="25000"/>
              </a:pPr>
              <a:r>
                <a:rPr lang="en-US" sz="2400">
                  <a:solidFill>
                    <a:srgbClr val="FFFFFF"/>
                  </a:solidFill>
                  <a:latin typeface="Calibri"/>
                  <a:ea typeface="Calibri"/>
                  <a:cs typeface="Calibri"/>
                  <a:sym typeface="Calibri"/>
                </a:rPr>
                <a:t>Statway/</a:t>
              </a:r>
              <a:br>
                <a:rPr lang="en-US" sz="2400">
                  <a:solidFill>
                    <a:srgbClr val="FFFFFF"/>
                  </a:solidFill>
                  <a:latin typeface="Calibri"/>
                  <a:ea typeface="Calibri"/>
                  <a:cs typeface="Calibri"/>
                  <a:sym typeface="Calibri"/>
                </a:rPr>
              </a:br>
              <a:r>
                <a:rPr lang="en-US" sz="2400">
                  <a:solidFill>
                    <a:srgbClr val="FFFFFF"/>
                  </a:solidFill>
                  <a:latin typeface="Calibri"/>
                  <a:ea typeface="Calibri"/>
                  <a:cs typeface="Calibri"/>
                  <a:sym typeface="Calibri"/>
                </a:rPr>
                <a:t>Quantway Curricula</a:t>
              </a:r>
            </a:p>
          </p:txBody>
        </p:sp>
        <p:sp>
          <p:nvSpPr>
            <p:cNvPr id="206" name="Shape 206"/>
            <p:cNvSpPr/>
            <p:nvPr/>
          </p:nvSpPr>
          <p:spPr>
            <a:xfrm>
              <a:off x="4572000" y="2346317"/>
              <a:ext cx="1905000" cy="1616100"/>
            </a:xfrm>
            <a:prstGeom prst="roundRect">
              <a:avLst>
                <a:gd name="adj" fmla="val 16667"/>
              </a:avLst>
            </a:prstGeom>
            <a:solidFill>
              <a:schemeClr val="lt2"/>
            </a:solidFill>
            <a:ln>
              <a:noFill/>
            </a:ln>
          </p:spPr>
          <p:txBody>
            <a:bodyPr lIns="91425" tIns="45700" rIns="91425" bIns="45700" anchor="ctr" anchorCtr="0">
              <a:noAutofit/>
            </a:bodyPr>
            <a:lstStyle/>
            <a:p>
              <a:pPr algn="ctr">
                <a:buSzPct val="25000"/>
              </a:pPr>
              <a:r>
                <a:rPr lang="en-US" sz="2400">
                  <a:solidFill>
                    <a:srgbClr val="FFFFFF"/>
                  </a:solidFill>
                  <a:latin typeface="Calibri"/>
                  <a:ea typeface="Calibri"/>
                  <a:cs typeface="Calibri"/>
                  <a:sym typeface="Calibri"/>
                </a:rPr>
                <a:t>Pathways Pedagogy</a:t>
              </a:r>
            </a:p>
          </p:txBody>
        </p:sp>
        <p:sp>
          <p:nvSpPr>
            <p:cNvPr id="207" name="Shape 207"/>
            <p:cNvSpPr/>
            <p:nvPr/>
          </p:nvSpPr>
          <p:spPr>
            <a:xfrm>
              <a:off x="4038600" y="3717919"/>
              <a:ext cx="1066799" cy="914400"/>
            </a:xfrm>
            <a:prstGeom prst="upArrow">
              <a:avLst>
                <a:gd name="adj1" fmla="val 50000"/>
                <a:gd name="adj2" fmla="val 48227"/>
              </a:avLst>
            </a:prstGeom>
            <a:solidFill>
              <a:schemeClr val="accent6"/>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Shape 208"/>
            <p:cNvSpPr txBox="1"/>
            <p:nvPr/>
          </p:nvSpPr>
          <p:spPr>
            <a:xfrm>
              <a:off x="2436332" y="1050919"/>
              <a:ext cx="4191000" cy="1385100"/>
            </a:xfrm>
            <a:prstGeom prst="rect">
              <a:avLst/>
            </a:prstGeom>
            <a:solidFill>
              <a:srgbClr val="4487C2"/>
            </a:solidFill>
            <a:ln>
              <a:noFill/>
            </a:ln>
          </p:spPr>
          <p:txBody>
            <a:bodyPr lIns="91425" tIns="45700" rIns="91425" bIns="45700" anchor="t" anchorCtr="0">
              <a:noAutofit/>
            </a:bodyPr>
            <a:lstStyle/>
            <a:p>
              <a:pPr algn="ctr">
                <a:buSzPct val="25000"/>
              </a:pPr>
              <a:r>
                <a:rPr lang="en-US" sz="2400" b="1" dirty="0">
                  <a:solidFill>
                    <a:srgbClr val="FFFFFF"/>
                  </a:solidFill>
                  <a:latin typeface="Open Sans"/>
                  <a:ea typeface="Open Sans"/>
                  <a:cs typeface="Open Sans"/>
                  <a:sym typeface="Open Sans"/>
                </a:rPr>
                <a:t>Learning Opportunities</a:t>
              </a:r>
            </a:p>
            <a:p>
              <a:pPr algn="ctr">
                <a:buSzPct val="25000"/>
              </a:pPr>
              <a:r>
                <a:rPr lang="en-US" sz="2000" dirty="0">
                  <a:solidFill>
                    <a:srgbClr val="FFFFFF"/>
                  </a:solidFill>
                  <a:latin typeface="Open Sans"/>
                  <a:ea typeface="Open Sans"/>
                  <a:cs typeface="Open Sans"/>
                  <a:sym typeface="Open Sans"/>
                </a:rPr>
                <a:t>Productive Struggle</a:t>
              </a:r>
            </a:p>
            <a:p>
              <a:pPr algn="ctr">
                <a:buSzPct val="25000"/>
              </a:pPr>
              <a:r>
                <a:rPr lang="en-US" sz="2000" dirty="0">
                  <a:solidFill>
                    <a:srgbClr val="FFFFFF"/>
                  </a:solidFill>
                  <a:latin typeface="Open Sans"/>
                  <a:ea typeface="Open Sans"/>
                  <a:cs typeface="Open Sans"/>
                  <a:sym typeface="Open Sans"/>
                </a:rPr>
                <a:t>Explicit Connections</a:t>
              </a:r>
            </a:p>
            <a:p>
              <a:pPr algn="ctr">
                <a:buSzPct val="25000"/>
              </a:pPr>
              <a:r>
                <a:rPr lang="en-US" sz="2000" dirty="0">
                  <a:solidFill>
                    <a:srgbClr val="FFFFFF"/>
                  </a:solidFill>
                  <a:latin typeface="Open Sans"/>
                  <a:ea typeface="Open Sans"/>
                  <a:cs typeface="Open Sans"/>
                  <a:sym typeface="Open Sans"/>
                </a:rPr>
                <a:t>Deliberate Practice</a:t>
              </a:r>
            </a:p>
          </p:txBody>
        </p:sp>
        <p:sp>
          <p:nvSpPr>
            <p:cNvPr id="209" name="Shape 209"/>
            <p:cNvSpPr/>
            <p:nvPr/>
          </p:nvSpPr>
          <p:spPr>
            <a:xfrm>
              <a:off x="2514600" y="5394319"/>
              <a:ext cx="4114800" cy="685799"/>
            </a:xfrm>
            <a:prstGeom prst="roundRect">
              <a:avLst>
                <a:gd name="adj" fmla="val 16667"/>
              </a:avLst>
            </a:prstGeom>
            <a:solidFill>
              <a:srgbClr val="8C8C88"/>
            </a:solidFill>
            <a:ln>
              <a:noFill/>
            </a:ln>
          </p:spPr>
          <p:txBody>
            <a:bodyPr lIns="91425" tIns="45700" rIns="91425" bIns="45700" anchor="ctr" anchorCtr="0">
              <a:noAutofit/>
            </a:bodyPr>
            <a:lstStyle/>
            <a:p>
              <a:pPr algn="ctr">
                <a:buSzPct val="25000"/>
              </a:pPr>
              <a:r>
                <a:rPr lang="en-US" sz="2400" dirty="0">
                  <a:solidFill>
                    <a:srgbClr val="FFFFFF"/>
                  </a:solidFill>
                  <a:latin typeface="Calibri"/>
                  <a:ea typeface="Calibri"/>
                  <a:cs typeface="Calibri"/>
                  <a:sym typeface="Calibri"/>
                </a:rPr>
                <a:t>Language &amp; Literacy Supports</a:t>
              </a:r>
            </a:p>
          </p:txBody>
        </p:sp>
        <p:sp>
          <p:nvSpPr>
            <p:cNvPr id="210" name="Shape 210"/>
            <p:cNvSpPr/>
            <p:nvPr/>
          </p:nvSpPr>
          <p:spPr>
            <a:xfrm>
              <a:off x="4267200" y="3794119"/>
              <a:ext cx="609599" cy="1600199"/>
            </a:xfrm>
            <a:prstGeom prst="upArrow">
              <a:avLst>
                <a:gd name="adj1" fmla="val 50000"/>
                <a:gd name="adj2" fmla="val 50000"/>
              </a:avLst>
            </a:prstGeom>
            <a:solidFill>
              <a:srgbClr val="8C8C8C"/>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Shape 211"/>
            <p:cNvSpPr/>
            <p:nvPr/>
          </p:nvSpPr>
          <p:spPr>
            <a:xfrm>
              <a:off x="2933700" y="4479919"/>
              <a:ext cx="3276600" cy="685799"/>
            </a:xfrm>
            <a:prstGeom prst="roundRect">
              <a:avLst>
                <a:gd name="adj" fmla="val 16667"/>
              </a:avLst>
            </a:prstGeom>
            <a:solidFill>
              <a:schemeClr val="accent6"/>
            </a:solidFill>
            <a:ln>
              <a:noFill/>
            </a:ln>
          </p:spPr>
          <p:txBody>
            <a:bodyPr lIns="91425" tIns="45700" rIns="91425" bIns="45700" anchor="ctr" anchorCtr="0">
              <a:noAutofit/>
            </a:bodyPr>
            <a:lstStyle/>
            <a:p>
              <a:pPr algn="ctr">
                <a:buSzPct val="25000"/>
              </a:pPr>
              <a:r>
                <a:rPr lang="en-US" sz="2400" dirty="0">
                  <a:solidFill>
                    <a:srgbClr val="FFFFFF"/>
                  </a:solidFill>
                  <a:latin typeface="Calibri"/>
                  <a:ea typeface="Calibri"/>
                  <a:cs typeface="Calibri"/>
                  <a:sym typeface="Calibri"/>
                </a:rPr>
                <a:t>Productive Persistence</a:t>
              </a:r>
            </a:p>
          </p:txBody>
        </p:sp>
      </p:grpSp>
      <p:sp>
        <p:nvSpPr>
          <p:cNvPr id="212" name="Shape 212"/>
          <p:cNvSpPr/>
          <p:nvPr/>
        </p:nvSpPr>
        <p:spPr>
          <a:xfrm>
            <a:off x="6858000" y="2543468"/>
            <a:ext cx="2209800" cy="30480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1" y="68433"/>
                </a:moveTo>
                <a:lnTo>
                  <a:pt x="940" y="61292"/>
                </a:lnTo>
                <a:lnTo>
                  <a:pt x="-21609" y="35808"/>
                </a:lnTo>
              </a:path>
            </a:pathLst>
          </a:custGeom>
          <a:solidFill>
            <a:schemeClr val="lt2"/>
          </a:solidFill>
          <a:ln w="25400" cap="flat" cmpd="sng">
            <a:solidFill>
              <a:srgbClr val="294A92"/>
            </a:solidFill>
            <a:prstDash val="solid"/>
            <a:round/>
            <a:headEnd type="none" w="med" len="med"/>
            <a:tailEnd type="none" w="med" len="med"/>
          </a:ln>
        </p:spPr>
        <p:txBody>
          <a:bodyPr lIns="91425" tIns="45700" rIns="91425" bIns="45700" anchor="ctr" anchorCtr="0">
            <a:noAutofit/>
          </a:bodyPr>
          <a:lstStyle/>
          <a:p>
            <a:pPr algn="ctr">
              <a:buSzPct val="25000"/>
            </a:pPr>
            <a:endParaRPr lang="en-US" sz="2000" dirty="0">
              <a:solidFill>
                <a:srgbClr val="FFFFFF"/>
              </a:solidFill>
              <a:latin typeface="Calibri"/>
              <a:ea typeface="Calibri"/>
              <a:cs typeface="Calibri"/>
              <a:sym typeface="Calibri"/>
            </a:endParaRPr>
          </a:p>
        </p:txBody>
      </p:sp>
      <p:sp>
        <p:nvSpPr>
          <p:cNvPr id="213" name="Shape 213"/>
          <p:cNvSpPr/>
          <p:nvPr/>
        </p:nvSpPr>
        <p:spPr>
          <a:xfrm>
            <a:off x="152400" y="2543468"/>
            <a:ext cx="2057400" cy="31242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0742" y="58839"/>
                </a:moveTo>
                <a:lnTo>
                  <a:pt x="143227" y="33538"/>
                </a:lnTo>
              </a:path>
            </a:pathLst>
          </a:custGeom>
          <a:solidFill>
            <a:schemeClr val="lt2"/>
          </a:solidFill>
          <a:ln w="25400" cap="flat" cmpd="sng">
            <a:solidFill>
              <a:srgbClr val="294A92"/>
            </a:solidFill>
            <a:prstDash val="solid"/>
            <a:round/>
            <a:headEnd type="none" w="med" len="med"/>
            <a:tailEnd type="none" w="med" len="med"/>
          </a:ln>
        </p:spPr>
        <p:txBody>
          <a:bodyPr lIns="91425" tIns="45700" rIns="91425" bIns="45700" anchor="ctr" anchorCtr="0">
            <a:noAutofit/>
          </a:bodyPr>
          <a:lstStyle/>
          <a:p>
            <a:pPr algn="ctr">
              <a:buSzPct val="25000"/>
            </a:pPr>
            <a:endParaRPr lang="en-US" sz="2000" dirty="0">
              <a:solidFill>
                <a:srgbClr val="FFFFFF"/>
              </a:solidFill>
              <a:latin typeface="Calibri"/>
              <a:ea typeface="Calibri"/>
              <a:cs typeface="Calibri"/>
              <a:sym typeface="Calibri"/>
            </a:endParaRPr>
          </a:p>
        </p:txBody>
      </p:sp>
      <p:sp>
        <p:nvSpPr>
          <p:cNvPr id="214" name="Shape 214"/>
          <p:cNvSpPr txBox="1"/>
          <p:nvPr/>
        </p:nvSpPr>
        <p:spPr>
          <a:xfrm>
            <a:off x="1063525" y="162575"/>
            <a:ext cx="6936600" cy="584700"/>
          </a:xfrm>
          <a:prstGeom prst="rect">
            <a:avLst/>
          </a:prstGeom>
          <a:noFill/>
          <a:ln>
            <a:noFill/>
          </a:ln>
        </p:spPr>
        <p:txBody>
          <a:bodyPr lIns="91425" tIns="45700" rIns="91425" bIns="45700" anchor="t" anchorCtr="0">
            <a:noAutofit/>
          </a:bodyPr>
          <a:lstStyle/>
          <a:p>
            <a:pPr algn="ctr">
              <a:buSzPct val="25000"/>
            </a:pPr>
            <a:r>
              <a:rPr lang="en-US" sz="3200">
                <a:solidFill>
                  <a:srgbClr val="023F5A"/>
                </a:solidFill>
                <a:latin typeface="Cabin"/>
                <a:ea typeface="Cabin"/>
                <a:cs typeface="Cabin"/>
                <a:sym typeface="Cabin"/>
              </a:rPr>
              <a:t>Pathways Instructional System</a:t>
            </a:r>
          </a:p>
        </p:txBody>
      </p:sp>
      <p:sp>
        <p:nvSpPr>
          <p:cNvPr id="2" name="TextBox 1"/>
          <p:cNvSpPr txBox="1"/>
          <p:nvPr/>
        </p:nvSpPr>
        <p:spPr>
          <a:xfrm>
            <a:off x="158262" y="2543468"/>
            <a:ext cx="2057400" cy="3385542"/>
          </a:xfrm>
          <a:prstGeom prst="rect">
            <a:avLst/>
          </a:prstGeom>
          <a:noFill/>
        </p:spPr>
        <p:txBody>
          <a:bodyPr wrap="square" rtlCol="0">
            <a:spAutoFit/>
          </a:bodyPr>
          <a:lstStyle/>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Ambitious learning goals </a:t>
            </a:r>
          </a:p>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and curricular materials</a:t>
            </a:r>
          </a:p>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designed around authentic</a:t>
            </a:r>
          </a:p>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and relevant problem</a:t>
            </a:r>
          </a:p>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situations</a:t>
            </a:r>
          </a:p>
          <a:p>
            <a:endParaRPr lang="en-US" dirty="0"/>
          </a:p>
        </p:txBody>
      </p:sp>
      <p:sp>
        <p:nvSpPr>
          <p:cNvPr id="15" name="TextBox 14"/>
          <p:cNvSpPr txBox="1"/>
          <p:nvPr/>
        </p:nvSpPr>
        <p:spPr>
          <a:xfrm>
            <a:off x="6874933" y="2513702"/>
            <a:ext cx="2133600" cy="3077766"/>
          </a:xfrm>
          <a:prstGeom prst="rect">
            <a:avLst/>
          </a:prstGeom>
          <a:noFill/>
        </p:spPr>
        <p:txBody>
          <a:bodyPr wrap="square" rtlCol="0">
            <a:spAutoFit/>
          </a:bodyPr>
          <a:lstStyle/>
          <a:p>
            <a:pPr algn="ctr">
              <a:buSzPct val="25000"/>
            </a:pPr>
            <a:r>
              <a:rPr lang="en-US" sz="2000" dirty="0">
                <a:solidFill>
                  <a:srgbClr val="FFFFFF"/>
                </a:solidFill>
                <a:latin typeface="Open Sans" panose="020B0604020202020204" charset="0"/>
                <a:ea typeface="Open Sans" panose="020B0604020202020204" charset="0"/>
                <a:cs typeface="Open Sans" panose="020B0604020202020204" charset="0"/>
                <a:sym typeface="Calibri"/>
              </a:rPr>
              <a:t>Research-based collaborative and student-centered pedagogical practices that support deep and long lasting understanding</a:t>
            </a:r>
          </a:p>
          <a:p>
            <a:endParaRPr lang="en-US" dirty="0"/>
          </a:p>
        </p:txBody>
      </p:sp>
    </p:spTree>
    <p:extLst>
      <p:ext uri="{BB962C8B-B14F-4D97-AF65-F5344CB8AC3E}">
        <p14:creationId xmlns:p14="http://schemas.microsoft.com/office/powerpoint/2010/main" val="122661437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235100" y="2600375"/>
            <a:ext cx="2050800" cy="2886000"/>
          </a:xfrm>
          <a:prstGeom prst="rect">
            <a:avLst/>
          </a:prstGeom>
          <a:solidFill>
            <a:schemeClr val="lt2"/>
          </a:solidFill>
          <a:ln w="25400" cap="flat" cmpd="sng">
            <a:solidFill>
              <a:srgbClr val="4D679C"/>
            </a:solidFill>
            <a:prstDash val="solid"/>
            <a:round/>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buSzPct val="25000"/>
              <a:buNone/>
            </a:pPr>
            <a:r>
              <a:rPr lang="en-US" sz="2600">
                <a:solidFill>
                  <a:srgbClr val="FFFFFF"/>
                </a:solidFill>
                <a:latin typeface="Cabin"/>
                <a:ea typeface="Cabin"/>
                <a:cs typeface="Cabin"/>
                <a:sym typeface="Cabin"/>
              </a:rPr>
              <a:t>Change math  from Gatekeeper to Gateway</a:t>
            </a:r>
          </a:p>
        </p:txBody>
      </p:sp>
      <p:sp>
        <p:nvSpPr>
          <p:cNvPr id="234" name="Shape 234"/>
          <p:cNvSpPr txBox="1"/>
          <p:nvPr/>
        </p:nvSpPr>
        <p:spPr>
          <a:xfrm>
            <a:off x="-228600" y="533400"/>
            <a:ext cx="3276600" cy="18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6959"/>
                </a:solidFill>
                <a:latin typeface="Cabin"/>
                <a:ea typeface="Cabin"/>
                <a:cs typeface="Cabin"/>
                <a:sym typeface="Cabin"/>
              </a:rPr>
              <a:t>A Networked Improvement Community Approach</a:t>
            </a:r>
          </a:p>
        </p:txBody>
      </p:sp>
      <p:grpSp>
        <p:nvGrpSpPr>
          <p:cNvPr id="235" name="Shape 235"/>
          <p:cNvGrpSpPr/>
          <p:nvPr/>
        </p:nvGrpSpPr>
        <p:grpSpPr>
          <a:xfrm>
            <a:off x="2286000" y="1380475"/>
            <a:ext cx="6629400" cy="2662800"/>
            <a:chOff x="2286000" y="1447800"/>
            <a:chExt cx="6629400" cy="2662800"/>
          </a:xfrm>
        </p:grpSpPr>
        <p:sp>
          <p:nvSpPr>
            <p:cNvPr id="236" name="Shape 236"/>
            <p:cNvSpPr/>
            <p:nvPr/>
          </p:nvSpPr>
          <p:spPr>
            <a:xfrm>
              <a:off x="2971800" y="1447800"/>
              <a:ext cx="5943600" cy="1295400"/>
            </a:xfrm>
            <a:prstGeom prst="rect">
              <a:avLst/>
            </a:prstGeom>
            <a:solidFill>
              <a:srgbClr val="A5ACC8"/>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Instructional System </a:t>
              </a:r>
              <a:r>
                <a:rPr lang="en-US" sz="2000">
                  <a:solidFill>
                    <a:srgbClr val="000000"/>
                  </a:solidFill>
                  <a:latin typeface="Cabin"/>
                  <a:ea typeface="Cabin"/>
                  <a:cs typeface="Cabin"/>
                  <a:sym typeface="Cabin"/>
                </a:rPr>
                <a:t>combines a) ambitious learning goals, 2) a curriculum with relevant, authentic contexts, and 3) a research-based pedagogy supporting collaborative, problem centered learning</a:t>
              </a:r>
            </a:p>
          </p:txBody>
        </p:sp>
        <p:cxnSp>
          <p:nvCxnSpPr>
            <p:cNvPr id="237" name="Shape 237"/>
            <p:cNvCxnSpPr>
              <a:stCxn id="236" idx="1"/>
              <a:endCxn id="233" idx="3"/>
            </p:cNvCxnSpPr>
            <p:nvPr/>
          </p:nvCxnSpPr>
          <p:spPr>
            <a:xfrm flipH="1">
              <a:off x="2286000" y="2095500"/>
              <a:ext cx="685800" cy="2015100"/>
            </a:xfrm>
            <a:prstGeom prst="straightConnector1">
              <a:avLst/>
            </a:prstGeom>
            <a:noFill/>
            <a:ln w="38100" cap="flat" cmpd="sng">
              <a:solidFill>
                <a:srgbClr val="2E2E2E"/>
              </a:solidFill>
              <a:prstDash val="solid"/>
              <a:round/>
              <a:headEnd type="none" w="med" len="med"/>
              <a:tailEnd type="triangle" w="lg" len="lg"/>
            </a:ln>
          </p:spPr>
        </p:cxnSp>
      </p:grpSp>
      <p:grpSp>
        <p:nvGrpSpPr>
          <p:cNvPr id="238" name="Shape 238"/>
          <p:cNvGrpSpPr/>
          <p:nvPr/>
        </p:nvGrpSpPr>
        <p:grpSpPr>
          <a:xfrm>
            <a:off x="2286000" y="228600"/>
            <a:ext cx="6629400" cy="3814800"/>
            <a:chOff x="2286000" y="228600"/>
            <a:chExt cx="6629400" cy="3814800"/>
          </a:xfrm>
        </p:grpSpPr>
        <p:sp>
          <p:nvSpPr>
            <p:cNvPr id="239" name="Shape 239"/>
            <p:cNvSpPr/>
            <p:nvPr/>
          </p:nvSpPr>
          <p:spPr>
            <a:xfrm>
              <a:off x="2971800" y="228600"/>
              <a:ext cx="5943600" cy="1066800"/>
            </a:xfrm>
            <a:prstGeom prst="rect">
              <a:avLst/>
            </a:prstGeom>
            <a:solidFill>
              <a:schemeClr val="accent1"/>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Institutional Structures and Leadership </a:t>
              </a:r>
              <a:r>
                <a:rPr lang="en-US" sz="2000">
                  <a:solidFill>
                    <a:srgbClr val="000000"/>
                  </a:solidFill>
                  <a:latin typeface="Cabin"/>
                  <a:ea typeface="Cabin"/>
                  <a:cs typeface="Cabin"/>
                  <a:sym typeface="Cabin"/>
                </a:rPr>
                <a:t>are aligned in support of the initiative.</a:t>
              </a:r>
            </a:p>
          </p:txBody>
        </p:sp>
        <p:cxnSp>
          <p:nvCxnSpPr>
            <p:cNvPr id="240" name="Shape 240"/>
            <p:cNvCxnSpPr>
              <a:stCxn id="239" idx="1"/>
              <a:endCxn id="233" idx="3"/>
            </p:cNvCxnSpPr>
            <p:nvPr/>
          </p:nvCxnSpPr>
          <p:spPr>
            <a:xfrm flipH="1">
              <a:off x="2286000" y="762000"/>
              <a:ext cx="685800" cy="3281400"/>
            </a:xfrm>
            <a:prstGeom prst="straightConnector1">
              <a:avLst/>
            </a:prstGeom>
            <a:noFill/>
            <a:ln w="38100" cap="flat" cmpd="sng">
              <a:solidFill>
                <a:srgbClr val="262626"/>
              </a:solidFill>
              <a:prstDash val="solid"/>
              <a:round/>
              <a:headEnd type="none" w="med" len="med"/>
              <a:tailEnd type="triangle" w="lg" len="lg"/>
            </a:ln>
          </p:spPr>
        </p:cxnSp>
      </p:grpSp>
      <p:grpSp>
        <p:nvGrpSpPr>
          <p:cNvPr id="241" name="Shape 241"/>
          <p:cNvGrpSpPr/>
          <p:nvPr/>
        </p:nvGrpSpPr>
        <p:grpSpPr>
          <a:xfrm>
            <a:off x="2286000" y="2781300"/>
            <a:ext cx="6629400" cy="1295400"/>
            <a:chOff x="2286000" y="2819400"/>
            <a:chExt cx="6629400" cy="1295400"/>
          </a:xfrm>
        </p:grpSpPr>
        <p:cxnSp>
          <p:nvCxnSpPr>
            <p:cNvPr id="242" name="Shape 242"/>
            <p:cNvCxnSpPr/>
            <p:nvPr/>
          </p:nvCxnSpPr>
          <p:spPr>
            <a:xfrm flipH="1">
              <a:off x="2286000" y="3438600"/>
              <a:ext cx="903300" cy="676200"/>
            </a:xfrm>
            <a:prstGeom prst="straightConnector1">
              <a:avLst/>
            </a:prstGeom>
            <a:noFill/>
            <a:ln w="38100" cap="flat" cmpd="sng">
              <a:solidFill>
                <a:srgbClr val="262626"/>
              </a:solidFill>
              <a:prstDash val="solid"/>
              <a:round/>
              <a:headEnd type="none" w="med" len="med"/>
              <a:tailEnd type="triangle" w="lg" len="lg"/>
            </a:ln>
          </p:spPr>
        </p:cxnSp>
        <p:sp>
          <p:nvSpPr>
            <p:cNvPr id="243" name="Shape 243"/>
            <p:cNvSpPr/>
            <p:nvPr/>
          </p:nvSpPr>
          <p:spPr>
            <a:xfrm>
              <a:off x="2971800" y="2819400"/>
              <a:ext cx="5943600" cy="1295400"/>
            </a:xfrm>
            <a:prstGeom prst="rect">
              <a:avLst/>
            </a:prstGeom>
            <a:solidFill>
              <a:schemeClr val="accent5"/>
            </a:solidFill>
            <a:ln w="9525" cap="flat" cmpd="sng">
              <a:solidFill>
                <a:srgbClr val="22494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400" b="1">
                  <a:solidFill>
                    <a:srgbClr val="000000"/>
                  </a:solidFill>
                  <a:latin typeface="Cabin"/>
                  <a:ea typeface="Cabin"/>
                  <a:cs typeface="Cabin"/>
                  <a:sym typeface="Cabin"/>
                </a:rPr>
                <a:t>Productive Persistence </a:t>
              </a:r>
              <a:r>
                <a:rPr lang="en-US" sz="2000">
                  <a:solidFill>
                    <a:srgbClr val="000000"/>
                  </a:solidFill>
                  <a:latin typeface="Cabin"/>
                  <a:ea typeface="Cabin"/>
                  <a:cs typeface="Cabin"/>
                  <a:sym typeface="Cabin"/>
                </a:rPr>
                <a:t>student interventions and faculty actions address socio-emotional factors such as mindset, stereotype threat, sense of belonging.</a:t>
              </a:r>
            </a:p>
          </p:txBody>
        </p:sp>
      </p:gr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Transforming Mathematics from a Gatekeeper to a Gateway – Carnegie’s Quantway&amp;quot;&quot;/&gt;&lt;property id=&quot;20307&quot; value=&quot;256&quot;/&gt;&lt;/object&gt;&lt;object type=&quot;3&quot; unique_id=&quot;10004&quot;&gt;&lt;property id=&quot;20148&quot; value=&quot;5&quot;/&gt;&lt;property id=&quot;20300&quot; value=&quot;Slide 2 - &amp;quot;Today’s Session&amp;quot;&quot;/&gt;&lt;property id=&quot;20307&quot; value=&quot;257&quot;/&gt;&lt;/object&gt;&lt;object type=&quot;3&quot; unique_id=&quot;10005&quot;&gt;&lt;property id=&quot;20148&quot; value=&quot;5&quot;/&gt;&lt;property id=&quot;20300&quot; value=&quot;Slide 3 - &amp;quot;The Problem&amp;quot;&quot;/&gt;&lt;property id=&quot;20307&quot; value=&quot;258&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311&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 - &amp;quot;Productive Persistence&amp;quot;&quot;/&gt;&lt;property id=&quot;20307&quot; value=&quot;285&quot;/&gt;&lt;/object&gt;&lt;object type=&quot;3&quot; unique_id=&quot;10013&quot;&gt;&lt;property id=&quot;20148&quot; value=&quot;5&quot;/&gt;&lt;property id=&quot;20300&quot; value=&quot;Slide 11 - &amp;quot;Do students’ mindsets matter?&amp;quot;&quot;/&gt;&lt;property id=&quot;20307&quot; value=&quot;286&quot;/&gt;&lt;/object&gt;&lt;object type=&quot;3&quot; unique_id=&quot;10014&quot;&gt;&lt;property id=&quot;20148&quot; value=&quot;5&quot;/&gt;&lt;property id=&quot;20300&quot; value=&quot;Slide 12 - &amp;quot;Can we change students’ mindsets in the first 4 weeks of class?&amp;quot;&quot;/&gt;&lt;property id=&quot;20307&quot; value=&quot;287&quot;/&gt;&lt;/object&gt;&lt;object type=&quot;3&quot; unique_id=&quot;10015&quot;&gt;&lt;property id=&quot;20148&quot; value=&quot;5&quot;/&gt;&lt;property id=&quot;20300&quot; value=&quot;Slide 13&quot;/&gt;&lt;property id=&quot;20307&quot; value=&quot;288&quot;/&gt;&lt;/object&gt;&lt;object type=&quot;3&quot; unique_id=&quot;10016&quot;&gt;&lt;property id=&quot;20148&quot; value=&quot;5&quot;/&gt;&lt;property id=&quot;20300&quot; value=&quot;Slide 14&quot;/&gt;&lt;property id=&quot;20307&quot; value=&quot;289&quot;/&gt;&lt;/object&gt;&lt;object type=&quot;3&quot; unique_id=&quot;10017&quot;&gt;&lt;property id=&quot;20148&quot; value=&quot;5&quot;/&gt;&lt;property id=&quot;20300&quot; value=&quot;Slide 15&quot;/&gt;&lt;property id=&quot;20307&quot; value=&quot;266&quot;/&gt;&lt;/object&gt;&lt;object type=&quot;3&quot; unique_id=&quot;10018&quot;&gt;&lt;property id=&quot;20148&quot; value=&quot;5&quot;/&gt;&lt;property id=&quot;20300&quot; value=&quot;Slide 16&quot;/&gt;&lt;property id=&quot;20307&quot; value=&quot;267&quot;/&gt;&lt;/object&gt;&lt;object type=&quot;3&quot; unique_id=&quot;10019&quot;&gt;&lt;property id=&quot;20148&quot; value=&quot;5&quot;/&gt;&lt;property id=&quot;20300&quot; value=&quot;Slide 17 - &amp;quot;Advancing Quality Teaching System&amp;quot;&quot;/&gt;&lt;property id=&quot;20307&quot; value=&quot;269&quot;/&gt;&lt;/object&gt;&lt;object type=&quot;3&quot; unique_id=&quot;10020&quot;&gt;&lt;property id=&quot;20148&quot; value=&quot;5&quot;/&gt;&lt;property id=&quot;20300&quot; value=&quot;Slide 18 - &amp;quot;Faculty Support Program&amp;quot;&quot;/&gt;&lt;property id=&quot;20307&quot; value=&quot;270&quot;/&gt;&lt;/object&gt;&lt;object type=&quot;3&quot; unique_id=&quot;10021&quot;&gt;&lt;property id=&quot;20148&quot; value=&quot;5&quot;/&gt;&lt;property id=&quot;20300&quot; value=&quot;Slide 19&quot;/&gt;&lt;property id=&quot;20307&quot; value=&quot;272&quot;/&gt;&lt;/object&gt;&lt;object type=&quot;3&quot; unique_id=&quot;10022&quot;&gt;&lt;property id=&quot;20148&quot; value=&quot;5&quot;/&gt;&lt;property id=&quot;20300&quot; value=&quot;Slide 20 - &amp;quot;Statway and Quantway&amp;quot;&quot;/&gt;&lt;property id=&quot;20307&quot; value=&quot;273&quot;/&gt;&lt;/object&gt;&lt;object type=&quot;3&quot; unique_id=&quot;10023&quot;&gt;&lt;property id=&quot;20148&quot; value=&quot;5&quot;/&gt;&lt;property id=&quot;20300&quot; value=&quot;Slide 21&quot;/&gt;&lt;property id=&quot;20307&quot; value=&quot;259&quot;/&gt;&lt;/object&gt;&lt;object type=&quot;3&quot; unique_id=&quot;10024&quot;&gt;&lt;property id=&quot;20148&quot; value=&quot;5&quot;/&gt;&lt;property id=&quot;20300&quot; value=&quot;Slide 22&quot;/&gt;&lt;property id=&quot;20307&quot; value=&quot;312&quot;/&gt;&lt;/object&gt;&lt;object type=&quot;3&quot; unique_id=&quot;10025&quot;&gt;&lt;property id=&quot;20148&quot; value=&quot;5&quot;/&gt;&lt;property id=&quot;20300&quot; value=&quot;Slide 25&quot;/&gt;&lt;property id=&quot;20307&quot; value=&quot;275&quot;/&gt;&lt;/object&gt;&lt;object type=&quot;3&quot; unique_id=&quot;10026&quot;&gt;&lt;property id=&quot;20148&quot; value=&quot;5&quot;/&gt;&lt;property id=&quot;20300&quot; value=&quot;Slide 26 - &amp;quot;Quantway Success in the First Term: Almost Double the Success in Half the Time&amp;quot;&quot;/&gt;&lt;property id=&quot;20307&quot; value=&quot;276&quot;/&gt;&lt;/object&gt;&lt;object type=&quot;3&quot; unique_id=&quot;10027&quot;&gt;&lt;property id=&quot;20148&quot; value=&quot;5&quot;/&gt;&lt;property id=&quot;20300&quot; value=&quot;Slide 27 - &amp;quot;Quantway Success:  Sustaining Success While Growing&amp;quot;&quot;/&gt;&lt;property id=&quot;20307&quot; value=&quot;277&quot;/&gt;&lt;/object&gt;&lt;object type=&quot;3&quot; unique_id=&quot;10028&quot;&gt;&lt;property id=&quot;20148&quot; value=&quot;5&quot;/&gt;&lt;property id=&quot;20300&quot; value=&quot;Slide 28 - &amp;quot;Advancing Equity: Quantway Delivers Major Gains for Hispanics and African Americans and Women*&amp;quot;&quot;/&gt;&lt;property id=&quot;20307&quot; value=&quot;278&quot;/&gt;&lt;/object&gt;&lt;object type=&quot;3&quot; unique_id=&quot;10029&quot;&gt;&lt;property id=&quot;20148&quot; value=&quot;5&quot;/&gt;&lt;property id=&quot;20300&quot; value=&quot;Slide 29 - &amp;quot;Let’s get ready to collaborate!&amp;quot;&quot;/&gt;&lt;property id=&quot;20307&quot; value=&quot;282&quot;/&gt;&lt;/object&gt;&lt;object type=&quot;3&quot; unique_id=&quot;10030&quot;&gt;&lt;property id=&quot;20148&quot; value=&quot;5&quot;/&gt;&lt;property id=&quot;20300&quot; value=&quot;Slide 30 - &amp;quot;Starting Strong&amp;quot;&quot;/&gt;&lt;property id=&quot;20307&quot; value=&quot;284&quot;/&gt;&lt;/object&gt;&lt;object type=&quot;3&quot; unique_id=&quot;10031&quot;&gt;&lt;property id=&quot;20148&quot; value=&quot;5&quot;/&gt;&lt;property id=&quot;20300&quot; value=&quot;Slide 31 - &amp;quot;Productive Persistence&amp;quot;&quot;/&gt;&lt;property id=&quot;20307&quot; value=&quot;291&quot;/&gt;&lt;/object&gt;&lt;object type=&quot;3&quot; unique_id=&quot;10032&quot;&gt;&lt;property id=&quot;20148&quot; value=&quot;5&quot;/&gt;&lt;property id=&quot;20300&quot; value=&quot;Slide 32 - &amp;quot;Lesson 1.8: Interpreting Statements about Percentages&amp;quot;&quot;/&gt;&lt;property id=&quot;20307&quot; value=&quot;292&quot;/&gt;&lt;/object&gt;&lt;object type=&quot;3&quot; unique_id=&quot;10033&quot;&gt;&lt;property id=&quot;20148&quot; value=&quot;5&quot;/&gt;&lt;property id=&quot;20300&quot; value=&quot;Slide 33 - &amp;quot;What Do We Want Our Students to Learn?&amp;quot;&quot;/&gt;&lt;property id=&quot;20307&quot; value=&quot;293&quot;/&gt;&lt;/object&gt;&lt;object type=&quot;3&quot; unique_id=&quot;10034&quot;&gt;&lt;property id=&quot;20148&quot; value=&quot;5&quot;/&gt;&lt;property id=&quot;20300&quot; value=&quot;Slide 34 - &amp;quot;Research Indicates Three Critical  Learning Opportunities&amp;quot;&quot;/&gt;&lt;property id=&quot;20307&quot; value=&quot;294&quot;/&gt;&lt;/object&gt;&lt;object type=&quot;3&quot; unique_id=&quot;10035&quot;&gt;&lt;property id=&quot;20148&quot; value=&quot;5&quot;/&gt;&lt;property id=&quot;20300&quot; value=&quot;Slide 35 - &amp;quot;Productive Struggle (Hiebert &amp;amp; Grouws, 2007)&amp;quot;&quot;/&gt;&lt;property id=&quot;20307&quot; value=&quot;295&quot;/&gt;&lt;/object&gt;&lt;object type=&quot;3&quot; unique_id=&quot;10036&quot;&gt;&lt;property id=&quot;20148&quot; value=&quot;5&quot;/&gt;&lt;property id=&quot;20300&quot; value=&quot;Slide 36&quot;/&gt;&lt;property id=&quot;20307&quot; value=&quot;296&quot;/&gt;&lt;/object&gt;&lt;object type=&quot;3&quot; unique_id=&quot;10037&quot;&gt;&lt;property id=&quot;20148&quot; value=&quot;5&quot;/&gt;&lt;property id=&quot;20300&quot; value=&quot;Slide 37 - &amp;quot;The Power of Connections&amp;quot;&quot;/&gt;&lt;property id=&quot;20307&quot; value=&quot;298&quot;/&gt;&lt;/object&gt;&lt;object type=&quot;3&quot; unique_id=&quot;10039&quot;&gt;&lt;property id=&quot;20148&quot; value=&quot;5&quot;/&gt;&lt;property id=&quot;20300&quot; value=&quot;Slide 38 - &amp;quot;Deliberate Practice&amp;quot;&quot;/&gt;&lt;property id=&quot;20307&quot; value=&quot;300&quot;/&gt;&lt;/object&gt;&lt;object type=&quot;3&quot; unique_id=&quot;10040&quot;&gt;&lt;property id=&quot;20148&quot; value=&quot;5&quot;/&gt;&lt;property id=&quot;20300&quot; value=&quot;Slide 41 - &amp;quot;Learning Opportunities&amp;quot;&quot;/&gt;&lt;property id=&quot;20307&quot; value=&quot;301&quot;/&gt;&lt;/object&gt;&lt;object type=&quot;3&quot; unique_id=&quot;10041&quot;&gt;&lt;property id=&quot;20148&quot; value=&quot;5&quot;/&gt;&lt;property id=&quot;20300&quot; value=&quot;Slide 42 - &amp;quot;Learning Opportunities&amp;quot;&quot;/&gt;&lt;property id=&quot;20307&quot; value=&quot;302&quot;/&gt;&lt;/object&gt;&lt;object type=&quot;3&quot; unique_id=&quot;10044&quot;&gt;&lt;property id=&quot;20148&quot; value=&quot;5&quot;/&gt;&lt;property id=&quot;20300&quot; value=&quot;Slide 43 - &amp;quot;The Problem Cycle Routine&amp;quot;&quot;/&gt;&lt;property id=&quot;20307&quot; value=&quot;305&quot;/&gt;&lt;/object&gt;&lt;object type=&quot;3&quot; unique_id=&quot;10045&quot;&gt;&lt;property id=&quot;20148&quot; value=&quot;5&quot;/&gt;&lt;property id=&quot;20300&quot; value=&quot;Slide 44&quot;/&gt;&lt;property id=&quot;20307&quot; value=&quot;308&quot;/&gt;&lt;/object&gt;&lt;object type=&quot;3&quot; unique_id=&quot;10046&quot;&gt;&lt;property id=&quot;20148&quot; value=&quot;5&quot;/&gt;&lt;property id=&quot;20300&quot; value=&quot;Slide 45&quot;/&gt;&lt;property id=&quot;20307&quot; value=&quot;309&quot;/&gt;&lt;/object&gt;&lt;object type=&quot;3&quot; unique_id=&quot;10047&quot;&gt;&lt;property id=&quot;20148&quot; value=&quot;5&quot;/&gt;&lt;property id=&quot;20300&quot; value=&quot;Slide 46&quot;/&gt;&lt;property id=&quot;20307&quot; value=&quot;310&quot;/&gt;&lt;/object&gt;&lt;object type=&quot;3&quot; unique_id=&quot;10236&quot;&gt;&lt;property id=&quot;20148&quot; value=&quot;5&quot;/&gt;&lt;property id=&quot;20300&quot; value=&quot;Slide 39&quot;/&gt;&lt;property id=&quot;20307&quot; value=&quot;313&quot;/&gt;&lt;/object&gt;&lt;object type=&quot;3&quot; unique_id=&quot;10237&quot;&gt;&lt;property id=&quot;20148&quot; value=&quot;5&quot;/&gt;&lt;property id=&quot;20300&quot; value=&quot;Slide 40&quot;/&gt;&lt;property id=&quot;20307&quot; value=&quot;314&quot;/&gt;&lt;/object&gt;&lt;object type=&quot;3&quot; unique_id=&quot;10239&quot;&gt;&lt;property id=&quot;20148&quot; value=&quot;5&quot;/&gt;&lt;property id=&quot;20300&quot; value=&quot;Slide 23 - &amp;quot;University of North Georgia&amp;quot;&quot;/&gt;&lt;property id=&quot;20307&quot; value=&quot;315&quot;/&gt;&lt;/object&gt;&lt;object type=&quot;3&quot; unique_id=&quot;10475&quot;&gt;&lt;property id=&quot;20148&quot; value=&quot;5&quot;/&gt;&lt;property id=&quot;20300&quot; value=&quot;Slide 24 - &amp;quot;Quantway 1 Course Content&amp;quot;&quot;/&gt;&lt;property id=&quot;20307&quot; value=&quot;316&quot;/&gt;&lt;/object&gt;&lt;/object&gt;&lt;object type=&quot;8&quot; unique_id=&quot;10094&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arnegie Template Roboto 2016">
  <a:themeElements>
    <a:clrScheme name="Carnegie Extended brand palette">
      <a:dk1>
        <a:srgbClr val="2C2C00"/>
      </a:dk1>
      <a:lt1>
        <a:srgbClr val="FFFFFF"/>
      </a:lt1>
      <a:dk2>
        <a:srgbClr val="023F5A"/>
      </a:dk2>
      <a:lt2>
        <a:srgbClr val="00796A"/>
      </a:lt2>
      <a:accent1>
        <a:srgbClr val="A0D9D1"/>
      </a:accent1>
      <a:accent2>
        <a:srgbClr val="F4F1D4"/>
      </a:accent2>
      <a:accent3>
        <a:srgbClr val="DFE5DF"/>
      </a:accent3>
      <a:accent4>
        <a:srgbClr val="E5E285"/>
      </a:accent4>
      <a:accent5>
        <a:srgbClr val="DDAA58"/>
      </a:accent5>
      <a:accent6>
        <a:srgbClr val="D36911"/>
      </a:accent6>
      <a:hlink>
        <a:srgbClr val="F4A531"/>
      </a:hlink>
      <a:folHlink>
        <a:srgbClr val="BC3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3533</Words>
  <Application>Microsoft Office PowerPoint</Application>
  <PresentationFormat>On-screen Show (4:3)</PresentationFormat>
  <Paragraphs>471</Paragraphs>
  <Slides>46</Slides>
  <Notes>46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46</vt:i4>
      </vt:variant>
    </vt:vector>
  </HeadingPairs>
  <TitlesOfParts>
    <vt:vector size="61" baseType="lpstr">
      <vt:lpstr>Open Sans</vt:lpstr>
      <vt:lpstr>Roboto</vt:lpstr>
      <vt:lpstr>Tw Cen MT Condensed</vt:lpstr>
      <vt:lpstr>Tw Cen MT</vt:lpstr>
      <vt:lpstr>Noto Sans Symbols</vt:lpstr>
      <vt:lpstr>Proxima Nova</vt:lpstr>
      <vt:lpstr>Georgia</vt:lpstr>
      <vt:lpstr>Wingdings 3</vt:lpstr>
      <vt:lpstr>Garamond</vt:lpstr>
      <vt:lpstr>Cabin</vt:lpstr>
      <vt:lpstr>Calibri</vt:lpstr>
      <vt:lpstr>Times New Roman</vt:lpstr>
      <vt:lpstr>Arial</vt:lpstr>
      <vt:lpstr>Carnegie Template Roboto 2016</vt:lpstr>
      <vt:lpstr>Integral</vt:lpstr>
      <vt:lpstr>Transforming Mathematics from a Gatekeeper to a Gateway – Carnegie’s Quantway</vt:lpstr>
      <vt:lpstr>Today’s Session</vt:lpstr>
      <vt:lpstr>The Problem</vt:lpstr>
      <vt:lpstr>PowerPoint Presentation</vt:lpstr>
      <vt:lpstr>PowerPoint Presentation</vt:lpstr>
      <vt:lpstr>PowerPoint Presentation</vt:lpstr>
      <vt:lpstr>PowerPoint Presentation</vt:lpstr>
      <vt:lpstr>PowerPoint Presentation</vt:lpstr>
      <vt:lpstr>PowerPoint Presentation</vt:lpstr>
      <vt:lpstr>Productive Persistence</vt:lpstr>
      <vt:lpstr>Do students’ mindsets matter?</vt:lpstr>
      <vt:lpstr>Can we change students’ mindsets in the first 4 weeks of class?</vt:lpstr>
      <vt:lpstr>PowerPoint Presentation</vt:lpstr>
      <vt:lpstr>PowerPoint Presentation</vt:lpstr>
      <vt:lpstr>PowerPoint Presentation</vt:lpstr>
      <vt:lpstr>PowerPoint Presentation</vt:lpstr>
      <vt:lpstr>Advancing Quality Teaching System</vt:lpstr>
      <vt:lpstr>Faculty Support Program</vt:lpstr>
      <vt:lpstr>PowerPoint Presentation</vt:lpstr>
      <vt:lpstr>Statway and Quantway</vt:lpstr>
      <vt:lpstr>PowerPoint Presentation</vt:lpstr>
      <vt:lpstr>PowerPoint Presentation</vt:lpstr>
      <vt:lpstr>University of North Georgia</vt:lpstr>
      <vt:lpstr>Quantway 1 Course Content</vt:lpstr>
      <vt:lpstr>PowerPoint Presentation</vt:lpstr>
      <vt:lpstr>Quantway Success in the First Term: Almost Double the Success in Half the Time</vt:lpstr>
      <vt:lpstr>Quantway Success:  Sustaining Success While Growing</vt:lpstr>
      <vt:lpstr>Advancing Equity: Quantway Delivers Major Gains for Hispanics and African Americans and Women*</vt:lpstr>
      <vt:lpstr>Let’s get ready to collaborate!</vt:lpstr>
      <vt:lpstr>Starting Strong</vt:lpstr>
      <vt:lpstr>Productive Persistence</vt:lpstr>
      <vt:lpstr>Lesson 1.8: Interpreting Statements about Percentages</vt:lpstr>
      <vt:lpstr>What Do We Want Our Students to Learn?</vt:lpstr>
      <vt:lpstr>Research Indicates Three Critical  Learning Opportunities</vt:lpstr>
      <vt:lpstr>Productive Struggle (Hiebert &amp; Grouws, 2007)</vt:lpstr>
      <vt:lpstr>PowerPoint Presentation</vt:lpstr>
      <vt:lpstr>The Power of Connections</vt:lpstr>
      <vt:lpstr>Deliberate Practice</vt:lpstr>
      <vt:lpstr>PowerPoint Presentation</vt:lpstr>
      <vt:lpstr>PowerPoint Presentation</vt:lpstr>
      <vt:lpstr>Learning Opportunities</vt:lpstr>
      <vt:lpstr>Learning Opportunities</vt:lpstr>
      <vt:lpstr>The Problem Cycle Routine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Mathematics from a Gatekeeper to a Gateway – Carnegie’s Quantway</dc:title>
  <cp:lastModifiedBy>Altose, Aaron</cp:lastModifiedBy>
  <cp:revision>18</cp:revision>
  <cp:lastPrinted>2016-06-14T17:36:42Z</cp:lastPrinted>
  <dcterms:modified xsi:type="dcterms:W3CDTF">2016-06-20T18:23:28Z</dcterms:modified>
</cp:coreProperties>
</file>