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300" r:id="rId3"/>
    <p:sldId id="305" r:id="rId4"/>
    <p:sldId id="306" r:id="rId5"/>
    <p:sldId id="345" r:id="rId6"/>
    <p:sldId id="307" r:id="rId7"/>
    <p:sldId id="308" r:id="rId8"/>
    <p:sldId id="310" r:id="rId9"/>
    <p:sldId id="356" r:id="rId10"/>
    <p:sldId id="311" r:id="rId11"/>
    <p:sldId id="312" r:id="rId12"/>
    <p:sldId id="334" r:id="rId13"/>
    <p:sldId id="352" r:id="rId14"/>
    <p:sldId id="372" r:id="rId15"/>
    <p:sldId id="373" r:id="rId16"/>
    <p:sldId id="353" r:id="rId17"/>
    <p:sldId id="354" r:id="rId18"/>
    <p:sldId id="355" r:id="rId19"/>
    <p:sldId id="338" r:id="rId20"/>
    <p:sldId id="339" r:id="rId21"/>
    <p:sldId id="280" r:id="rId22"/>
    <p:sldId id="340" r:id="rId23"/>
    <p:sldId id="357" r:id="rId24"/>
    <p:sldId id="358" r:id="rId25"/>
    <p:sldId id="324" r:id="rId26"/>
    <p:sldId id="370" r:id="rId27"/>
    <p:sldId id="327" r:id="rId28"/>
    <p:sldId id="328" r:id="rId29"/>
    <p:sldId id="329" r:id="rId30"/>
    <p:sldId id="371" r:id="rId31"/>
    <p:sldId id="330" r:id="rId32"/>
    <p:sldId id="331" r:id="rId33"/>
    <p:sldId id="359" r:id="rId34"/>
    <p:sldId id="360" r:id="rId35"/>
    <p:sldId id="361" r:id="rId36"/>
    <p:sldId id="362" r:id="rId37"/>
    <p:sldId id="363" r:id="rId38"/>
    <p:sldId id="364" r:id="rId39"/>
    <p:sldId id="365" r:id="rId40"/>
    <p:sldId id="366" r:id="rId41"/>
    <p:sldId id="367" r:id="rId42"/>
    <p:sldId id="368" r:id="rId43"/>
    <p:sldId id="313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san Bickford" initials="SB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9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816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commentAuthors" Target="commentAuthors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6-20T19:01:27.737" idx="5">
    <p:pos x="10" y="10"/>
    <p:text>Why is this slide a different style?  we should have all the headings at the same place on the slides.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6-20T19:03:14.756" idx="6">
    <p:pos x="10" y="10"/>
    <p:text>Why does the three year study have fewer students beginning than the two year? These are not aggargated?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C90357-4987-4133-9B2A-20CBFAB20258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D7E96D-3BBC-49EA-B609-D9FCFBCF808B}" type="pres">
      <dgm:prSet presAssocID="{CFC90357-4987-4133-9B2A-20CBFAB2025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03E559-A8BB-4B9B-9435-7B09444B3146}" type="pres">
      <dgm:prSet presAssocID="{CFC90357-4987-4133-9B2A-20CBFAB20258}" presName="radial" presStyleCnt="0">
        <dgm:presLayoutVars>
          <dgm:animLvl val="ctr"/>
        </dgm:presLayoutVars>
      </dgm:prSet>
      <dgm:spPr/>
    </dgm:pt>
  </dgm:ptLst>
  <dgm:cxnLst>
    <dgm:cxn modelId="{1F21B8B0-70A7-4C40-808A-17663E18067F}" type="presOf" srcId="{CFC90357-4987-4133-9B2A-20CBFAB20258}" destId="{ECD7E96D-3BBC-49EA-B609-D9FCFBCF808B}" srcOrd="0" destOrd="0" presId="urn:microsoft.com/office/officeart/2005/8/layout/radial3"/>
    <dgm:cxn modelId="{D1C4F91B-367D-4894-832A-1B42891F8F75}" type="presParOf" srcId="{ECD7E96D-3BBC-49EA-B609-D9FCFBCF808B}" destId="{D103E559-A8BB-4B9B-9435-7B09444B3146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7D4D23-1F1C-4823-8AA7-CA6A8B8AC958}" type="doc">
      <dgm:prSet loTypeId="urn:microsoft.com/office/officeart/2005/8/layout/hProcess9" loCatId="process" qsTypeId="urn:microsoft.com/office/officeart/2005/8/quickstyle/simple1" qsCatId="simple" csTypeId="urn:microsoft.com/office/officeart/2005/8/colors/colorful1#2" csCatId="colorful" phldr="1"/>
      <dgm:spPr/>
    </dgm:pt>
    <dgm:pt modelId="{3E7A753A-3251-45B5-BE86-16349D880F16}">
      <dgm:prSet phldrT="[Text]"/>
      <dgm:spPr/>
      <dgm:t>
        <a:bodyPr/>
        <a:lstStyle/>
        <a:p>
          <a:r>
            <a:rPr lang="en-US" dirty="0" smtClean="0"/>
            <a:t> BAM</a:t>
          </a:r>
        </a:p>
      </dgm:t>
    </dgm:pt>
    <dgm:pt modelId="{071F3A4B-F2F0-45BA-AD3B-7DBA9EEB6E09}" type="parTrans" cxnId="{356845F9-705C-46D8-818F-2BAAC9F9E644}">
      <dgm:prSet/>
      <dgm:spPr/>
      <dgm:t>
        <a:bodyPr/>
        <a:lstStyle/>
        <a:p>
          <a:endParaRPr lang="en-US"/>
        </a:p>
      </dgm:t>
    </dgm:pt>
    <dgm:pt modelId="{30D68613-27EA-4BF1-A371-9C06D902201F}" type="sibTrans" cxnId="{356845F9-705C-46D8-818F-2BAAC9F9E644}">
      <dgm:prSet/>
      <dgm:spPr/>
      <dgm:t>
        <a:bodyPr/>
        <a:lstStyle/>
        <a:p>
          <a:endParaRPr lang="en-US"/>
        </a:p>
      </dgm:t>
    </dgm:pt>
    <dgm:pt modelId="{69D97126-E963-4461-AA15-DBF3A971A5B0}">
      <dgm:prSet phldrT="[Text]"/>
      <dgm:spPr/>
      <dgm:t>
        <a:bodyPr/>
        <a:lstStyle/>
        <a:p>
          <a:r>
            <a:rPr lang="en-US" dirty="0" smtClean="0"/>
            <a:t>Arc to</a:t>
          </a:r>
          <a:endParaRPr lang="en-US" dirty="0"/>
        </a:p>
      </dgm:t>
    </dgm:pt>
    <dgm:pt modelId="{E12E61AE-5508-4436-A5E3-E5D4D03DDE7E}" type="parTrans" cxnId="{6929BA7B-7F16-4BF2-9C50-ABD1CC7150A0}">
      <dgm:prSet/>
      <dgm:spPr/>
      <dgm:t>
        <a:bodyPr/>
        <a:lstStyle/>
        <a:p>
          <a:endParaRPr lang="en-US"/>
        </a:p>
      </dgm:t>
    </dgm:pt>
    <dgm:pt modelId="{0803169D-161B-48AC-9498-0B96B0B4B5D4}" type="sibTrans" cxnId="{6929BA7B-7F16-4BF2-9C50-ABD1CC7150A0}">
      <dgm:prSet/>
      <dgm:spPr/>
      <dgm:t>
        <a:bodyPr/>
        <a:lstStyle/>
        <a:p>
          <a:endParaRPr lang="en-US"/>
        </a:p>
      </dgm:t>
    </dgm:pt>
    <dgm:pt modelId="{E5B4D8DB-0599-4089-A975-6D5D3BE3C9AF}">
      <dgm:prSet phldrT="[Text]"/>
      <dgm:spPr/>
      <dgm:t>
        <a:bodyPr/>
        <a:lstStyle/>
        <a:p>
          <a:r>
            <a:rPr lang="en-US" dirty="0" smtClean="0"/>
            <a:t>GEA</a:t>
          </a:r>
          <a:endParaRPr lang="en-US" dirty="0"/>
        </a:p>
      </dgm:t>
    </dgm:pt>
    <dgm:pt modelId="{3E474E8F-7B89-4D56-82D5-FF515DA03952}" type="parTrans" cxnId="{9205C227-54BF-40C0-97B9-5C9206CF73B7}">
      <dgm:prSet/>
      <dgm:spPr/>
      <dgm:t>
        <a:bodyPr/>
        <a:lstStyle/>
        <a:p>
          <a:endParaRPr lang="en-US"/>
        </a:p>
      </dgm:t>
    </dgm:pt>
    <dgm:pt modelId="{B50A0324-229C-46DE-8262-8682D96FF0E9}" type="sibTrans" cxnId="{9205C227-54BF-40C0-97B9-5C9206CF73B7}">
      <dgm:prSet/>
      <dgm:spPr/>
      <dgm:t>
        <a:bodyPr/>
        <a:lstStyle/>
        <a:p>
          <a:endParaRPr lang="en-US"/>
        </a:p>
      </dgm:t>
    </dgm:pt>
    <dgm:pt modelId="{78D3B599-8BBF-46FF-BEAC-969F10B45936}" type="pres">
      <dgm:prSet presAssocID="{077D4D23-1F1C-4823-8AA7-CA6A8B8AC958}" presName="CompostProcess" presStyleCnt="0">
        <dgm:presLayoutVars>
          <dgm:dir/>
          <dgm:resizeHandles val="exact"/>
        </dgm:presLayoutVars>
      </dgm:prSet>
      <dgm:spPr/>
    </dgm:pt>
    <dgm:pt modelId="{5777EF10-D73C-425C-81F3-F328F1C63D6F}" type="pres">
      <dgm:prSet presAssocID="{077D4D23-1F1C-4823-8AA7-CA6A8B8AC958}" presName="arrow" presStyleLbl="bgShp" presStyleIdx="0" presStyleCnt="1"/>
      <dgm:spPr/>
    </dgm:pt>
    <dgm:pt modelId="{D1DE78B5-F4C6-4995-82FB-C194D955A4B0}" type="pres">
      <dgm:prSet presAssocID="{077D4D23-1F1C-4823-8AA7-CA6A8B8AC958}" presName="linearProcess" presStyleCnt="0"/>
      <dgm:spPr/>
    </dgm:pt>
    <dgm:pt modelId="{E39626BD-C89E-4BC0-977E-D29DAB893C6C}" type="pres">
      <dgm:prSet presAssocID="{3E7A753A-3251-45B5-BE86-16349D880F1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6944A-CC44-4EFF-82CA-E2FD6A63DBBC}" type="pres">
      <dgm:prSet presAssocID="{30D68613-27EA-4BF1-A371-9C06D902201F}" presName="sibTrans" presStyleCnt="0"/>
      <dgm:spPr/>
    </dgm:pt>
    <dgm:pt modelId="{333B8A2F-CBB0-46B6-B243-A7F0EA7C02A2}" type="pres">
      <dgm:prSet presAssocID="{69D97126-E963-4461-AA15-DBF3A971A5B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5F1C2-8A10-4ECE-B928-2F340868C572}" type="pres">
      <dgm:prSet presAssocID="{0803169D-161B-48AC-9498-0B96B0B4B5D4}" presName="sibTrans" presStyleCnt="0"/>
      <dgm:spPr/>
    </dgm:pt>
    <dgm:pt modelId="{5C5994B0-5743-4FEF-B1D3-EC419BE45D52}" type="pres">
      <dgm:prSet presAssocID="{E5B4D8DB-0599-4089-A975-6D5D3BE3C9A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AE17FC-90EF-45BF-9AA8-D8B9A7CB13CB}" type="presOf" srcId="{69D97126-E963-4461-AA15-DBF3A971A5B0}" destId="{333B8A2F-CBB0-46B6-B243-A7F0EA7C02A2}" srcOrd="0" destOrd="0" presId="urn:microsoft.com/office/officeart/2005/8/layout/hProcess9"/>
    <dgm:cxn modelId="{0A3A88EB-38B9-48AE-A56C-9F0AFD4652AF}" type="presOf" srcId="{E5B4D8DB-0599-4089-A975-6D5D3BE3C9AF}" destId="{5C5994B0-5743-4FEF-B1D3-EC419BE45D52}" srcOrd="0" destOrd="0" presId="urn:microsoft.com/office/officeart/2005/8/layout/hProcess9"/>
    <dgm:cxn modelId="{4F0174EE-8DBA-46CB-89BB-14FA523C5424}" type="presOf" srcId="{3E7A753A-3251-45B5-BE86-16349D880F16}" destId="{E39626BD-C89E-4BC0-977E-D29DAB893C6C}" srcOrd="0" destOrd="0" presId="urn:microsoft.com/office/officeart/2005/8/layout/hProcess9"/>
    <dgm:cxn modelId="{CEEA6D8D-464D-4BB6-B8D6-3B2EC8E27928}" type="presOf" srcId="{077D4D23-1F1C-4823-8AA7-CA6A8B8AC958}" destId="{78D3B599-8BBF-46FF-BEAC-969F10B45936}" srcOrd="0" destOrd="0" presId="urn:microsoft.com/office/officeart/2005/8/layout/hProcess9"/>
    <dgm:cxn modelId="{356845F9-705C-46D8-818F-2BAAC9F9E644}" srcId="{077D4D23-1F1C-4823-8AA7-CA6A8B8AC958}" destId="{3E7A753A-3251-45B5-BE86-16349D880F16}" srcOrd="0" destOrd="0" parTransId="{071F3A4B-F2F0-45BA-AD3B-7DBA9EEB6E09}" sibTransId="{30D68613-27EA-4BF1-A371-9C06D902201F}"/>
    <dgm:cxn modelId="{9205C227-54BF-40C0-97B9-5C9206CF73B7}" srcId="{077D4D23-1F1C-4823-8AA7-CA6A8B8AC958}" destId="{E5B4D8DB-0599-4089-A975-6D5D3BE3C9AF}" srcOrd="2" destOrd="0" parTransId="{3E474E8F-7B89-4D56-82D5-FF515DA03952}" sibTransId="{B50A0324-229C-46DE-8262-8682D96FF0E9}"/>
    <dgm:cxn modelId="{6929BA7B-7F16-4BF2-9C50-ABD1CC7150A0}" srcId="{077D4D23-1F1C-4823-8AA7-CA6A8B8AC958}" destId="{69D97126-E963-4461-AA15-DBF3A971A5B0}" srcOrd="1" destOrd="0" parTransId="{E12E61AE-5508-4436-A5E3-E5D4D03DDE7E}" sibTransId="{0803169D-161B-48AC-9498-0B96B0B4B5D4}"/>
    <dgm:cxn modelId="{EB9A5522-B8A5-4B7D-B017-37DFF5F2C324}" type="presParOf" srcId="{78D3B599-8BBF-46FF-BEAC-969F10B45936}" destId="{5777EF10-D73C-425C-81F3-F328F1C63D6F}" srcOrd="0" destOrd="0" presId="urn:microsoft.com/office/officeart/2005/8/layout/hProcess9"/>
    <dgm:cxn modelId="{B8A383CA-1BDE-4133-B795-065D88EB468E}" type="presParOf" srcId="{78D3B599-8BBF-46FF-BEAC-969F10B45936}" destId="{D1DE78B5-F4C6-4995-82FB-C194D955A4B0}" srcOrd="1" destOrd="0" presId="urn:microsoft.com/office/officeart/2005/8/layout/hProcess9"/>
    <dgm:cxn modelId="{7A706EFC-9660-41CC-83C2-80B6107B8B6D}" type="presParOf" srcId="{D1DE78B5-F4C6-4995-82FB-C194D955A4B0}" destId="{E39626BD-C89E-4BC0-977E-D29DAB893C6C}" srcOrd="0" destOrd="0" presId="urn:microsoft.com/office/officeart/2005/8/layout/hProcess9"/>
    <dgm:cxn modelId="{479BAEF6-7FB8-4EC6-9E24-778E7381BBC9}" type="presParOf" srcId="{D1DE78B5-F4C6-4995-82FB-C194D955A4B0}" destId="{A446944A-CC44-4EFF-82CA-E2FD6A63DBBC}" srcOrd="1" destOrd="0" presId="urn:microsoft.com/office/officeart/2005/8/layout/hProcess9"/>
    <dgm:cxn modelId="{9279378B-8587-437E-960B-A733FA5018C2}" type="presParOf" srcId="{D1DE78B5-F4C6-4995-82FB-C194D955A4B0}" destId="{333B8A2F-CBB0-46B6-B243-A7F0EA7C02A2}" srcOrd="2" destOrd="0" presId="urn:microsoft.com/office/officeart/2005/8/layout/hProcess9"/>
    <dgm:cxn modelId="{1DF3C0FB-B109-411E-9FB4-2752C1941546}" type="presParOf" srcId="{D1DE78B5-F4C6-4995-82FB-C194D955A4B0}" destId="{2855F1C2-8A10-4ECE-B928-2F340868C572}" srcOrd="3" destOrd="0" presId="urn:microsoft.com/office/officeart/2005/8/layout/hProcess9"/>
    <dgm:cxn modelId="{1DAE678C-1B9B-430E-83E8-DB696EE28856}" type="presParOf" srcId="{D1DE78B5-F4C6-4995-82FB-C194D955A4B0}" destId="{5C5994B0-5743-4FEF-B1D3-EC419BE45D5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7EF10-D73C-425C-81F3-F328F1C63D6F}">
      <dsp:nvSpPr>
        <dsp:cNvPr id="0" name=""/>
        <dsp:cNvSpPr/>
      </dsp:nvSpPr>
      <dsp:spPr>
        <a:xfrm>
          <a:off x="611504" y="0"/>
          <a:ext cx="6930390" cy="44958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626BD-C89E-4BC0-977E-D29DAB893C6C}">
      <dsp:nvSpPr>
        <dsp:cNvPr id="0" name=""/>
        <dsp:cNvSpPr/>
      </dsp:nvSpPr>
      <dsp:spPr>
        <a:xfrm>
          <a:off x="25479" y="1348740"/>
          <a:ext cx="2446020" cy="1798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 BAM</a:t>
          </a:r>
        </a:p>
      </dsp:txBody>
      <dsp:txXfrm>
        <a:off x="113266" y="1436527"/>
        <a:ext cx="2270446" cy="1622746"/>
      </dsp:txXfrm>
    </dsp:sp>
    <dsp:sp modelId="{333B8A2F-CBB0-46B6-B243-A7F0EA7C02A2}">
      <dsp:nvSpPr>
        <dsp:cNvPr id="0" name=""/>
        <dsp:cNvSpPr/>
      </dsp:nvSpPr>
      <dsp:spPr>
        <a:xfrm>
          <a:off x="2853690" y="1348740"/>
          <a:ext cx="2446020" cy="1798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Arc to</a:t>
          </a:r>
          <a:endParaRPr lang="en-US" sz="6000" kern="1200" dirty="0"/>
        </a:p>
      </dsp:txBody>
      <dsp:txXfrm>
        <a:off x="2941477" y="1436527"/>
        <a:ext cx="2270446" cy="1622746"/>
      </dsp:txXfrm>
    </dsp:sp>
    <dsp:sp modelId="{5C5994B0-5743-4FEF-B1D3-EC419BE45D52}">
      <dsp:nvSpPr>
        <dsp:cNvPr id="0" name=""/>
        <dsp:cNvSpPr/>
      </dsp:nvSpPr>
      <dsp:spPr>
        <a:xfrm>
          <a:off x="5681900" y="1348740"/>
          <a:ext cx="2446020" cy="1798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GEA</a:t>
          </a:r>
          <a:endParaRPr lang="en-US" sz="6000" kern="1200" dirty="0"/>
        </a:p>
      </dsp:txBody>
      <dsp:txXfrm>
        <a:off x="5769687" y="1436527"/>
        <a:ext cx="2270446" cy="1622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859B1FA-1E57-4C92-87DF-94941A82E37D}" type="datetimeFigureOut">
              <a:rPr lang="en-US"/>
              <a:pPr>
                <a:defRPr/>
              </a:pPr>
              <a:t>6/26/15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ECD8D62-D07C-4265-95AF-8644A4D0D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56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CCB28B-833B-4B5B-9C5D-A6AB53B685C7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9858E8-8C30-4439-AAF0-E18416E75B78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3C1018-35C4-4F6D-8A88-D4014A249CA3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E99852-017D-4E3D-BB5B-E621C550F751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61A0A9-2F31-4464-A260-4EBDD8AC367A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61A0A9-2F31-4464-A260-4EBDD8AC367A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32F09B-5049-4ACD-9957-FACBC3488575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D35147-2036-4309-8189-AFE941E4E418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8D896E-05C2-481D-84F9-3FB66C63C43C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DCB5D3-4CA2-413B-8E60-065A54D7D363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B35C63-0BDD-47D6-B35E-3616A1533D14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C404A1-5245-4F3E-B8A9-1614C0AA68F6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5608D7-825A-45D4-821F-3F064B1E3706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5CF9D0-EEE4-4137-9C5A-7F7F91AF7188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677C72-8CF2-4E14-BE50-8013800E1F18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52522D-FD67-462F-A386-6D0E3D1D38F2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So where do we go from here?</a:t>
            </a: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8E7C4B-F2B6-47B5-A937-452F5CE516AA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When we created BAM we wanted to include a project.  This means students would work together or separately, and present their project to the class.  This gives us a chance for students to communicate both verbally and written</a:t>
            </a: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B6EBC6-C1B9-4EED-B881-AD2A544AADE6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Previously we have one project, the linear modeling project.  This gives two projects, one completed by 8 weeks, the 2</a:t>
            </a:r>
            <a:r>
              <a:rPr lang="en-US" baseline="30000" smtClean="0">
                <a:ea typeface="ＭＳ Ｐゴシック" pitchFamily="34" charset="-128"/>
              </a:rPr>
              <a:t>nd</a:t>
            </a:r>
            <a:r>
              <a:rPr lang="en-US" smtClean="0">
                <a:ea typeface="ＭＳ Ｐゴシック" pitchFamily="34" charset="-128"/>
              </a:rPr>
              <a:t> by 16 weeks.  We have a few projects/arcs in mind.  This includes the culminating project, with previous activities that lead up to the project.  The activities don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t always relate to the project topic, but rather the goals of the project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38ABAC-C38D-4827-BCA2-E0DF4C62ED9B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4AE8E5-FA24-45D7-94B5-6404E14D7145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This is a valuable lesson for students to see how much health care costs.  This also shows our students how deductibles work.  </a:t>
            </a: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D5A79C-C8C3-4432-BD76-9675C2D5C3A1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How can we spread arcs from one class to the next?  This is a challenge, especially considering that not all GEA students are coming from BAM, although a majority are. 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A31D6D-5274-47D8-B9B5-09947D1DEC4B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D660B8-7B31-49A7-A8F0-574773CE533E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DCAF27-86C4-40AF-B424-29496E8C3B3E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4D1BF8-9DCE-4834-84DC-B18A7E3376C7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794D1E-E868-41E8-BAA0-D39C44B1010E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14A5B6-B7F4-4EB1-8895-096EF7EB7FA6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03E26C-EAA3-4EF0-BB0C-23CB049DE204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67EC25-4295-4832-8D8A-F560F9025690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53CA70-51B6-4680-9F3F-76E9539F5F6C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006CF-861D-4C5E-8968-6AD5906F005D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0ED2A5-DCA7-4874-89D9-A84F4D19468A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069AB3-BE52-4555-84A5-EBC0B0DF9552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7DBBAE-C47C-4B34-ABC7-2C23DEEB6985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2B6270-D415-4802-93F6-352440287AAD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4BC9B1-DF1A-4165-80C4-1945903F9115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923266-5287-4590-8FCD-0FA82E9E7FD8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5FC04-7F19-418B-8EE6-AE58F5D8C6EB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B13B08-2550-4A3C-B503-3746E88ED735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9891BB-0073-4A27-9446-181D2E778987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86534BE-0C1B-4BFE-B48B-EE6C4777CA10}" type="datetimeFigureOut">
              <a:rPr lang="en-US"/>
              <a:pPr>
                <a:defRPr/>
              </a:pPr>
              <a:t>6/26/15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E1B0FF4-B696-4F19-B7EE-2E0B2ADB5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83371-C863-4BCE-A115-4E5DD1B72CFF}" type="datetimeFigureOut">
              <a:rPr lang="en-US"/>
              <a:pPr>
                <a:defRPr/>
              </a:pPr>
              <a:t>6/26/15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FCDEE-0F14-432D-8BF4-40D90EF50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B6CCC-5CB1-4C1F-B55D-443BC2442497}" type="datetimeFigureOut">
              <a:rPr lang="en-US"/>
              <a:pPr>
                <a:defRPr/>
              </a:pPr>
              <a:t>6/26/15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E4884-62BD-43AC-8FB6-9E3EE516B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C12D3-C51E-498B-BBFA-40EEA14E8DD6}" type="datetimeFigureOut">
              <a:rPr lang="en-US"/>
              <a:pPr>
                <a:defRPr/>
              </a:pPr>
              <a:t>6/26/15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4424D-2972-4BA9-B9AE-5EA9A563A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0CA9E-5CE4-440A-AACC-CA0C713CD66E}" type="datetimeFigureOut">
              <a:rPr lang="en-US"/>
              <a:pPr>
                <a:defRPr/>
              </a:pPr>
              <a:t>6/26/15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BB2A82A7-B8AD-43DA-9BF8-31897196A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9B33D-B98E-429F-8079-C85CC5314315}" type="datetimeFigureOut">
              <a:rPr lang="en-US"/>
              <a:pPr>
                <a:defRPr/>
              </a:pPr>
              <a:t>6/26/15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55741-BF2C-4C15-9F5F-690665CBF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2BD39-4BD8-4B0C-9E92-8B3C5F62C5E0}" type="datetimeFigureOut">
              <a:rPr lang="en-US"/>
              <a:pPr>
                <a:defRPr/>
              </a:pPr>
              <a:t>6/26/15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DB2D-F045-4CD0-BEAE-C624C70F4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BFC80-3AC4-4E62-9869-EC77422BAC5B}" type="datetimeFigureOut">
              <a:rPr lang="en-US"/>
              <a:pPr>
                <a:defRPr/>
              </a:pPr>
              <a:t>6/26/15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23D7C-278B-4CB2-8536-E36D1D2F2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0CFC5-8CD7-4AF9-A60B-B3FDB227E51F}" type="datetimeFigureOut">
              <a:rPr lang="en-US"/>
              <a:pPr>
                <a:defRPr/>
              </a:pPr>
              <a:t>6/26/15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ED5AF57-31E0-44E0-A9EC-93902345E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EEA2D-4ED6-409B-83FF-80B09F4AF4CC}" type="datetimeFigureOut">
              <a:rPr lang="en-US"/>
              <a:pPr>
                <a:defRPr/>
              </a:pPr>
              <a:t>6/26/15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3DBD9-7646-47AB-93A4-73128365B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98602-F38E-45D0-A7B2-0746B9EDA191}" type="datetimeFigureOut">
              <a:rPr lang="en-US"/>
              <a:pPr>
                <a:defRPr/>
              </a:pPr>
              <a:t>6/26/15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0E3012CC-9E46-4DC2-925D-10076B8F1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A2996F08-2B73-4FC6-85C7-52433EE06994}" type="datetimeFigureOut">
              <a:rPr lang="en-US"/>
              <a:pPr>
                <a:defRPr/>
              </a:pPr>
              <a:t>6/26/15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02137E3E-7C94-479F-BA0C-1FC84561B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29" r:id="rId2"/>
    <p:sldLayoutId id="2147484134" r:id="rId3"/>
    <p:sldLayoutId id="2147484135" r:id="rId4"/>
    <p:sldLayoutId id="2147484136" r:id="rId5"/>
    <p:sldLayoutId id="2147484130" r:id="rId6"/>
    <p:sldLayoutId id="2147484137" r:id="rId7"/>
    <p:sldLayoutId id="2147484131" r:id="rId8"/>
    <p:sldLayoutId id="2147484138" r:id="rId9"/>
    <p:sldLayoutId id="2147484132" r:id="rId10"/>
    <p:sldLayoutId id="21474841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hyperlink" Target="https://benoxley.wordpress.com/leadership/re-imagining-21st-century-schooling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3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5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comments" Target="../comments/commen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eg"/><Relationship Id="rId1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0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8458200" cy="3048000"/>
          </a:xfrm>
        </p:spPr>
        <p:txBody>
          <a:bodyPr/>
          <a:lstStyle/>
          <a:p>
            <a:pPr eaLnBrk="1" hangingPunct="1"/>
            <a:r>
              <a:rPr lang="en-US" sz="4800" b="1" cap="none" smtClean="0">
                <a:ea typeface="ＭＳ Ｐゴシック" pitchFamily="34" charset="-128"/>
              </a:rPr>
              <a:t>SALAMI AND HAVARTI CHEESE: </a:t>
            </a:r>
            <a:r>
              <a:rPr lang="en-US" sz="4000" cap="none" smtClean="0">
                <a:ea typeface="ＭＳ Ｐゴシック" pitchFamily="34" charset="-128"/>
              </a:rPr>
              <a:t/>
            </a:r>
            <a:br>
              <a:rPr lang="en-US" sz="4000" cap="none" smtClean="0">
                <a:ea typeface="ＭＳ Ｐゴシック" pitchFamily="34" charset="-128"/>
              </a:rPr>
            </a:br>
            <a:r>
              <a:rPr lang="en-US" sz="4000" cap="none" smtClean="0">
                <a:ea typeface="ＭＳ Ｐゴシック" pitchFamily="34" charset="-128"/>
              </a:rPr>
              <a:t/>
            </a:r>
            <a:br>
              <a:rPr lang="en-US" sz="4000" cap="none" smtClean="0">
                <a:ea typeface="ＭＳ Ｐゴシック" pitchFamily="34" charset="-128"/>
              </a:rPr>
            </a:br>
            <a:r>
              <a:rPr lang="en-US" sz="3200" cap="none" smtClean="0">
                <a:ea typeface="ＭＳ Ｐゴシック" pitchFamily="34" charset="-128"/>
              </a:rPr>
              <a:t>EMBEDDING CRITICAL THINKING ACTIVITY ARCS IN AN ACCELERATED MATHEMATICS PROGRAM</a:t>
            </a:r>
            <a:endParaRPr lang="en-US" sz="4000" cap="none" smtClean="0">
              <a:ea typeface="ＭＳ Ｐゴシック" pitchFamily="34" charset="-128"/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2438400" y="6019800"/>
            <a:ext cx="6705600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>
                <a:ea typeface="ＭＳ Ｐゴシック" pitchFamily="34" charset="-128"/>
              </a:rPr>
              <a:t>Lars Kjeseth, Sue Bickford, Susan Taylor, Art Martinez, Ambika Silva – </a:t>
            </a:r>
            <a:r>
              <a:rPr lang="en-US" sz="1800" b="1" smtClean="0">
                <a:ea typeface="ＭＳ Ｐゴシック" pitchFamily="34" charset="-128"/>
              </a:rPr>
              <a:t>Conference on Acceleration on Developmental Education 2015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533400" y="5257800"/>
            <a:ext cx="2738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/>
              <a:t>El Camino College</a:t>
            </a:r>
          </a:p>
        </p:txBody>
      </p:sp>
      <p:pic>
        <p:nvPicPr>
          <p:cNvPr id="9221" name="Picture 4" descr="havarti im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962400"/>
            <a:ext cx="221138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 descr="salami ima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008438"/>
            <a:ext cx="2259013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  <a:ea typeface="+mj-ea"/>
              </a:rPr>
              <a:t>Why Critical Thinking Activity Arcs?</a:t>
            </a:r>
            <a:endParaRPr lang="en-US" dirty="0">
              <a:latin typeface="+mn-lt"/>
              <a:ea typeface="+mj-ea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mtClean="0">
                <a:ea typeface="ＭＳ Ｐゴシック" pitchFamily="34" charset="-128"/>
              </a:rPr>
              <a:t>Aha! Analogy</a:t>
            </a:r>
          </a:p>
          <a:p>
            <a:pPr>
              <a:buFont typeface="Wingdings" pitchFamily="2" charset="2"/>
              <a:buChar char="§"/>
            </a:pPr>
            <a:r>
              <a:rPr lang="en-US" smtClean="0">
                <a:ea typeface="ＭＳ Ｐゴシック" pitchFamily="34" charset="-128"/>
              </a:rPr>
              <a:t>Practice with the activity arcs is like learning to ride a bicycle. Both call on previous knowledge applied to a new situation</a:t>
            </a:r>
          </a:p>
          <a:p>
            <a:pPr>
              <a:buFont typeface="Wingdings" pitchFamily="2" charset="2"/>
              <a:buChar char="§"/>
            </a:pPr>
            <a:r>
              <a:rPr lang="en-US" smtClean="0">
                <a:ea typeface="ＭＳ Ｐゴシック" pitchFamily="34" charset="-128"/>
              </a:rPr>
              <a:t>In both math and bicycle riding, flying like the wind comes from integrating and extending previous experiences. 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869950"/>
          </a:xfrm>
        </p:spPr>
        <p:txBody>
          <a:bodyPr/>
          <a:lstStyle/>
          <a:p>
            <a:pPr algn="ctr"/>
            <a:r>
              <a:rPr lang="en-US" sz="2800" b="1" smtClean="0">
                <a:ea typeface="ＭＳ Ｐゴシック" pitchFamily="34" charset="-128"/>
              </a:rPr>
              <a:t>Activity Arcs are like riding a bike. Once you learn how, you have an approach to ride any bike</a:t>
            </a:r>
          </a:p>
        </p:txBody>
      </p:sp>
      <p:pic>
        <p:nvPicPr>
          <p:cNvPr id="19459" name="Content Placeholder 13" descr="bike-riding-smiley-emoticon.gif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90800" y="1912938"/>
            <a:ext cx="3810000" cy="3900487"/>
          </a:xfrm>
        </p:spPr>
      </p:pic>
    </p:spTree>
  </p:cSld>
  <p:clrMapOvr>
    <a:masterClrMapping/>
  </p:clrMapOvr>
  <p:transition xmlns:p14="http://schemas.microsoft.com/office/powerpoint/2010/main" spd="slow">
    <p:fade/>
    <p:sndAc>
      <p:stSnd>
        <p:snd r:embed="rId3" name="drumroll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82000" cy="1828800"/>
          </a:xfrm>
        </p:spPr>
        <p:txBody>
          <a:bodyPr/>
          <a:lstStyle/>
          <a:p>
            <a:pPr algn="ctr">
              <a:defRPr/>
            </a:pPr>
            <a:r>
              <a:rPr lang="en-US" sz="4800" b="1" dirty="0" smtClean="0">
                <a:ea typeface="+mj-ea"/>
              </a:rPr>
              <a:t>Salami and Havarti cheese </a:t>
            </a:r>
            <a:br>
              <a:rPr lang="en-US" sz="4800" b="1" dirty="0" smtClean="0">
                <a:ea typeface="+mj-ea"/>
              </a:rPr>
            </a:br>
            <a:r>
              <a:rPr lang="en-US" sz="3200" b="1" dirty="0" smtClean="0">
                <a:ea typeface="+mj-ea"/>
              </a:rPr>
              <a:t>(the part you have all been waiting for)</a:t>
            </a:r>
            <a:endParaRPr lang="en-US" sz="3200" b="1" dirty="0"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047" y="2441676"/>
            <a:ext cx="3506153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95300" y="300038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dirty="0" smtClean="0">
                <a:ea typeface="+mj-ea"/>
              </a:rPr>
              <a:t>Two Parts of an Activity Arc</a:t>
            </a:r>
            <a:br>
              <a:rPr lang="en-US" dirty="0" smtClean="0">
                <a:ea typeface="+mj-ea"/>
              </a:rPr>
            </a:br>
            <a:r>
              <a:rPr lang="en-US" sz="2200" dirty="0" smtClean="0">
                <a:ea typeface="+mj-ea"/>
              </a:rPr>
              <a:t>Investigate and Report</a:t>
            </a:r>
            <a:endParaRPr lang="en-US" sz="2000" dirty="0"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7200" cy="449580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en-US" sz="2400" dirty="0" smtClean="0">
                <a:cs typeface="Arial" panose="020B0604020202020204" pitchFamily="34" charset="0"/>
              </a:rPr>
              <a:t>You will work one of two activities from the “Fjords of Flavor” Activity Arc:</a:t>
            </a:r>
          </a:p>
          <a:p>
            <a:pPr lvl="1" eaLnBrk="1" hangingPunct="1">
              <a:buNone/>
              <a:defRPr/>
            </a:pPr>
            <a:r>
              <a:rPr lang="en-US" sz="2400" dirty="0" smtClean="0">
                <a:cs typeface="Arial" panose="020B0604020202020204" pitchFamily="34" charset="0"/>
              </a:rPr>
              <a:t>1. Playground Parking Lot</a:t>
            </a:r>
          </a:p>
          <a:p>
            <a:pPr lvl="1" eaLnBrk="1" hangingPunct="1">
              <a:buNone/>
              <a:defRPr/>
            </a:pPr>
            <a:r>
              <a:rPr lang="en-US" sz="2400" dirty="0" smtClean="0">
                <a:cs typeface="Arial" panose="020B0604020202020204" pitchFamily="34" charset="0"/>
              </a:rPr>
              <a:t>2. Slicing Hard Salami and Havarti Cheese</a:t>
            </a:r>
          </a:p>
          <a:p>
            <a:pPr eaLnBrk="1" hangingPunct="1">
              <a:buNone/>
              <a:defRPr/>
            </a:pPr>
            <a:r>
              <a:rPr lang="en-US" sz="2400" dirty="0" smtClean="0">
                <a:cs typeface="Arial" panose="020B0604020202020204" pitchFamily="34" charset="0"/>
              </a:rPr>
              <a:t>Directions: (You have 35 minutes)</a:t>
            </a:r>
          </a:p>
          <a:p>
            <a:pPr marL="1371600" lvl="2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cs typeface="Arial" panose="020B0604020202020204" pitchFamily="34" charset="0"/>
              </a:rPr>
              <a:t>Pretend you are students</a:t>
            </a:r>
          </a:p>
          <a:p>
            <a:pPr marL="1371600" lvl="2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cs typeface="Arial" panose="020B0604020202020204" pitchFamily="34" charset="0"/>
              </a:rPr>
              <a:t>After you finish:</a:t>
            </a:r>
          </a:p>
          <a:p>
            <a:pPr marL="1828800" lvl="3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cs typeface="Arial" panose="020B0604020202020204" pitchFamily="34" charset="0"/>
              </a:rPr>
              <a:t>Sketch out an activity you might create to </a:t>
            </a:r>
            <a:r>
              <a:rPr lang="en-US" sz="2400" b="1" dirty="0" smtClean="0">
                <a:cs typeface="Arial" panose="020B0604020202020204" pitchFamily="34" charset="0"/>
              </a:rPr>
              <a:t>follow</a:t>
            </a:r>
            <a:r>
              <a:rPr lang="en-US" sz="2400" dirty="0" smtClean="0">
                <a:cs typeface="Arial" panose="020B0604020202020204" pitchFamily="34" charset="0"/>
              </a:rPr>
              <a:t> this activity</a:t>
            </a:r>
          </a:p>
          <a:p>
            <a:pPr marL="1828800" lvl="3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cs typeface="Arial" panose="020B0604020202020204" pitchFamily="34" charset="0"/>
              </a:rPr>
              <a:t>Sketch out an activity you might create to </a:t>
            </a:r>
            <a:r>
              <a:rPr lang="en-US" sz="2400" b="1" dirty="0" smtClean="0">
                <a:cs typeface="Arial" panose="020B0604020202020204" pitchFamily="34" charset="0"/>
              </a:rPr>
              <a:t>precede</a:t>
            </a:r>
            <a:r>
              <a:rPr lang="en-US" sz="2400" dirty="0" smtClean="0">
                <a:cs typeface="Arial" panose="020B0604020202020204" pitchFamily="34" charset="0"/>
              </a:rPr>
              <a:t> this activity</a:t>
            </a:r>
            <a:endParaRPr lang="en-US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95300" y="300038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dirty="0" smtClean="0">
                <a:ea typeface="+mj-ea"/>
              </a:rPr>
              <a:t>Two Parts of an Activity Arc</a:t>
            </a:r>
            <a:br>
              <a:rPr lang="en-US" dirty="0" smtClean="0">
                <a:ea typeface="+mj-ea"/>
              </a:rPr>
            </a:br>
            <a:r>
              <a:rPr lang="en-US" sz="2200" dirty="0" smtClean="0">
                <a:ea typeface="+mj-ea"/>
              </a:rPr>
              <a:t>Critical Thinking Critique and Discussion</a:t>
            </a:r>
            <a:endParaRPr lang="en-US" sz="2000" dirty="0"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72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dirty="0" smtClean="0">
                <a:cs typeface="Arial" panose="020B0604020202020204" pitchFamily="34" charset="0"/>
              </a:rPr>
              <a:t>Share your experience with the Investigate and Report activities.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dirty="0" smtClean="0">
                <a:cs typeface="Arial" panose="020B0604020202020204" pitchFamily="34" charset="0"/>
              </a:rPr>
              <a:t>Using either the Paul Elder model for critical thinking or AMATYC’s Standards for Intellectual Development, critique the activities. (Handout)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dirty="0" smtClean="0">
                <a:cs typeface="Arial" panose="020B0604020202020204" pitchFamily="34" charset="0"/>
              </a:rPr>
              <a:t>Share your follow-up or preceding activity design</a:t>
            </a:r>
          </a:p>
          <a:p>
            <a:pPr eaLnBrk="1" hangingPunct="1">
              <a:buNone/>
              <a:defRPr/>
            </a:pPr>
            <a:endParaRPr lang="en-US" sz="2400" dirty="0" smtClean="0"/>
          </a:p>
          <a:p>
            <a:pPr eaLnBrk="1" hangingPunct="1">
              <a:buNone/>
              <a:defRPr/>
            </a:pPr>
            <a:endParaRPr lang="en-US" sz="2400" dirty="0">
              <a:cs typeface="Arial" panose="020B0604020202020204" pitchFamily="34" charset="0"/>
            </a:endParaRPr>
          </a:p>
          <a:p>
            <a:pPr eaLnBrk="1" hangingPunct="1">
              <a:buNone/>
              <a:defRPr/>
            </a:pPr>
            <a:endParaRPr lang="en-US" sz="24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93982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Solution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3127" b="31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08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95300" y="300038"/>
            <a:ext cx="81534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Two Parts of an Activity Arc</a:t>
            </a:r>
            <a:br>
              <a:rPr lang="en-US" dirty="0" smtClean="0">
                <a:ea typeface="+mj-ea"/>
              </a:rPr>
            </a:br>
            <a:r>
              <a:rPr lang="en-US" sz="2200" dirty="0" smtClean="0">
                <a:ea typeface="+mj-ea"/>
              </a:rPr>
              <a:t>Where they line up in the BAM modules</a:t>
            </a:r>
            <a:endParaRPr lang="en-US" sz="2200" dirty="0">
              <a:ea typeface="+mj-ea"/>
            </a:endParaRP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476250" y="2560638"/>
            <a:ext cx="3784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dirty="0"/>
              <a:t>I &amp; R*: Playground Parking Lot</a:t>
            </a:r>
          </a:p>
        </p:txBody>
      </p:sp>
      <p:pic>
        <p:nvPicPr>
          <p:cNvPr id="22532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375" y="1636713"/>
            <a:ext cx="5237163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0" y="3994150"/>
            <a:ext cx="4291013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/>
              <a:t>I &amp; R*: Slicing Hard Salami and Havarti Cheese</a:t>
            </a:r>
          </a:p>
          <a:p>
            <a:pPr algn="r" eaLnBrk="1" hangingPunct="1"/>
            <a:endParaRPr lang="en-US"/>
          </a:p>
          <a:p>
            <a:pPr algn="r" eaLnBrk="1" hangingPunct="1"/>
            <a:endParaRPr lang="en-US"/>
          </a:p>
          <a:p>
            <a:pPr algn="r" eaLnBrk="1" hangingPunct="1"/>
            <a:endParaRPr lang="en-US"/>
          </a:p>
          <a:p>
            <a:pPr algn="r" eaLnBrk="1" hangingPunct="1"/>
            <a:endParaRPr lang="en-US"/>
          </a:p>
          <a:p>
            <a:pPr algn="r" eaLnBrk="1" hangingPunct="1"/>
            <a:endParaRPr lang="en-US"/>
          </a:p>
          <a:p>
            <a:pPr eaLnBrk="1" hangingPunct="1"/>
            <a:r>
              <a:rPr lang="en-US"/>
              <a:t>* </a:t>
            </a:r>
            <a:r>
              <a:rPr lang="en-US" sz="1200"/>
              <a:t>Investigate and Report</a:t>
            </a:r>
          </a:p>
          <a:p>
            <a:pPr eaLnBrk="1" hangingPunct="1"/>
            <a:endParaRPr lang="en-US"/>
          </a:p>
        </p:txBody>
      </p:sp>
      <p:sp>
        <p:nvSpPr>
          <p:cNvPr id="22534" name="TextBox 14"/>
          <p:cNvSpPr txBox="1">
            <a:spLocks noChangeArrowheads="1"/>
          </p:cNvSpPr>
          <p:nvPr/>
        </p:nvSpPr>
        <p:spPr bwMode="auto">
          <a:xfrm>
            <a:off x="176213" y="1577975"/>
            <a:ext cx="378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b="1"/>
              <a:t>Fjords of Flavor Activity Arc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95300" y="300038"/>
            <a:ext cx="81534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Two Parts of an Activity Arc</a:t>
            </a:r>
            <a:br>
              <a:rPr lang="en-US" dirty="0" smtClean="0">
                <a:ea typeface="+mj-ea"/>
              </a:rPr>
            </a:br>
            <a:r>
              <a:rPr lang="en-US" sz="2200" dirty="0">
                <a:ea typeface="+mj-ea"/>
              </a:rPr>
              <a:t>W</a:t>
            </a:r>
            <a:r>
              <a:rPr lang="en-US" sz="2200" dirty="0" smtClean="0">
                <a:ea typeface="+mj-ea"/>
              </a:rPr>
              <a:t>here they fall in the arc</a:t>
            </a:r>
            <a:endParaRPr lang="en-US" sz="2200" dirty="0">
              <a:ea typeface="+mj-ea"/>
            </a:endParaRPr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476250" y="2560638"/>
            <a:ext cx="3784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1600" dirty="0"/>
              <a:t>I &amp; </a:t>
            </a:r>
            <a:r>
              <a:rPr lang="en-US" sz="1600" dirty="0" smtClean="0"/>
              <a:t>R: </a:t>
            </a:r>
            <a:r>
              <a:rPr lang="en-US" sz="1600" dirty="0"/>
              <a:t>Playground Parking Lot</a:t>
            </a:r>
          </a:p>
        </p:txBody>
      </p:sp>
      <p:pic>
        <p:nvPicPr>
          <p:cNvPr id="23556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375" y="1636713"/>
            <a:ext cx="5237163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-368300" y="3994150"/>
            <a:ext cx="4659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1600"/>
              <a:t>I &amp; R: Slicing Hard Salami and Havarti Cheese</a:t>
            </a:r>
          </a:p>
        </p:txBody>
      </p:sp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250825" y="2025650"/>
            <a:ext cx="3784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1600"/>
              <a:t>I &amp; R: Parking Lot</a:t>
            </a: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176213" y="2289175"/>
            <a:ext cx="40751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1600" i="1"/>
              <a:t>Tables and Graphs and the Parking Lots</a:t>
            </a:r>
          </a:p>
        </p:txBody>
      </p:sp>
      <p:sp>
        <p:nvSpPr>
          <p:cNvPr id="23560" name="TextBox 8"/>
          <p:cNvSpPr txBox="1">
            <a:spLocks noChangeArrowheads="1"/>
          </p:cNvSpPr>
          <p:nvPr/>
        </p:nvSpPr>
        <p:spPr bwMode="auto">
          <a:xfrm>
            <a:off x="201613" y="2801938"/>
            <a:ext cx="41608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1600" i="1"/>
              <a:t>Variables and Formulas and Parking Lots</a:t>
            </a:r>
          </a:p>
        </p:txBody>
      </p:sp>
      <p:sp>
        <p:nvSpPr>
          <p:cNvPr id="23561" name="TextBox 9"/>
          <p:cNvSpPr txBox="1">
            <a:spLocks noChangeArrowheads="1"/>
          </p:cNvSpPr>
          <p:nvPr/>
        </p:nvSpPr>
        <p:spPr bwMode="auto">
          <a:xfrm>
            <a:off x="176213" y="3082925"/>
            <a:ext cx="4117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/>
              <a:t> </a:t>
            </a:r>
            <a:r>
              <a:rPr lang="en-US" sz="1600" i="1"/>
              <a:t>Playground Parking Lots: Possible </a:t>
            </a:r>
            <a:r>
              <a:rPr lang="en-US" i="1"/>
              <a:t>or </a:t>
            </a:r>
            <a:r>
              <a:rPr lang="en-US" sz="1600" i="1"/>
              <a:t>Not?</a:t>
            </a:r>
          </a:p>
        </p:txBody>
      </p:sp>
      <p:sp>
        <p:nvSpPr>
          <p:cNvPr id="23562" name="TextBox 10"/>
          <p:cNvSpPr txBox="1">
            <a:spLocks noChangeArrowheads="1"/>
          </p:cNvSpPr>
          <p:nvPr/>
        </p:nvSpPr>
        <p:spPr bwMode="auto">
          <a:xfrm>
            <a:off x="415925" y="3500438"/>
            <a:ext cx="3784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1600"/>
              <a:t>I &amp; R: Sven Buys a Bag of Chips</a:t>
            </a:r>
          </a:p>
        </p:txBody>
      </p:sp>
      <p:sp>
        <p:nvSpPr>
          <p:cNvPr id="23563" name="TextBox 11"/>
          <p:cNvSpPr txBox="1">
            <a:spLocks noChangeArrowheads="1"/>
          </p:cNvSpPr>
          <p:nvPr/>
        </p:nvSpPr>
        <p:spPr bwMode="auto">
          <a:xfrm>
            <a:off x="-106363" y="4202113"/>
            <a:ext cx="4400551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1600"/>
              <a:t> </a:t>
            </a:r>
            <a:r>
              <a:rPr lang="en-US" sz="1600" i="1"/>
              <a:t>Salami and Havarti: Working with Formulas</a:t>
            </a:r>
          </a:p>
        </p:txBody>
      </p:sp>
      <p:sp>
        <p:nvSpPr>
          <p:cNvPr id="23564" name="TextBox 12"/>
          <p:cNvSpPr txBox="1">
            <a:spLocks noChangeArrowheads="1"/>
          </p:cNvSpPr>
          <p:nvPr/>
        </p:nvSpPr>
        <p:spPr bwMode="auto">
          <a:xfrm>
            <a:off x="422275" y="4786313"/>
            <a:ext cx="3784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1600" i="1"/>
              <a:t>Salami and Havarti: Orders</a:t>
            </a:r>
          </a:p>
        </p:txBody>
      </p:sp>
      <p:sp>
        <p:nvSpPr>
          <p:cNvPr id="23565" name="TextBox 13"/>
          <p:cNvSpPr txBox="1">
            <a:spLocks noChangeArrowheads="1"/>
          </p:cNvSpPr>
          <p:nvPr/>
        </p:nvSpPr>
        <p:spPr bwMode="auto">
          <a:xfrm>
            <a:off x="476250" y="5113338"/>
            <a:ext cx="3784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1600" i="1"/>
              <a:t>Salami and Havarti: Impossible or Not</a:t>
            </a:r>
            <a:r>
              <a:rPr lang="en-US" i="1"/>
              <a:t>?</a:t>
            </a:r>
          </a:p>
        </p:txBody>
      </p:sp>
      <p:sp>
        <p:nvSpPr>
          <p:cNvPr id="23566" name="TextBox 14"/>
          <p:cNvSpPr txBox="1">
            <a:spLocks noChangeArrowheads="1"/>
          </p:cNvSpPr>
          <p:nvPr/>
        </p:nvSpPr>
        <p:spPr bwMode="auto">
          <a:xfrm>
            <a:off x="176213" y="1577975"/>
            <a:ext cx="378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b="1"/>
              <a:t>Fjords of Flavor Activity Arc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Two Follow-Up Activities</a:t>
            </a:r>
          </a:p>
        </p:txBody>
      </p:sp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530225" y="1658938"/>
            <a:ext cx="8118475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/>
              <a:t>For your review, we have two follow-up activities for the Salami and Havarti Cheese:</a:t>
            </a:r>
          </a:p>
          <a:p>
            <a:pPr eaLnBrk="1" hangingPunct="1"/>
            <a:endParaRPr lang="en-US" sz="2800"/>
          </a:p>
          <a:p>
            <a:pPr eaLnBrk="1" hangingPunct="1"/>
            <a:endParaRPr lang="en-US" sz="900"/>
          </a:p>
          <a:p>
            <a:pPr lvl="1" eaLnBrk="1" hangingPunct="1"/>
            <a:r>
              <a:rPr lang="en-US" sz="2800"/>
              <a:t>Salami and Havarti: Working with Formulas</a:t>
            </a:r>
          </a:p>
          <a:p>
            <a:pPr lvl="1" eaLnBrk="1" hangingPunct="1"/>
            <a:r>
              <a:rPr lang="en-US" sz="2800"/>
              <a:t>Salami and Havarti: Orders</a:t>
            </a:r>
          </a:p>
          <a:p>
            <a:pPr lvl="1" eaLnBrk="1" hangingPunct="1"/>
            <a:endParaRPr lang="en-US" sz="2800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28600"/>
            <a:ext cx="6477000" cy="1295400"/>
          </a:xfrm>
        </p:spPr>
        <p:txBody>
          <a:bodyPr/>
          <a:lstStyle/>
          <a:p>
            <a:pPr algn="ctr">
              <a:defRPr/>
            </a:pPr>
            <a:r>
              <a:rPr lang="en-US" sz="4800" b="1" dirty="0" smtClean="0">
                <a:ea typeface="+mj-ea"/>
              </a:rPr>
              <a:t>Affective domain </a:t>
            </a:r>
            <a:endParaRPr lang="en-US" sz="4800" b="1" dirty="0">
              <a:ea typeface="+mj-ea"/>
            </a:endParaRPr>
          </a:p>
        </p:txBody>
      </p:sp>
      <p:pic>
        <p:nvPicPr>
          <p:cNvPr id="25603" name="Picture 3" descr="9MZqGQ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76400"/>
            <a:ext cx="68913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Roland S. Barth, </a:t>
            </a:r>
            <a:r>
              <a:rPr lang="en-US" i="1" smtClean="0">
                <a:ea typeface="ＭＳ Ｐゴシック" pitchFamily="34" charset="-128"/>
              </a:rPr>
              <a:t>Beyond Instructional Leadership</a:t>
            </a:r>
          </a:p>
        </p:txBody>
      </p:sp>
      <p:sp>
        <p:nvSpPr>
          <p:cNvPr id="10243" name="TextBox 7"/>
          <p:cNvSpPr txBox="1">
            <a:spLocks noChangeArrowheads="1"/>
          </p:cNvSpPr>
          <p:nvPr/>
        </p:nvSpPr>
        <p:spPr bwMode="auto">
          <a:xfrm>
            <a:off x="2057400" y="762000"/>
            <a:ext cx="67818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5400">
                <a:latin typeface="Tw Cen MT" pitchFamily="34" charset="0"/>
              </a:rPr>
              <a:t>Reculturing </a:t>
            </a:r>
            <a:endParaRPr lang="en-US" sz="2800">
              <a:latin typeface="Tw Cen MT" pitchFamily="34" charset="0"/>
            </a:endParaRPr>
          </a:p>
          <a:p>
            <a:pPr algn="ctr" eaLnBrk="1" hangingPunct="1"/>
            <a:endParaRPr lang="en-US" sz="2800" i="1">
              <a:latin typeface="Monotype Corsiva" pitchFamily="66" charset="0"/>
            </a:endParaRPr>
          </a:p>
          <a:p>
            <a:pPr eaLnBrk="1" hangingPunct="1"/>
            <a:r>
              <a:rPr lang="en-US" altLang="en-US" sz="2800" i="1">
                <a:latin typeface="Tw Cen MT" pitchFamily="34" charset="0"/>
              </a:rPr>
              <a:t>“</a:t>
            </a:r>
            <a:r>
              <a:rPr lang="en-US" altLang="ja-JP" sz="2800">
                <a:latin typeface="Tw Cen MT" pitchFamily="34" charset="0"/>
              </a:rPr>
              <a:t>To change a school</a:t>
            </a:r>
            <a:r>
              <a:rPr lang="en-US" altLang="en-US" sz="2800">
                <a:latin typeface="Tw Cen MT" pitchFamily="34" charset="0"/>
              </a:rPr>
              <a:t>’</a:t>
            </a:r>
            <a:r>
              <a:rPr lang="en-US" altLang="ja-JP" sz="2800">
                <a:latin typeface="Tw Cen MT" pitchFamily="34" charset="0"/>
              </a:rPr>
              <a:t>s culture requires mustering the courage and skill not to remain victimized by toxic elements of the school</a:t>
            </a:r>
            <a:r>
              <a:rPr lang="en-US" altLang="en-US" sz="2800">
                <a:latin typeface="Tw Cen MT" pitchFamily="34" charset="0"/>
              </a:rPr>
              <a:t>’</a:t>
            </a:r>
            <a:r>
              <a:rPr lang="en-US" altLang="ja-JP" sz="2800">
                <a:latin typeface="Tw Cen MT" pitchFamily="34" charset="0"/>
              </a:rPr>
              <a:t>s culture but to address them instead</a:t>
            </a:r>
            <a:r>
              <a:rPr lang="en-US" altLang="en-US" sz="2800">
                <a:latin typeface="Tw Cen MT" pitchFamily="34" charset="0"/>
              </a:rPr>
              <a:t>”</a:t>
            </a:r>
            <a:endParaRPr lang="en-US" sz="2800">
              <a:latin typeface="Tw Cen MT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Affective Domain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81200"/>
            <a:ext cx="4114800" cy="3810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1800" b="1" dirty="0" smtClean="0">
                <a:ea typeface="ＭＳ Ｐゴシック" pitchFamily="34" charset="-128"/>
              </a:rPr>
              <a:t>Directed</a:t>
            </a:r>
            <a:r>
              <a:rPr lang="en-US" sz="1800" dirty="0" smtClean="0">
                <a:ea typeface="ＭＳ Ｐゴシック" pitchFamily="34" charset="-128"/>
              </a:rPr>
              <a:t>: clear and achievable goals established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 smtClean="0">
                <a:ea typeface="ＭＳ Ｐゴシック" pitchFamily="34" charset="-128"/>
              </a:rPr>
              <a:t>Focused</a:t>
            </a:r>
            <a:r>
              <a:rPr lang="en-US" sz="1800" dirty="0" smtClean="0">
                <a:ea typeface="ＭＳ Ｐゴシック" pitchFamily="34" charset="-128"/>
              </a:rPr>
              <a:t>: stay on track - eyes on the prize 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 smtClean="0">
                <a:ea typeface="ＭＳ Ｐゴシック" pitchFamily="34" charset="-128"/>
              </a:rPr>
              <a:t>Nurtured</a:t>
            </a:r>
            <a:r>
              <a:rPr lang="en-US" sz="1800" dirty="0" smtClean="0">
                <a:ea typeface="ＭＳ Ｐゴシック" pitchFamily="34" charset="-128"/>
              </a:rPr>
              <a:t>: people want to help them succeed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 smtClean="0">
                <a:ea typeface="ＭＳ Ｐゴシック" pitchFamily="34" charset="-128"/>
              </a:rPr>
              <a:t>Engaged</a:t>
            </a:r>
            <a:r>
              <a:rPr lang="en-US" sz="1800" dirty="0" smtClean="0">
                <a:ea typeface="ＭＳ Ｐゴシック" pitchFamily="34" charset="-128"/>
              </a:rPr>
              <a:t>: active participation in/out of class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 smtClean="0">
                <a:ea typeface="ＭＳ Ｐゴシック" pitchFamily="34" charset="-128"/>
              </a:rPr>
              <a:t>Connected</a:t>
            </a:r>
            <a:r>
              <a:rPr lang="en-US" sz="1800" dirty="0" smtClean="0">
                <a:ea typeface="ＭＳ Ｐゴシック" pitchFamily="34" charset="-128"/>
              </a:rPr>
              <a:t>: part of the college community 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 smtClean="0">
                <a:ea typeface="ＭＳ Ｐゴシック" pitchFamily="34" charset="-128"/>
              </a:rPr>
              <a:t>Valued</a:t>
            </a:r>
            <a:r>
              <a:rPr lang="en-US" sz="1800" dirty="0" smtClean="0">
                <a:ea typeface="ＭＳ Ｐゴシック" pitchFamily="34" charset="-128"/>
              </a:rPr>
              <a:t>: they are recognized and their contributions are appreciated </a:t>
            </a: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8338" y="1524000"/>
            <a:ext cx="420846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95800" y="5410200"/>
            <a:ext cx="43561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ea typeface="+mn-ea"/>
                <a:cs typeface="Arial" panose="020B0604020202020204" pitchFamily="34" charset="0"/>
              </a:rPr>
              <a:t>Student Success Factors</a:t>
            </a:r>
          </a:p>
          <a:p>
            <a:pPr algn="ctr" eaLnBrk="1" hangingPunct="1">
              <a:defRPr/>
            </a:pPr>
            <a:r>
              <a:rPr lang="en-US" sz="2000" dirty="0">
                <a:latin typeface="+mn-lt"/>
                <a:ea typeface="+mn-ea"/>
                <a:cs typeface="Arial" charset="0"/>
              </a:rPr>
              <a:t>Student Support (Re)defined Study</a:t>
            </a:r>
          </a:p>
          <a:p>
            <a:pPr algn="ctr" eaLnBrk="1" hangingPunct="1">
              <a:defRPr/>
            </a:pPr>
            <a:r>
              <a:rPr lang="en-US" sz="2000" dirty="0" err="1">
                <a:latin typeface="+mn-lt"/>
                <a:ea typeface="+mn-ea"/>
                <a:cs typeface="Arial" charset="0"/>
              </a:rPr>
              <a:t>RPGgroup</a:t>
            </a:r>
            <a:endParaRPr lang="en-US" sz="2000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1524000"/>
            <a:ext cx="4267200" cy="510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r" eaLnBrk="1" hangingPunct="1"/>
            <a:r>
              <a:rPr lang="en-US" smtClean="0">
                <a:ea typeface="ＭＳ Ｐゴシック" pitchFamily="34" charset="-128"/>
              </a:rPr>
              <a:t>BAM</a:t>
            </a:r>
          </a:p>
        </p:txBody>
      </p:sp>
      <p:pic>
        <p:nvPicPr>
          <p:cNvPr id="27651" name="Picture 3" descr="photo (49)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381000" y="1600200"/>
            <a:ext cx="28956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533400" y="5638800"/>
            <a:ext cx="2505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Focused and Engaged</a:t>
            </a:r>
          </a:p>
        </p:txBody>
      </p:sp>
      <p:pic>
        <p:nvPicPr>
          <p:cNvPr id="27653" name="Picture 2" descr="photo (50)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4343400" y="1600200"/>
            <a:ext cx="34290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Box 9"/>
          <p:cNvSpPr txBox="1">
            <a:spLocks noChangeArrowheads="1"/>
          </p:cNvSpPr>
          <p:nvPr/>
        </p:nvSpPr>
        <p:spPr bwMode="auto">
          <a:xfrm>
            <a:off x="4800600" y="6248400"/>
            <a:ext cx="266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Connected and Valued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Affective Domain</a:t>
            </a:r>
            <a:br>
              <a:rPr lang="en-US" smtClean="0">
                <a:ea typeface="ＭＳ Ｐゴシック" pitchFamily="34" charset="-128"/>
              </a:rPr>
            </a:br>
            <a:r>
              <a:rPr lang="en-US" sz="1800" smtClean="0">
                <a:ea typeface="ＭＳ Ｐゴシック" pitchFamily="34" charset="-128"/>
              </a:rPr>
              <a:t>What do we do in BAM?</a:t>
            </a: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51000"/>
            <a:ext cx="56388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8"/>
          <p:cNvSpPr txBox="1">
            <a:spLocks noChangeArrowheads="1"/>
          </p:cNvSpPr>
          <p:nvPr/>
        </p:nvSpPr>
        <p:spPr bwMode="auto">
          <a:xfrm>
            <a:off x="5105400" y="1828800"/>
            <a:ext cx="403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286237"/>
                </a:solidFill>
              </a:rPr>
              <a:t>Daily schedule with exam dates; </a:t>
            </a:r>
          </a:p>
          <a:p>
            <a:pPr eaLnBrk="1" hangingPunct="1"/>
            <a:r>
              <a:rPr lang="en-US" b="1">
                <a:solidFill>
                  <a:srgbClr val="286237"/>
                </a:solidFill>
              </a:rPr>
              <a:t>Self reflection/Metacognition</a:t>
            </a:r>
          </a:p>
        </p:txBody>
      </p:sp>
      <p:sp>
        <p:nvSpPr>
          <p:cNvPr id="27653" name="TextBox 9"/>
          <p:cNvSpPr txBox="1">
            <a:spLocks noChangeArrowheads="1"/>
          </p:cNvSpPr>
          <p:nvPr/>
        </p:nvSpPr>
        <p:spPr bwMode="auto">
          <a:xfrm>
            <a:off x="6019800" y="3048000"/>
            <a:ext cx="3124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286237"/>
                </a:solidFill>
              </a:rPr>
              <a:t>Instructors motivate and inspire with affective domain activities.</a:t>
            </a:r>
          </a:p>
        </p:txBody>
      </p:sp>
      <p:sp>
        <p:nvSpPr>
          <p:cNvPr id="27654" name="TextBox 10"/>
          <p:cNvSpPr txBox="1">
            <a:spLocks noChangeArrowheads="1"/>
          </p:cNvSpPr>
          <p:nvPr/>
        </p:nvSpPr>
        <p:spPr bwMode="auto">
          <a:xfrm>
            <a:off x="5334000" y="5867400"/>
            <a:ext cx="342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286237"/>
                </a:solidFill>
              </a:rPr>
              <a:t>Cooperative group activities, final projects to share</a:t>
            </a:r>
          </a:p>
        </p:txBody>
      </p:sp>
      <p:sp>
        <p:nvSpPr>
          <p:cNvPr id="27655" name="TextBox 11"/>
          <p:cNvSpPr txBox="1">
            <a:spLocks noChangeArrowheads="1"/>
          </p:cNvSpPr>
          <p:nvPr/>
        </p:nvSpPr>
        <p:spPr bwMode="auto">
          <a:xfrm>
            <a:off x="0" y="5715000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286237"/>
                </a:solidFill>
              </a:rPr>
              <a:t>Group work, supplemental Instruction, Counselor Intervention 	</a:t>
            </a:r>
          </a:p>
        </p:txBody>
      </p:sp>
      <p:sp>
        <p:nvSpPr>
          <p:cNvPr id="27656" name="TextBox 12"/>
          <p:cNvSpPr txBox="1">
            <a:spLocks noChangeArrowheads="1"/>
          </p:cNvSpPr>
          <p:nvPr/>
        </p:nvSpPr>
        <p:spPr bwMode="auto">
          <a:xfrm>
            <a:off x="0" y="3429000"/>
            <a:ext cx="2895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286237"/>
                </a:solidFill>
              </a:rPr>
              <a:t>Instructors and group members acknowledge student work, contributions</a:t>
            </a:r>
          </a:p>
        </p:txBody>
      </p:sp>
      <p:sp>
        <p:nvSpPr>
          <p:cNvPr id="27657" name="TextBox 13"/>
          <p:cNvSpPr txBox="1">
            <a:spLocks noChangeArrowheads="1"/>
          </p:cNvSpPr>
          <p:nvPr/>
        </p:nvSpPr>
        <p:spPr bwMode="auto">
          <a:xfrm>
            <a:off x="381000" y="1828800"/>
            <a:ext cx="3048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286237"/>
                </a:solidFill>
              </a:rPr>
              <a:t>Daily schedule with instructor and TA support  in class/lab 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allAtOnce"/>
      <p:bldP spid="27653" grpId="0" build="p"/>
      <p:bldP spid="27654" grpId="0" build="p"/>
      <p:bldP spid="27655" grpId="0" build="p"/>
      <p:bldP spid="27656" grpId="0" build="p"/>
      <p:bldP spid="2765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Affective activity: Creator/Victim</a:t>
            </a:r>
          </a:p>
        </p:txBody>
      </p:sp>
      <p:pic>
        <p:nvPicPr>
          <p:cNvPr id="29699" name="Picture 2" descr="http://alilochhead.com/wp-content/uploads/2012/05/victimorcreatorsnip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71663" y="1600200"/>
            <a:ext cx="5635625" cy="44958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Affective activity: Creator-Victim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1600200"/>
          <a:ext cx="8001000" cy="4876800"/>
        </p:xfrm>
        <a:graphic>
          <a:graphicData uri="http://schemas.openxmlformats.org/drawingml/2006/table">
            <a:tbl>
              <a:tblPr/>
              <a:tblGrid>
                <a:gridCol w="3563586"/>
                <a:gridCol w="4437414"/>
              </a:tblGrid>
              <a:tr h="697230">
                <a:tc>
                  <a:txBody>
                    <a:bodyPr/>
                    <a:lstStyle/>
                    <a:p>
                      <a:pPr marL="914400" marR="0" indent="-914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Calibri"/>
                          <a:cs typeface="Times New Roman"/>
                        </a:rPr>
                        <a:t>Victims Focus on Their Weaknesses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I’m terrible in this subject.</a:t>
                      </a:r>
                    </a:p>
                  </a:txBody>
                  <a:tcPr marL="62416" marR="6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0" marR="0" indent="-914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Calibri"/>
                          <a:cs typeface="Times New Roman"/>
                        </a:rPr>
                        <a:t>Creators Focus on How to Improve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I find this course challenging, so I’ll start a study group and ask more questions in class.</a:t>
                      </a:r>
                    </a:p>
                  </a:txBody>
                  <a:tcPr marL="62416" marR="6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914400" marR="0" indent="-914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Calibri"/>
                          <a:cs typeface="Times New Roman"/>
                        </a:rPr>
                        <a:t>Victims Make Excuses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The instructor is so boring he puts me to sleep.</a:t>
                      </a:r>
                    </a:p>
                  </a:txBody>
                  <a:tcPr marL="62416" marR="6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Calibri"/>
                          <a:cs typeface="Times New Roman"/>
                        </a:rPr>
                        <a:t>Creators Seek Solutions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I’m having difficulty staying awake in this class, so I’m going to ask permission to record the lectures. Then I’ll listen to them a little at a time and take detailed notes.</a:t>
                      </a:r>
                    </a:p>
                  </a:txBody>
                  <a:tcPr marL="62416" marR="6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Calibri"/>
                          <a:cs typeface="Times New Roman"/>
                        </a:rPr>
                        <a:t>Victims Complain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This course is stupid requirement.</a:t>
                      </a:r>
                    </a:p>
                  </a:txBody>
                  <a:tcPr marL="62416" marR="6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Calibri"/>
                          <a:cs typeface="Times New Roman"/>
                        </a:rPr>
                        <a:t>Creators Turn Complaints into Requests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I don’t understand why this course is required, so I’m going to ask my instructor to help me see how it will benefit me in the future.</a:t>
                      </a:r>
                    </a:p>
                  </a:txBody>
                  <a:tcPr marL="62416" marR="6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2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Calibri"/>
                          <a:cs typeface="Times New Roman"/>
                        </a:rPr>
                        <a:t>Victims Compare Themselves Unfavorably to Others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I’ll never do as well as John; he’s a genius.</a:t>
                      </a:r>
                    </a:p>
                  </a:txBody>
                  <a:tcPr marL="62416" marR="6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Calibri"/>
                          <a:cs typeface="Times New Roman"/>
                        </a:rPr>
                        <a:t>Creators Seek Help From Those More Skilled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I need help in this course, so I’m going to ask John if he’ll help me study for the exams.</a:t>
                      </a:r>
                    </a:p>
                  </a:txBody>
                  <a:tcPr marL="62416" marR="6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n-lt"/>
                          <a:ea typeface="Calibri"/>
                          <a:cs typeface="Times New Roman"/>
                        </a:rPr>
                        <a:t>Victims See Problems as Permanent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Posting comments on our class’s internet discussion course in impossible, I’ll never understand how to do it.</a:t>
                      </a:r>
                    </a:p>
                  </a:txBody>
                  <a:tcPr marL="62416" marR="6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Calibri"/>
                          <a:cs typeface="Times New Roman"/>
                        </a:rPr>
                        <a:t>Creators Treat Problems as Temporary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I’ve been trying to post comments on our class’s internet discussion board without carefully reading the instructor’s directions. I’ll read the directions again and follow them one step at a time.</a:t>
                      </a:r>
                    </a:p>
                  </a:txBody>
                  <a:tcPr marL="62416" marR="62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routercheck.com/wp-content/uploads/2014/03/120-HK0QR4Q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19200"/>
            <a:ext cx="6781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209800" y="228600"/>
            <a:ext cx="457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altLang="en-US" sz="44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NEW DIRECTIONS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Changing views of the Most Valued Characteristics in an Employee</a:t>
            </a:r>
            <a:endParaRPr lang="en-US" sz="2800" dirty="0"/>
          </a:p>
        </p:txBody>
      </p:sp>
      <p:pic>
        <p:nvPicPr>
          <p:cNvPr id="3" name="Picture 2" descr="Fortune Characteristi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44" y="1544484"/>
            <a:ext cx="5181600" cy="4362450"/>
          </a:xfrm>
          <a:prstGeom prst="rect">
            <a:avLst/>
          </a:prstGeom>
        </p:spPr>
      </p:pic>
      <p:pic>
        <p:nvPicPr>
          <p:cNvPr id="4" name="Picture 3" descr="Fortune 19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1540495"/>
            <a:ext cx="1085850" cy="4381500"/>
          </a:xfrm>
          <a:prstGeom prst="rect">
            <a:avLst/>
          </a:prstGeom>
        </p:spPr>
      </p:pic>
      <p:pic>
        <p:nvPicPr>
          <p:cNvPr id="5" name="Picture 4" descr="Fortune 19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46331" y="1564968"/>
            <a:ext cx="1009650" cy="4352925"/>
          </a:xfrm>
          <a:prstGeom prst="rect">
            <a:avLst/>
          </a:prstGeom>
        </p:spPr>
      </p:pic>
      <p:pic>
        <p:nvPicPr>
          <p:cNvPr id="6" name="Picture 5" descr="Fortune 2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9156" y="1567210"/>
            <a:ext cx="1009650" cy="4352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" y="6027003"/>
            <a:ext cx="914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200" b="1" dirty="0" smtClean="0">
                <a:cs typeface="Times New Roman" pitchFamily="18" charset="0"/>
              </a:rPr>
              <a:t>Sources:</a:t>
            </a:r>
          </a:p>
          <a:p>
            <a:r>
              <a:rPr lang="en-US" altLang="en-US" sz="1200" b="1" dirty="0" smtClean="0">
                <a:cs typeface="Times New Roman" pitchFamily="18" charset="0"/>
              </a:rPr>
              <a:t>1970 &amp; 1999 Data:   </a:t>
            </a:r>
            <a:r>
              <a:rPr lang="en-US" altLang="en-US" sz="1200" b="1" dirty="0" smtClean="0">
                <a:cs typeface="Times New Roman" pitchFamily="18" charset="0"/>
                <a:hlinkClick r:id="rId6"/>
              </a:rPr>
              <a:t>https://benoxley.wordpress.com/leadership/re-imagining-21st-century-schooling</a:t>
            </a:r>
            <a:r>
              <a:rPr lang="en-US" altLang="en-US" sz="1200" b="1" dirty="0" smtClean="0">
                <a:cs typeface="Times New Roman" pitchFamily="18" charset="0"/>
              </a:rPr>
              <a:t> </a:t>
            </a:r>
          </a:p>
          <a:p>
            <a:r>
              <a:rPr lang="en-US" altLang="en-US" sz="1200" dirty="0" smtClean="0"/>
              <a:t>http://www.forbes.com/sites/susanadams/2013/10/11/the-10-skills-employers-most-want-in-20-something-employees/</a:t>
            </a:r>
          </a:p>
          <a:p>
            <a:r>
              <a:rPr lang="en-US" altLang="en-US" sz="1200" dirty="0" smtClean="0"/>
              <a:t>http://www.forbes.com/sites/susanadams/2013/10/11/the-10-skills-employers-most-want-in-20-something-employees/</a:t>
            </a:r>
            <a:r>
              <a:rPr lang="en-US" altLang="en-US" sz="1200" b="1" dirty="0" smtClean="0">
                <a:cs typeface="Times New Roman" pitchFamily="18" charset="0"/>
              </a:rPr>
              <a:t>ling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The Past</a:t>
            </a:r>
          </a:p>
        </p:txBody>
      </p:sp>
      <p:pic>
        <p:nvPicPr>
          <p:cNvPr id="45059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19400" y="304800"/>
            <a:ext cx="5753100" cy="3276600"/>
          </a:xfrm>
          <a:noFill/>
        </p:spPr>
      </p:pic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513" y="4102100"/>
            <a:ext cx="792480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3505200" y="3581400"/>
            <a:ext cx="144780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0513" y="3036888"/>
            <a:ext cx="3214687" cy="646112"/>
          </a:xfrm>
          <a:prstGeom prst="rect">
            <a:avLst/>
          </a:prstGeom>
          <a:solidFill>
            <a:srgbClr val="EFCDC1"/>
          </a:solidFill>
          <a:ln w="10000">
            <a:solidFill>
              <a:schemeClr val="accent2"/>
            </a:solidFill>
            <a:miter lim="800000"/>
            <a:headEnd/>
            <a:tailEnd/>
          </a:ln>
          <a:effectLst>
            <a:outerShdw dist="30000" dir="5400000" rotWithShape="0">
              <a:srgbClr val="808080">
                <a:alpha val="45000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One project done at the end of the semester. 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The Present </a:t>
            </a:r>
          </a:p>
        </p:txBody>
      </p:sp>
      <p:sp>
        <p:nvSpPr>
          <p:cNvPr id="46083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ea typeface="ＭＳ Ｐゴシック" pitchFamily="34" charset="-128"/>
              </a:rPr>
              <a:t>We have added Activity Arcs to the requirements 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20913"/>
            <a:ext cx="79248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153400" cy="990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Other arcs:	Linear Project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smtClean="0">
                <a:ea typeface="ＭＳ Ｐゴシック" pitchFamily="34" charset="-128"/>
              </a:rPr>
              <a:t>Students obtain data and plot either by hand or by using Excel. </a:t>
            </a:r>
          </a:p>
          <a:p>
            <a:pPr>
              <a:buFont typeface="Wingdings" pitchFamily="2" charset="2"/>
              <a:buChar char="§"/>
            </a:pPr>
            <a:r>
              <a:rPr lang="en-US" sz="2800" smtClean="0">
                <a:ea typeface="ＭＳ Ｐゴシック" pitchFamily="34" charset="-128"/>
              </a:rPr>
              <a:t>Students find the best fit line and make predictions using the linear model</a:t>
            </a:r>
          </a:p>
          <a:p>
            <a:pPr>
              <a:buFont typeface="Wingdings" pitchFamily="2" charset="2"/>
              <a:buChar char="§"/>
            </a:pPr>
            <a:r>
              <a:rPr lang="en-US" sz="2800" smtClean="0">
                <a:ea typeface="ＭＳ Ｐゴシック" pitchFamily="34" charset="-128"/>
              </a:rPr>
              <a:t>In class: Collect random data on Excel spreadsheet and have the model generated for the class to make predictions. For example we would collect shoe size and height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  <a:ea typeface="+mj-ea"/>
              </a:rPr>
              <a:t>The Challenge - </a:t>
            </a:r>
            <a:endParaRPr lang="en-US" dirty="0">
              <a:latin typeface="+mn-lt"/>
              <a:ea typeface="+mj-ea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	</a:t>
            </a:r>
            <a:r>
              <a:rPr lang="en-US" sz="2400" smtClean="0">
                <a:ea typeface="ＭＳ Ｐゴシック" pitchFamily="34" charset="-128"/>
              </a:rPr>
              <a:t>Redesign of the El Camino College developmental math sequence began in Fall of 2010 with this mission:</a:t>
            </a:r>
          </a:p>
          <a:p>
            <a:pPr>
              <a:buFont typeface="Wingdings" pitchFamily="2" charset="2"/>
              <a:buNone/>
            </a:pPr>
            <a:r>
              <a:rPr lang="en-US" i="1" smtClean="0">
                <a:ea typeface="ＭＳ Ｐゴシック" pitchFamily="34" charset="-128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	</a:t>
            </a:r>
            <a:r>
              <a:rPr lang="en-US" sz="3200" smtClean="0">
                <a:ea typeface="ＭＳ Ｐゴシック" pitchFamily="34" charset="-128"/>
              </a:rPr>
              <a:t>Redesign our curriculum so that </a:t>
            </a:r>
            <a:r>
              <a:rPr lang="en-US" sz="3200" b="1" smtClean="0">
                <a:ea typeface="ＭＳ Ｐゴシック" pitchFamily="34" charset="-128"/>
              </a:rPr>
              <a:t>all developmental math students at ECC </a:t>
            </a:r>
            <a:r>
              <a:rPr lang="en-US" sz="3200" smtClean="0">
                <a:ea typeface="ＭＳ Ｐゴシック" pitchFamily="34" charset="-128"/>
              </a:rPr>
              <a:t>have a pathway to be ready for a transfer-level mathematics course after </a:t>
            </a:r>
            <a:r>
              <a:rPr lang="en-US" sz="3200" b="1" smtClean="0">
                <a:ea typeface="ＭＳ Ｐゴシック" pitchFamily="34" charset="-128"/>
              </a:rPr>
              <a:t>at most two semesters.</a:t>
            </a:r>
            <a:endParaRPr lang="en-US" sz="32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Projects</a:t>
            </a:r>
            <a:endParaRPr lang="en-US" dirty="0"/>
          </a:p>
        </p:txBody>
      </p:sp>
      <p:pic>
        <p:nvPicPr>
          <p:cNvPr id="1027" name="Picture 3" descr="C:\Users\sbickford\AppData\Local\Microsoft\Windows\Temporary Internet Files\Content.Outlook\R94JB4Q5\FullSizeRender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574800"/>
            <a:ext cx="3790950" cy="50546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C:\Users\sbickford\AppData\Local\Microsoft\Windows\Temporary Internet Files\Content.Outlook\R94JB4Q5\FullSizeRender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5029200" cy="37719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Other arcs:	Covered CA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(Health Care)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ea typeface="ＭＳ Ｐゴシック" pitchFamily="34" charset="-128"/>
              </a:rPr>
              <a:t>Students are assigned a client who is trying to decide what level of coverage he or she should purchase from Covered California. Students are given a description of his or her medical history over that last year. 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ea typeface="ＭＳ Ｐゴシック" pitchFamily="34" charset="-128"/>
              </a:rPr>
              <a:t>Using the </a:t>
            </a:r>
            <a:r>
              <a:rPr lang="en-US" sz="2400" b="1" dirty="0" smtClean="0">
                <a:ea typeface="ＭＳ Ｐゴシック" pitchFamily="34" charset="-128"/>
              </a:rPr>
              <a:t>Covered California 2015 Standard Benefit for Individuals</a:t>
            </a:r>
            <a:r>
              <a:rPr lang="en-US" sz="2400" dirty="0" smtClean="0">
                <a:ea typeface="ＭＳ Ｐゴシック" pitchFamily="34" charset="-128"/>
              </a:rPr>
              <a:t> and excerpts from the </a:t>
            </a:r>
            <a:r>
              <a:rPr lang="en-US" sz="2400" b="1" dirty="0" smtClean="0">
                <a:ea typeface="ＭＳ Ｐゴシック" pitchFamily="34" charset="-128"/>
              </a:rPr>
              <a:t>Covered California Health Insurance Companies for 2015 </a:t>
            </a:r>
            <a:r>
              <a:rPr lang="en-US" sz="2400" dirty="0" smtClean="0">
                <a:ea typeface="ＭＳ Ｐゴシック" pitchFamily="34" charset="-128"/>
              </a:rPr>
              <a:t>booklet, students find the total annual medical costs for your person at each of the available levels of coverage:  Bronze, Silver, Gold, Platinum.  </a:t>
            </a:r>
          </a:p>
        </p:txBody>
      </p:sp>
      <p:pic>
        <p:nvPicPr>
          <p:cNvPr id="48132" name="Picture 2" descr="https://pbs.twimg.com/profile_images/456837875070275584/M-gNudb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9963" y="0"/>
            <a:ext cx="1290637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The Future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3962400" cy="1143000"/>
          </a:xfrm>
        </p:spPr>
        <p:txBody>
          <a:bodyPr/>
          <a:lstStyle/>
          <a:p>
            <a:pPr>
              <a:defRPr/>
            </a:pPr>
            <a:r>
              <a:rPr lang="en-US" sz="6000" b="1" dirty="0" smtClean="0">
                <a:ea typeface="+mj-ea"/>
              </a:rPr>
              <a:t>RESULTS</a:t>
            </a:r>
            <a:endParaRPr lang="en-US" sz="6000" b="1" dirty="0">
              <a:ea typeface="+mj-ea"/>
            </a:endParaRPr>
          </a:p>
        </p:txBody>
      </p:sp>
      <p:pic>
        <p:nvPicPr>
          <p:cNvPr id="50179" name="Picture 1" descr="http://sekho.com.pk/wp-content/uploads/2015/03/5th-Class-Result-2015-Lahore-Board-Gazette-Free-Download-p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752600"/>
            <a:ext cx="39624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34" charset="-128"/>
              </a:rPr>
              <a:t>Success</a:t>
            </a:r>
            <a:r>
              <a:rPr lang="en-US" smtClean="0">
                <a:ea typeface="ＭＳ Ｐゴシック" pitchFamily="34" charset="-128"/>
              </a:rPr>
              <a:t>:</a:t>
            </a:r>
          </a:p>
        </p:txBody>
      </p:sp>
      <p:sp>
        <p:nvSpPr>
          <p:cNvPr id="51202" name="Text Placeholder 1"/>
          <p:cNvSpPr>
            <a:spLocks noGrp="1"/>
          </p:cNvSpPr>
          <p:nvPr>
            <p:ph type="body" idx="4294967295"/>
          </p:nvPr>
        </p:nvSpPr>
        <p:spPr>
          <a:xfrm>
            <a:off x="2020888" y="2743200"/>
            <a:ext cx="7123112" cy="167322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BAM students complete the developmental program at four times the rate of arithmetic students;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 GEA students complete a transfer-level course at twice the rate of elementary algebra students.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42327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BAM Comparison Study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76400"/>
            <a:ext cx="652621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10418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GEA Comparison Study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52600"/>
            <a:ext cx="62738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tx1">
                    <a:tint val="75000"/>
                  </a:schemeClr>
                </a:solidFill>
              </a:rPr>
              <a:t>Cost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2020888" y="2743200"/>
            <a:ext cx="7123112" cy="2362200"/>
          </a:xfrm>
        </p:spPr>
        <p:txBody>
          <a:bodyPr/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ea typeface="+mn-ea"/>
              </a:rPr>
              <a:t>The total cost of BAM students is about 1.3 times the arithmetic students. 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>
                    <a:tint val="75000"/>
                  </a:schemeClr>
                </a:solidFill>
                <a:ea typeface="+mn-ea"/>
              </a:rPr>
              <a:t>T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ea typeface="+mn-ea"/>
              </a:rPr>
              <a:t>he cost of the </a:t>
            </a:r>
            <a:r>
              <a:rPr lang="en-US" i="1" dirty="0" smtClean="0">
                <a:solidFill>
                  <a:schemeClr val="tx1">
                    <a:tint val="75000"/>
                  </a:schemeClr>
                </a:solidFill>
                <a:ea typeface="+mn-ea"/>
              </a:rPr>
              <a:t>successful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ea typeface="+mn-ea"/>
              </a:rPr>
              <a:t> BAM student is less than one-third of the successful arithmetic student.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  <a:ea typeface="+mj-ea"/>
              </a:rPr>
              <a:t>Our Response</a:t>
            </a:r>
            <a:endParaRPr lang="en-US" dirty="0">
              <a:latin typeface="+mn-lt"/>
              <a:ea typeface="+mj-ea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smtClean="0">
                <a:ea typeface="ＭＳ Ｐゴシック" pitchFamily="34" charset="-128"/>
              </a:rPr>
              <a:t>Basic Accelerated Math (BAM) and General Education Algebra (GEA) </a:t>
            </a:r>
          </a:p>
          <a:p>
            <a:pPr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sz="3600" smtClean="0">
                <a:ea typeface="ＭＳ Ｐゴシック" pitchFamily="34" charset="-128"/>
              </a:rPr>
              <a:t>These two courses, along with the traditional algebra sequence, provide any student a pathway to proceed to transfer in two semesters. 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228600"/>
          <a:ext cx="8153400" cy="6097591"/>
        </p:xfrm>
        <a:graphic>
          <a:graphicData uri="http://schemas.openxmlformats.org/drawingml/2006/table">
            <a:tbl>
              <a:tblPr/>
              <a:tblGrid>
                <a:gridCol w="4267200"/>
                <a:gridCol w="1981200"/>
                <a:gridCol w="1905000"/>
              </a:tblGrid>
              <a:tr h="1341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MS Mincho" pitchFamily="49" charset="-128"/>
                          <a:cs typeface="Times New Roman" pitchFamily="18" charset="0"/>
                        </a:rPr>
                        <a:t>COST ANALYSIS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MS Mincho" pitchFamily="49" charset="-128"/>
                          <a:cs typeface="Times New Roman" pitchFamily="18" charset="0"/>
                        </a:rPr>
                        <a:t> 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5331" marR="653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MS Mincho" pitchFamily="49" charset="-128"/>
                          <a:cs typeface="Times New Roman" pitchFamily="18" charset="0"/>
                        </a:rPr>
                        <a:t>Students starting in arithmetic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5331" marR="653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MS Mincho" pitchFamily="49" charset="-128"/>
                          <a:cs typeface="Times New Roman" pitchFamily="18" charset="0"/>
                        </a:rPr>
                        <a:t>Students starting in BAM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5331" marR="653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MS Mincho" pitchFamily="49" charset="-128"/>
                          <a:cs typeface="Times New Roman" pitchFamily="18" charset="0"/>
                        </a:rPr>
                        <a:t>Two-Year BAM and Arithmetic Cohort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5331" marR="653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MS Mincho" pitchFamily="49" charset="-128"/>
                          <a:cs typeface="Times New Roman" pitchFamily="18" charset="0"/>
                        </a:rPr>
                        <a:t>New Students in Cohort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5331" marR="653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MS Mincho" pitchFamily="49" charset="-128"/>
                          <a:cs typeface="Times New Roman" pitchFamily="18" charset="0"/>
                        </a:rPr>
                        <a:t>1,234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5331" marR="653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MS Mincho" pitchFamily="49" charset="-128"/>
                          <a:cs typeface="Times New Roman" pitchFamily="18" charset="0"/>
                        </a:rPr>
                        <a:t>221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5331" marR="653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MS Mincho" pitchFamily="49" charset="-128"/>
                          <a:cs typeface="Times New Roman" pitchFamily="18" charset="0"/>
                        </a:rPr>
                        <a:t>FTEF per 100 Beginning Students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MS Mincho" pitchFamily="49" charset="-128"/>
                          <a:cs typeface="Times New Roman" pitchFamily="18" charset="0"/>
                        </a:rPr>
                        <a:t>(counts repeat rates)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5331" marR="653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MS Mincho" pitchFamily="49" charset="-128"/>
                          <a:cs typeface="Times New Roman" pitchFamily="18" charset="0"/>
                        </a:rPr>
                        <a:t>1.7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5331" marR="653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MS Mincho" pitchFamily="49" charset="-128"/>
                          <a:cs typeface="Times New Roman" pitchFamily="18" charset="0"/>
                        </a:rPr>
                        <a:t>2.3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5331" marR="653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MS Mincho" pitchFamily="49" charset="-128"/>
                          <a:cs typeface="Times New Roman" pitchFamily="18" charset="0"/>
                        </a:rPr>
                        <a:t>FTEF per 100 Transfer-Level-Ready Students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5331" marR="653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MS Mincho" pitchFamily="49" charset="-128"/>
                          <a:cs typeface="Times New Roman" pitchFamily="18" charset="0"/>
                        </a:rPr>
                        <a:t>20.0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5331" marR="653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MS Mincho" pitchFamily="49" charset="-128"/>
                          <a:cs typeface="Times New Roman" pitchFamily="18" charset="0"/>
                        </a:rPr>
                        <a:t>6.0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5331" marR="653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MS Mincho" pitchFamily="49" charset="-128"/>
                          <a:cs typeface="Times New Roman" pitchFamily="18" charset="0"/>
                        </a:rPr>
                        <a:t>Three-Year BAM and Arithmetic Cohort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5331" marR="653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MS Mincho" pitchFamily="49" charset="-128"/>
                          <a:cs typeface="Times New Roman" pitchFamily="18" charset="0"/>
                        </a:rPr>
                        <a:t>New Students in Cohort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5331" marR="653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MS Mincho" pitchFamily="49" charset="-128"/>
                          <a:cs typeface="Times New Roman" pitchFamily="18" charset="0"/>
                        </a:rPr>
                        <a:t>333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5331" marR="653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MS Mincho" pitchFamily="49" charset="-128"/>
                          <a:cs typeface="Times New Roman" pitchFamily="18" charset="0"/>
                        </a:rPr>
                        <a:t>40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5331" marR="653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MS Mincho" pitchFamily="49" charset="-128"/>
                          <a:cs typeface="Times New Roman" pitchFamily="18" charset="0"/>
                        </a:rPr>
                        <a:t>FTEF per 100 Beginning Students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MS Mincho" pitchFamily="49" charset="-128"/>
                          <a:cs typeface="Times New Roman" pitchFamily="18" charset="0"/>
                        </a:rPr>
                        <a:t>(counts repeat rates)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5331" marR="653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MS Mincho" pitchFamily="49" charset="-128"/>
                          <a:cs typeface="Times New Roman" pitchFamily="18" charset="0"/>
                        </a:rPr>
                        <a:t>1.9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5331" marR="653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MS Mincho" pitchFamily="49" charset="-128"/>
                          <a:cs typeface="Times New Roman" pitchFamily="18" charset="0"/>
                        </a:rPr>
                        <a:t>2.4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5331" marR="653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MS Mincho" pitchFamily="49" charset="-128"/>
                          <a:cs typeface="Times New Roman" pitchFamily="18" charset="0"/>
                        </a:rPr>
                        <a:t>FTEF per 100 Transfer-Level-Ready Students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5331" marR="653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MS Mincho" pitchFamily="49" charset="-128"/>
                          <a:cs typeface="Times New Roman" pitchFamily="18" charset="0"/>
                        </a:rPr>
                        <a:t>18.4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5331" marR="653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MS Mincho" pitchFamily="49" charset="-128"/>
                          <a:cs typeface="Times New Roman" pitchFamily="18" charset="0"/>
                        </a:rPr>
                        <a:t>5.0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5331" marR="653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388" name="Rectangle 4"/>
          <p:cNvSpPr>
            <a:spLocks noChangeArrowheads="1"/>
          </p:cNvSpPr>
          <p:nvPr/>
        </p:nvSpPr>
        <p:spPr bwMode="auto">
          <a:xfrm>
            <a:off x="1958975" y="1522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98989"/>
                </a:solidFill>
                <a:ea typeface="ＭＳ Ｐゴシック" pitchFamily="34" charset="-128"/>
              </a:rPr>
              <a:t>Acceptability:</a:t>
            </a:r>
            <a:endParaRPr lang="en-US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58370" name="Text Placeholder 1"/>
          <p:cNvSpPr>
            <a:spLocks noGrp="1"/>
          </p:cNvSpPr>
          <p:nvPr>
            <p:ph type="body" idx="4294967295"/>
          </p:nvPr>
        </p:nvSpPr>
        <p:spPr>
          <a:xfrm>
            <a:off x="2020888" y="2743200"/>
            <a:ext cx="7123112" cy="167322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898989"/>
                </a:solidFill>
                <a:ea typeface="ＭＳ Ｐゴシック" pitchFamily="34" charset="-128"/>
              </a:rPr>
              <a:t>UC reviewed and approved ECC</a:t>
            </a:r>
            <a:r>
              <a:rPr lang="ja-JP" altLang="en-US" smtClean="0">
                <a:solidFill>
                  <a:srgbClr val="898989"/>
                </a:solidFill>
                <a:ea typeface="ＭＳ Ｐゴシック" pitchFamily="34" charset="-128"/>
              </a:rPr>
              <a:t>’</a:t>
            </a:r>
            <a:r>
              <a:rPr lang="en-US" altLang="ja-JP" dirty="0" smtClean="0">
                <a:solidFill>
                  <a:srgbClr val="898989"/>
                </a:solidFill>
                <a:ea typeface="ＭＳ Ｐゴシック" pitchFamily="34" charset="-128"/>
              </a:rPr>
              <a:t>s transfer-level statistics course with GEA as a prerequisite.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95400"/>
            <a:ext cx="6756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extBox 1"/>
          <p:cNvSpPr txBox="1">
            <a:spLocks noChangeArrowheads="1"/>
          </p:cNvSpPr>
          <p:nvPr/>
        </p:nvSpPr>
        <p:spPr bwMode="auto">
          <a:xfrm>
            <a:off x="3052763" y="660400"/>
            <a:ext cx="32416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/>
              <a:t>GEA is OK with us!</a:t>
            </a:r>
          </a:p>
        </p:txBody>
      </p:sp>
      <p:pic>
        <p:nvPicPr>
          <p:cNvPr id="59396" name="Picture 2" descr="http://emojipedia.org/wp-content/uploads/2013/08/160x160x107-thumbs-up-sign.png.pagespeed.ic.IJUDUahTG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685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8400" y="1676400"/>
            <a:ext cx="5486400" cy="1905000"/>
          </a:xfrm>
          <a:noFill/>
          <a:ln>
            <a:prstDash val="sysDot"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2"/>
                </a:solidFill>
                <a:ea typeface="+mn-ea"/>
              </a:rPr>
              <a:t>Sue Bickford: sbickford@elcamino.edu</a:t>
            </a:r>
            <a:endParaRPr lang="en-US" sz="2800" dirty="0" smtClean="0">
              <a:solidFill>
                <a:schemeClr val="bg2">
                  <a:lumMod val="50000"/>
                </a:schemeClr>
              </a:solidFill>
              <a:ea typeface="+mn-ea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2"/>
                </a:solidFill>
                <a:ea typeface="+mn-ea"/>
              </a:rPr>
              <a:t>Lars Kjeseth: lkjeseth@elcamino.edu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2"/>
                </a:solidFill>
                <a:ea typeface="+mn-ea"/>
              </a:rPr>
              <a:t>Art Martinez: afmartinez@elcamino.edu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2"/>
                </a:solidFill>
                <a:ea typeface="+mn-ea"/>
              </a:rPr>
              <a:t>Ambika Silva: asilva@elcamino.edu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2"/>
                </a:solidFill>
                <a:ea typeface="+mn-ea"/>
              </a:rPr>
              <a:t>Susan Taylor: staylor@elcamino.edu</a:t>
            </a:r>
          </a:p>
        </p:txBody>
      </p:sp>
      <p:pic>
        <p:nvPicPr>
          <p:cNvPr id="604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648200"/>
            <a:ext cx="693420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TextBox 5"/>
          <p:cNvSpPr txBox="1">
            <a:spLocks noChangeArrowheads="1"/>
          </p:cNvSpPr>
          <p:nvPr/>
        </p:nvSpPr>
        <p:spPr bwMode="auto">
          <a:xfrm>
            <a:off x="704850" y="304800"/>
            <a:ext cx="30289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400">
                <a:solidFill>
                  <a:schemeClr val="tx2"/>
                </a:solidFill>
              </a:rPr>
              <a:t>Presenters</a:t>
            </a:r>
            <a:r>
              <a:rPr lang="en-US" sz="320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60423" name="TextBox 1"/>
          <p:cNvSpPr txBox="1">
            <a:spLocks noChangeArrowheads="1"/>
          </p:cNvSpPr>
          <p:nvPr/>
        </p:nvSpPr>
        <p:spPr bwMode="auto">
          <a:xfrm>
            <a:off x="704850" y="3733800"/>
            <a:ext cx="7067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More detailed information on how BAM and GEA work is outlined in the pamphlet entitled “Transforming and Accelerating Developmental Mathematics at El Camino College”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953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ea typeface="+mn-ea"/>
              </a:rPr>
              <a:t>The </a:t>
            </a:r>
            <a:r>
              <a:rPr lang="en-US" sz="2800" b="1" dirty="0" smtClean="0">
                <a:ea typeface="+mn-ea"/>
              </a:rPr>
              <a:t>DESIGN </a:t>
            </a:r>
            <a:r>
              <a:rPr lang="en-US" sz="2800" dirty="0" smtClean="0">
                <a:ea typeface="+mn-ea"/>
              </a:rPr>
              <a:t>of BAM and GEA reflects research, consultation, and our personal experience: </a:t>
            </a:r>
            <a:endParaRPr lang="en-US" sz="800" dirty="0" smtClean="0">
              <a:ea typeface="+mn-ea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500" dirty="0" smtClean="0">
                <a:ea typeface="+mn-ea"/>
              </a:rPr>
              <a:t>Students develop arithmetic and algebra skills more easily when they are contextualized and intertwined. 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500" dirty="0" smtClean="0">
                <a:ea typeface="+mn-ea"/>
              </a:rPr>
              <a:t>Students need not be proficient at basic arithmetic before they can successfully solve algebra problems.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500" dirty="0" smtClean="0">
                <a:ea typeface="+mn-ea"/>
              </a:rPr>
              <a:t>Basic skills students do better with plentiful structured contact hours.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500" dirty="0" smtClean="0">
                <a:ea typeface="+mn-ea"/>
              </a:rPr>
              <a:t>Algebra and Basic skills students benefit when college-readiness skills are embedded in the course.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500" dirty="0" smtClean="0">
                <a:ea typeface="ＭＳ Ｐゴシック" pitchFamily="34" charset="-128"/>
              </a:rPr>
              <a:t>Students have the capacity to read complex text about the applications of mathematics.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sz="2400" dirty="0" smtClean="0">
              <a:ea typeface="+mn-ea"/>
            </a:endParaRPr>
          </a:p>
          <a:p>
            <a:pPr eaLnBrk="1" hangingPunct="1"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61375" cy="990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  <a:ea typeface="+mj-ea"/>
              </a:rPr>
              <a:t>Design Refinement</a:t>
            </a:r>
            <a:endParaRPr lang="en-US" dirty="0">
              <a:latin typeface="+mn-lt"/>
              <a:ea typeface="+mj-ea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en-US" altLang="en-US" sz="3200" dirty="0" smtClean="0">
                <a:ea typeface="+mn-ea"/>
              </a:rPr>
              <a:t>Our experiences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altLang="en-US" sz="3200" dirty="0" smtClean="0">
                <a:ea typeface="+mn-ea"/>
              </a:rPr>
              <a:t>Outcome data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altLang="en-US" sz="3200" dirty="0" smtClean="0">
                <a:ea typeface="+mn-ea"/>
              </a:rPr>
              <a:t>Ongoing research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altLang="en-US" sz="3200" dirty="0" smtClean="0">
                <a:ea typeface="+mn-ea"/>
              </a:rPr>
              <a:t>Informal student feedback.</a:t>
            </a:r>
          </a:p>
          <a:p>
            <a:pPr>
              <a:buFont typeface="Wingdings" pitchFamily="2" charset="2"/>
              <a:buChar char="§"/>
              <a:defRPr/>
            </a:pPr>
            <a:endParaRPr lang="en-US" altLang="en-US" sz="3200" dirty="0">
              <a:ea typeface="+mn-ea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en-US" sz="3200" dirty="0" smtClean="0">
                <a:ea typeface="+mn-ea"/>
              </a:rPr>
              <a:t>Similar work is going on in both BAM and GEA. Today we will focus on BAM.</a:t>
            </a:r>
          </a:p>
          <a:p>
            <a:pPr>
              <a:buFont typeface="Wingdings" pitchFamily="2" charset="2"/>
              <a:buNone/>
              <a:defRPr/>
            </a:pPr>
            <a:endParaRPr lang="en-US" altLang="en-US" sz="3200" dirty="0" smtClean="0"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  <a:ea typeface="+mj-ea"/>
              </a:rPr>
              <a:t>Changing Structural Design</a:t>
            </a:r>
            <a:endParaRPr lang="en-US" dirty="0">
              <a:latin typeface="+mn-lt"/>
              <a:ea typeface="+mj-ea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b="1" smtClean="0">
                <a:ea typeface="ＭＳ Ｐゴシック" pitchFamily="34" charset="-128"/>
              </a:rPr>
              <a:t>Previous design</a:t>
            </a:r>
            <a:r>
              <a:rPr lang="en-US" sz="2800" smtClean="0">
                <a:ea typeface="ＭＳ Ｐゴシック" pitchFamily="34" charset="-128"/>
              </a:rPr>
              <a:t>: spiraled content learning in contextualized scenarios enhanced by affective skills. </a:t>
            </a:r>
          </a:p>
          <a:p>
            <a:pPr>
              <a:buFont typeface="Wingdings" pitchFamily="2" charset="2"/>
              <a:buChar char="§"/>
            </a:pPr>
            <a:r>
              <a:rPr lang="en-US" sz="2800" b="1" smtClean="0">
                <a:ea typeface="ＭＳ Ｐゴシック" pitchFamily="34" charset="-128"/>
              </a:rPr>
              <a:t>Emerging design:</a:t>
            </a:r>
            <a:r>
              <a:rPr lang="en-US" sz="2800" smtClean="0">
                <a:ea typeface="ＭＳ Ｐゴシック" pitchFamily="34" charset="-128"/>
              </a:rPr>
              <a:t> spiraled content wrapped in affective domain structures that not only deliver the content, but provide for critical thinking, communication skills, and, ultimately, lifelong learning skills.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ought bubbl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8375" y="1544484"/>
            <a:ext cx="3095625" cy="2607495"/>
          </a:xfrm>
          <a:prstGeom prst="rect">
            <a:avLst/>
          </a:prstGeom>
        </p:spPr>
      </p:pic>
      <p:pic>
        <p:nvPicPr>
          <p:cNvPr id="11" name="Picture 10" descr="lightening bol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544056" flipV="1">
            <a:off x="3854652" y="4406910"/>
            <a:ext cx="254317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+mn-lt"/>
                <a:ea typeface="+mj-ea"/>
              </a:rPr>
              <a:t>Changing Design</a:t>
            </a:r>
            <a:endParaRPr lang="en-US" dirty="0">
              <a:latin typeface="+mn-lt"/>
              <a:ea typeface="+mj-ea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798637"/>
          <a:ext cx="84582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7" descr="current emphasis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52839" y="4054578"/>
            <a:ext cx="1600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original emphasis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1600" y="4034502"/>
            <a:ext cx="23812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ought bubble 1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5589" y="1569474"/>
            <a:ext cx="2209800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New Idea: Critical Thinking Arcs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ea typeface="ＭＳ Ｐゴシック" pitchFamily="34" charset="-128"/>
              </a:rPr>
              <a:t>Critical Thinking Arcs are collections of loosely connected activities, which are united by some theme and which thread together key ideas and skills throughout a course and, perhaps, even across courses.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1769</TotalTime>
  <Words>1809</Words>
  <Application>Microsoft Macintosh PowerPoint</Application>
  <PresentationFormat>On-screen Show (4:3)</PresentationFormat>
  <Paragraphs>241</Paragraphs>
  <Slides>43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Median</vt:lpstr>
      <vt:lpstr>SALAMI AND HAVARTI CHEESE:   EMBEDDING CRITICAL THINKING ACTIVITY ARCS IN AN ACCELERATED MATHEMATICS PROGRAM</vt:lpstr>
      <vt:lpstr>Roland S. Barth, Beyond Instructional Leadership</vt:lpstr>
      <vt:lpstr>The Challenge - </vt:lpstr>
      <vt:lpstr>Our Response</vt:lpstr>
      <vt:lpstr>Design</vt:lpstr>
      <vt:lpstr>Design Refinement</vt:lpstr>
      <vt:lpstr>Changing Structural Design</vt:lpstr>
      <vt:lpstr>Changing Design</vt:lpstr>
      <vt:lpstr>New Idea: Critical Thinking Arcs</vt:lpstr>
      <vt:lpstr>Why Critical Thinking Activity Arcs?</vt:lpstr>
      <vt:lpstr>Activity Arcs are like riding a bike. Once you learn how, you have an approach to ride any bike</vt:lpstr>
      <vt:lpstr>Salami and Havarti cheese  (the part you have all been waiting for)</vt:lpstr>
      <vt:lpstr>PowerPoint Presentation</vt:lpstr>
      <vt:lpstr>PowerPoint Presentation</vt:lpstr>
      <vt:lpstr>Student Solution</vt:lpstr>
      <vt:lpstr>Two Parts of an Activity Arc Where they line up in the BAM modules</vt:lpstr>
      <vt:lpstr>Two Parts of an Activity Arc Where they fall in the arc</vt:lpstr>
      <vt:lpstr>Two Follow-Up Activities</vt:lpstr>
      <vt:lpstr>Affective domain </vt:lpstr>
      <vt:lpstr>Affective Domain</vt:lpstr>
      <vt:lpstr>BAM</vt:lpstr>
      <vt:lpstr>Affective Domain What do we do in BAM?</vt:lpstr>
      <vt:lpstr>Affective activity: Creator/Victim</vt:lpstr>
      <vt:lpstr>Affective activity: Creator-Victim</vt:lpstr>
      <vt:lpstr>PowerPoint Presentation</vt:lpstr>
      <vt:lpstr>Changing views of the Most Valued Characteristics in an Employee</vt:lpstr>
      <vt:lpstr>The Past</vt:lpstr>
      <vt:lpstr>The Present </vt:lpstr>
      <vt:lpstr>Other arcs: Linear Project</vt:lpstr>
      <vt:lpstr>Linear Projects</vt:lpstr>
      <vt:lpstr>Other arcs: Covered CA (Health Care)</vt:lpstr>
      <vt:lpstr>The Future</vt:lpstr>
      <vt:lpstr>RESULTS</vt:lpstr>
      <vt:lpstr>Success:</vt:lpstr>
      <vt:lpstr>PowerPoint Presentation</vt:lpstr>
      <vt:lpstr>BAM Comparison Study</vt:lpstr>
      <vt:lpstr>PowerPoint Presentation</vt:lpstr>
      <vt:lpstr>GEA Comparison Study</vt:lpstr>
      <vt:lpstr>Cost</vt:lpstr>
      <vt:lpstr>PowerPoint Presentation</vt:lpstr>
      <vt:lpstr>Acceptability:</vt:lpstr>
      <vt:lpstr>PowerPoint Presentation</vt:lpstr>
      <vt:lpstr>PowerPoint Presentation</vt:lpstr>
    </vt:vector>
  </TitlesOfParts>
  <Company>El Camino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Acceleration in  El Camino College</dc:title>
  <dc:creator>afmartinez</dc:creator>
  <cp:lastModifiedBy>Lars Kjeseth</cp:lastModifiedBy>
  <cp:revision>111</cp:revision>
  <dcterms:created xsi:type="dcterms:W3CDTF">2014-10-03T18:19:02Z</dcterms:created>
  <dcterms:modified xsi:type="dcterms:W3CDTF">2015-06-27T00:12:24Z</dcterms:modified>
</cp:coreProperties>
</file>