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8"/>
  </p:notesMasterIdLst>
  <p:sldIdLst>
    <p:sldId id="259" r:id="rId2"/>
    <p:sldId id="260" r:id="rId3"/>
    <p:sldId id="263" r:id="rId4"/>
    <p:sldId id="261" r:id="rId5"/>
    <p:sldId id="262" r:id="rId6"/>
    <p:sldId id="264" r:id="rId7"/>
    <p:sldId id="258" r:id="rId8"/>
    <p:sldId id="256" r:id="rId9"/>
    <p:sldId id="257" r:id="rId10"/>
    <p:sldId id="265" r:id="rId11"/>
    <p:sldId id="266" r:id="rId12"/>
    <p:sldId id="267" r:id="rId13"/>
    <p:sldId id="268" r:id="rId14"/>
    <p:sldId id="270" r:id="rId15"/>
    <p:sldId id="269"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52" d="100"/>
          <a:sy n="152" d="100"/>
        </p:scale>
        <p:origin x="-104" y="2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98261-27D2-0E4E-A512-38CA5D72BFE6}" type="datetimeFigureOut">
              <a:rPr lang="en-US" smtClean="0"/>
              <a:t>6/16/17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B87D0-DB5D-D24C-A365-ECAB0A96C6F4}" type="slidenum">
              <a:rPr lang="en-US" smtClean="0"/>
              <a:t>‹#›</a:t>
            </a:fld>
            <a:endParaRPr lang="en-US"/>
          </a:p>
        </p:txBody>
      </p:sp>
    </p:spTree>
    <p:extLst>
      <p:ext uri="{BB962C8B-B14F-4D97-AF65-F5344CB8AC3E}">
        <p14:creationId xmlns:p14="http://schemas.microsoft.com/office/powerpoint/2010/main" val="2224106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About Irvine Valley College (IVC)</a:t>
            </a:r>
          </a:p>
          <a:p>
            <a:r>
              <a:rPr lang="en-US" dirty="0" smtClean="0"/>
              <a:t>Irvine Valley College, established in 1985 in Irvine, is one of two colleges in the South Orange County Community College District, the other being Saddleback College in Mission Viejo. The college offers a full complement of programs, from the more traditional liberal arts and sciences to advanced technologies. The success of the college’s many programs is demonstrated by its outstanding transfer and completion rates (2017 Student Success Scorecard). </a:t>
            </a:r>
          </a:p>
        </p:txBody>
      </p:sp>
      <p:sp>
        <p:nvSpPr>
          <p:cNvPr id="4" name="Slide Number Placeholder 3"/>
          <p:cNvSpPr>
            <a:spLocks noGrp="1"/>
          </p:cNvSpPr>
          <p:nvPr>
            <p:ph type="sldNum" sz="quarter" idx="10"/>
          </p:nvPr>
        </p:nvSpPr>
        <p:spPr/>
        <p:txBody>
          <a:bodyPr/>
          <a:lstStyle/>
          <a:p>
            <a:fld id="{705B87D0-DB5D-D24C-A365-ECAB0A96C6F4}" type="slidenum">
              <a:rPr lang="en-US" smtClean="0"/>
              <a:t>3</a:t>
            </a:fld>
            <a:endParaRPr lang="en-US"/>
          </a:p>
        </p:txBody>
      </p:sp>
    </p:spTree>
    <p:extLst>
      <p:ext uri="{BB962C8B-B14F-4D97-AF65-F5344CB8AC3E}">
        <p14:creationId xmlns:p14="http://schemas.microsoft.com/office/powerpoint/2010/main" val="7866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B87D0-DB5D-D24C-A365-ECAB0A96C6F4}" type="slidenum">
              <a:rPr lang="en-US" smtClean="0"/>
              <a:t>7</a:t>
            </a:fld>
            <a:endParaRPr lang="en-US"/>
          </a:p>
        </p:txBody>
      </p:sp>
    </p:spTree>
    <p:extLst>
      <p:ext uri="{BB962C8B-B14F-4D97-AF65-F5344CB8AC3E}">
        <p14:creationId xmlns:p14="http://schemas.microsoft.com/office/powerpoint/2010/main" val="258856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B87D0-DB5D-D24C-A365-ECAB0A96C6F4}" type="slidenum">
              <a:rPr lang="en-US" smtClean="0"/>
              <a:t>13</a:t>
            </a:fld>
            <a:endParaRPr lang="en-US"/>
          </a:p>
        </p:txBody>
      </p:sp>
    </p:spTree>
    <p:extLst>
      <p:ext uri="{BB962C8B-B14F-4D97-AF65-F5344CB8AC3E}">
        <p14:creationId xmlns:p14="http://schemas.microsoft.com/office/powerpoint/2010/main" val="299030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D5EBCDF0-D52F-BA48-9F2C-4882F611809A}" type="datetimeFigureOut">
              <a:rPr lang="en-US" smtClean="0"/>
              <a:t>6/16/17</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BCDF0-D52F-BA48-9F2C-4882F611809A}" type="datetimeFigureOut">
              <a:rPr lang="en-US" smtClean="0"/>
              <a:t>6/16/17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CBD65-CC79-7644-A0BF-FB77A24842F3}" type="slidenum">
              <a:rPr lang="en-US" smtClean="0"/>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5EBCDF0-D52F-BA48-9F2C-4882F611809A}"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BD65-CC79-7644-A0BF-FB77A24842F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5EBCDF0-D52F-BA48-9F2C-4882F611809A}"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BD65-CC79-7644-A0BF-FB77A24842F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D5EBCDF0-D52F-BA48-9F2C-4882F611809A}" type="datetimeFigureOut">
              <a:rPr lang="en-US" smtClean="0"/>
              <a:t>6/16/17</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0CBD65-CC79-7644-A0BF-FB77A24842F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5EBCDF0-D52F-BA48-9F2C-4882F611809A}"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BD65-CC79-7644-A0BF-FB77A24842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D5EBCDF0-D52F-BA48-9F2C-4882F611809A}" type="datetimeFigureOut">
              <a:rPr lang="en-US" smtClean="0"/>
              <a:t>6/16/17</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76629CB-7937-4506-A327-ACF88B95BB03}" type="slidenum">
              <a:rPr lang="en-US" smtClean="0"/>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EBCDF0-D52F-BA48-9F2C-4882F611809A}" type="datetimeFigureOut">
              <a:rPr lang="en-US" smtClean="0"/>
              <a:t>6/16/17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BD65-CC79-7644-A0BF-FB77A24842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5EBCDF0-D52F-BA48-9F2C-4882F611809A}" type="datetimeFigureOut">
              <a:rPr lang="en-US" smtClean="0"/>
              <a:t>6/16/17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CBD65-CC79-7644-A0BF-FB77A24842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5EBCDF0-D52F-BA48-9F2C-4882F611809A}" type="datetimeFigureOut">
              <a:rPr lang="en-US" smtClean="0"/>
              <a:t>6/16/17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CBD65-CC79-7644-A0BF-FB77A24842F3}" type="slidenum">
              <a:rPr lang="en-US" smtClean="0"/>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5EBCDF0-D52F-BA48-9F2C-4882F611809A}" type="datetimeFigureOut">
              <a:rPr lang="en-US" smtClean="0"/>
              <a:t>6/16/17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CBD65-CC79-7644-A0BF-FB77A24842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BCDF0-D52F-BA48-9F2C-4882F611809A}" type="datetimeFigureOut">
              <a:rPr lang="en-US" smtClean="0"/>
              <a:t>6/16/17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CBD65-CC79-7644-A0BF-FB77A24842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BCDF0-D52F-BA48-9F2C-4882F611809A}" type="datetimeFigureOut">
              <a:rPr lang="en-US" smtClean="0"/>
              <a:t>6/16/17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CBD65-CC79-7644-A0BF-FB77A24842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D5EBCDF0-D52F-BA48-9F2C-4882F611809A}" type="datetimeFigureOut">
              <a:rPr lang="en-US" smtClean="0"/>
              <a:t>6/16/17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070CBD65-CC79-7644-A0BF-FB77A24842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G"/><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9"/>
            <a:ext cx="8147049" cy="1005746"/>
          </a:xfrm>
        </p:spPr>
        <p:txBody>
          <a:bodyPr/>
          <a:lstStyle/>
          <a:p>
            <a:r>
              <a:rPr lang="en-US" dirty="0" smtClean="0"/>
              <a:t>Pinnacles and Pitfalls</a:t>
            </a:r>
            <a:endParaRPr lang="en-US" dirty="0"/>
          </a:p>
        </p:txBody>
      </p:sp>
      <p:sp>
        <p:nvSpPr>
          <p:cNvPr id="3" name="Subtitle 2"/>
          <p:cNvSpPr>
            <a:spLocks noGrp="1"/>
          </p:cNvSpPr>
          <p:nvPr>
            <p:ph type="subTitle" idx="1"/>
          </p:nvPr>
        </p:nvSpPr>
        <p:spPr>
          <a:xfrm>
            <a:off x="498475" y="5459927"/>
            <a:ext cx="8147050" cy="456355"/>
          </a:xfrm>
        </p:spPr>
        <p:txBody>
          <a:bodyPr/>
          <a:lstStyle/>
          <a:p>
            <a:r>
              <a:rPr lang="en-US" dirty="0" smtClean="0"/>
              <a:t>How to Navigate an Accelerated Writing Course</a:t>
            </a:r>
            <a:endParaRPr lang="en-US" dirty="0"/>
          </a:p>
        </p:txBody>
      </p:sp>
      <p:sp>
        <p:nvSpPr>
          <p:cNvPr id="7" name="TextBox 6"/>
          <p:cNvSpPr txBox="1"/>
          <p:nvPr/>
        </p:nvSpPr>
        <p:spPr>
          <a:xfrm>
            <a:off x="962189" y="6029011"/>
            <a:ext cx="7171513" cy="369332"/>
          </a:xfrm>
          <a:prstGeom prst="rect">
            <a:avLst/>
          </a:prstGeom>
          <a:noFill/>
        </p:spPr>
        <p:txBody>
          <a:bodyPr wrap="square" rtlCol="0">
            <a:spAutoFit/>
          </a:bodyPr>
          <a:lstStyle/>
          <a:p>
            <a:pPr algn="ctr"/>
            <a:r>
              <a:rPr lang="en-US" dirty="0" smtClean="0"/>
              <a:t>Stephanie Bridges, Pamela </a:t>
            </a:r>
            <a:r>
              <a:rPr lang="en-US" dirty="0" err="1" smtClean="0"/>
              <a:t>Dunsmore</a:t>
            </a:r>
            <a:r>
              <a:rPr lang="en-US" dirty="0" smtClean="0"/>
              <a:t>, and </a:t>
            </a:r>
            <a:r>
              <a:rPr lang="en-US" dirty="0" err="1" smtClean="0"/>
              <a:t>Danelle</a:t>
            </a:r>
            <a:r>
              <a:rPr lang="en-US" dirty="0" smtClean="0"/>
              <a:t> </a:t>
            </a:r>
            <a:r>
              <a:rPr lang="en-US" dirty="0" err="1" smtClean="0"/>
              <a:t>Huggett</a:t>
            </a:r>
            <a:endParaRPr lang="en-US" dirty="0"/>
          </a:p>
        </p:txBody>
      </p:sp>
      <p:pic>
        <p:nvPicPr>
          <p:cNvPr id="6" name="Picture Placeholder 5" descr="mountain-pasture_00450519.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34" r="6534"/>
          <a:stretch>
            <a:fillRect/>
          </a:stretch>
        </p:blipFill>
        <p:spPr>
          <a:xfrm>
            <a:off x="348292" y="430929"/>
            <a:ext cx="4699202" cy="3040660"/>
          </a:xfrm>
        </p:spPr>
      </p:pic>
      <p:pic>
        <p:nvPicPr>
          <p:cNvPr id="8" name="Picture 7" descr="652b0e87911d9e7ccfa81f8ae58569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328" y="1122682"/>
            <a:ext cx="4564706" cy="3044659"/>
          </a:xfrm>
          <a:prstGeom prst="rect">
            <a:avLst/>
          </a:prstGeom>
        </p:spPr>
      </p:pic>
    </p:spTree>
    <p:extLst>
      <p:ext uri="{BB962C8B-B14F-4D97-AF65-F5344CB8AC3E}">
        <p14:creationId xmlns:p14="http://schemas.microsoft.com/office/powerpoint/2010/main" val="3575394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
                                        <p:tgtEl>
                                          <p:spTgt spid="8"/>
                                        </p:tgtEl>
                                      </p:cBhvr>
                                    </p:animEffect>
                                    <p:anim calcmode="lin" valueType="num">
                                      <p:cBhvr>
                                        <p:cTn id="19" dur="400" fill="hold"/>
                                        <p:tgtEl>
                                          <p:spTgt spid="8"/>
                                        </p:tgtEl>
                                        <p:attrNameLst>
                                          <p:attrName>ppt_x</p:attrName>
                                        </p:attrNameLst>
                                      </p:cBhvr>
                                      <p:tavLst>
                                        <p:tav tm="0">
                                          <p:val>
                                            <p:strVal val="#ppt_x"/>
                                          </p:val>
                                        </p:tav>
                                        <p:tav tm="100000">
                                          <p:val>
                                            <p:strVal val="#ppt_x"/>
                                          </p:val>
                                        </p:tav>
                                      </p:tavLst>
                                    </p:anim>
                                    <p:anim calcmode="lin" valueType="num">
                                      <p:cBhvr>
                                        <p:cTn id="20" dur="400" fill="hold"/>
                                        <p:tgtEl>
                                          <p:spTgt spid="8"/>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114" y="419588"/>
            <a:ext cx="7597558" cy="7478969"/>
          </a:xfrm>
          <a:prstGeom prst="rect">
            <a:avLst/>
          </a:prstGeom>
          <a:noFill/>
        </p:spPr>
        <p:txBody>
          <a:bodyPr wrap="square" rtlCol="0">
            <a:spAutoFit/>
          </a:bodyPr>
          <a:lstStyle/>
          <a:p>
            <a:r>
              <a:rPr lang="en-US" sz="2400" b="1" dirty="0" smtClean="0"/>
              <a:t>Our Teaching Experiences</a:t>
            </a:r>
          </a:p>
          <a:p>
            <a:endParaRPr lang="en-US" sz="2400" b="1" dirty="0" smtClean="0"/>
          </a:p>
          <a:p>
            <a:pPr marL="457200" lvl="0" indent="-457200">
              <a:buAutoNum type="arabicPeriod"/>
            </a:pPr>
            <a:r>
              <a:rPr lang="en-US" sz="2400" b="1" dirty="0" smtClean="0"/>
              <a:t>Since </a:t>
            </a:r>
            <a:r>
              <a:rPr lang="en-US" sz="2400" b="1" dirty="0"/>
              <a:t>IVC’s accelerated classes follow </a:t>
            </a:r>
            <a:r>
              <a:rPr lang="en-US" sz="2400" b="1" dirty="0" smtClean="0"/>
              <a:t>set curriculum</a:t>
            </a:r>
            <a:r>
              <a:rPr lang="en-US" sz="2400" b="1" dirty="0"/>
              <a:t>, what is the best way you have found to make this work for you? How have you modified the curriculum to fit your teaching </a:t>
            </a:r>
            <a:r>
              <a:rPr lang="en-US" sz="2400" b="1" dirty="0" smtClean="0"/>
              <a:t>style and the class’s </a:t>
            </a:r>
            <a:r>
              <a:rPr lang="en-US" sz="2400" b="1" dirty="0"/>
              <a:t>needs</a:t>
            </a:r>
            <a:r>
              <a:rPr lang="en-US" sz="2400" b="1" dirty="0" smtClean="0"/>
              <a:t>?</a:t>
            </a:r>
          </a:p>
          <a:p>
            <a:pPr lvl="0"/>
            <a:endParaRPr lang="en-US" sz="2400" b="1" dirty="0" smtClean="0"/>
          </a:p>
          <a:p>
            <a:pPr marL="457200" indent="-457200">
              <a:buFontTx/>
              <a:buAutoNum type="arabicPeriod"/>
            </a:pPr>
            <a:r>
              <a:rPr lang="en-US" sz="2400" b="1" dirty="0"/>
              <a:t>Have you ever had a </a:t>
            </a:r>
            <a:r>
              <a:rPr lang="en-US" sz="2400" b="1" dirty="0" smtClean="0"/>
              <a:t>difficult or unique </a:t>
            </a:r>
            <a:r>
              <a:rPr lang="en-US" sz="2400" b="1" dirty="0"/>
              <a:t>student while teaching acceleration, and how did you help that student or resolve their </a:t>
            </a:r>
            <a:r>
              <a:rPr lang="en-US" sz="2400" b="1" dirty="0" smtClean="0"/>
              <a:t>problem?</a:t>
            </a:r>
          </a:p>
          <a:p>
            <a:pPr marL="457200" indent="-457200">
              <a:buFontTx/>
              <a:buAutoNum type="arabicPeriod"/>
            </a:pPr>
            <a:endParaRPr lang="en-US" sz="2400" b="1" dirty="0" smtClean="0"/>
          </a:p>
          <a:p>
            <a:pPr marL="457200" lvl="0" indent="-457200">
              <a:buFontTx/>
              <a:buAutoNum type="arabicPeriod"/>
            </a:pPr>
            <a:r>
              <a:rPr lang="en-US" sz="2400" b="1" dirty="0"/>
              <a:t>What has been </a:t>
            </a:r>
            <a:r>
              <a:rPr lang="en-US" sz="2400" b="1" dirty="0" smtClean="0"/>
              <a:t>your </a:t>
            </a:r>
            <a:r>
              <a:rPr lang="en-US" sz="2400" b="1" dirty="0"/>
              <a:t>best experience teaching accelerated classes? </a:t>
            </a:r>
            <a:r>
              <a:rPr lang="en-US" sz="2400" b="1" dirty="0" smtClean="0"/>
              <a:t>Do you have </a:t>
            </a:r>
            <a:r>
              <a:rPr lang="en-US" sz="2400" b="1" dirty="0"/>
              <a:t>a particular </a:t>
            </a:r>
            <a:r>
              <a:rPr lang="en-US" sz="2400" b="1" dirty="0" smtClean="0"/>
              <a:t>stand-out </a:t>
            </a:r>
            <a:r>
              <a:rPr lang="en-US" sz="2400" b="1" dirty="0"/>
              <a:t>moment or an overall feeling </a:t>
            </a:r>
            <a:r>
              <a:rPr lang="en-US" sz="2400" b="1" dirty="0" smtClean="0"/>
              <a:t>of accomplishment with </a:t>
            </a:r>
            <a:r>
              <a:rPr lang="en-US" sz="2400" b="1" dirty="0"/>
              <a:t>a group of </a:t>
            </a:r>
            <a:r>
              <a:rPr lang="en-US" sz="2400" b="1" dirty="0" smtClean="0"/>
              <a:t>students?  </a:t>
            </a:r>
            <a:endParaRPr lang="en-US" sz="2400" b="1" dirty="0"/>
          </a:p>
          <a:p>
            <a:pPr marL="457200" lvl="0" indent="-457200">
              <a:buAutoNum type="arabicPeriod"/>
            </a:pPr>
            <a:endParaRPr lang="en-US" sz="2400" b="1" dirty="0" smtClean="0"/>
          </a:p>
          <a:p>
            <a:pPr marL="457200" lvl="0" indent="-457200">
              <a:buAutoNum type="arabicPeriod"/>
            </a:pPr>
            <a:endParaRPr lang="en-US" sz="2400" b="1" dirty="0"/>
          </a:p>
          <a:p>
            <a:endParaRPr lang="en-US" sz="2400" b="1" dirty="0"/>
          </a:p>
          <a:p>
            <a:endParaRPr lang="en-US" sz="2400" b="1" dirty="0"/>
          </a:p>
        </p:txBody>
      </p:sp>
    </p:spTree>
    <p:extLst>
      <p:ext uri="{BB962C8B-B14F-4D97-AF65-F5344CB8AC3E}">
        <p14:creationId xmlns:p14="http://schemas.microsoft.com/office/powerpoint/2010/main" val="1022018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circle(in)">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circle(in)">
                                      <p:cBhvr>
                                        <p:cTn id="1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5926" y="793816"/>
            <a:ext cx="6837801" cy="3416320"/>
          </a:xfrm>
          <a:prstGeom prst="rect">
            <a:avLst/>
          </a:prstGeom>
          <a:noFill/>
        </p:spPr>
        <p:txBody>
          <a:bodyPr wrap="square" rtlCol="0">
            <a:spAutoFit/>
          </a:bodyPr>
          <a:lstStyle/>
          <a:p>
            <a:r>
              <a:rPr lang="en-US" sz="2400" b="1" dirty="0" smtClean="0"/>
              <a:t>3. Activities for the Accelerated Classroom</a:t>
            </a:r>
          </a:p>
          <a:p>
            <a:endParaRPr lang="en-US" sz="2400" b="1" dirty="0"/>
          </a:p>
          <a:p>
            <a:pPr marL="342900" indent="-342900">
              <a:buFont typeface="Arial"/>
              <a:buChar char="•"/>
            </a:pPr>
            <a:r>
              <a:rPr lang="en-US" sz="2400" dirty="0" smtClean="0"/>
              <a:t>Stephanie’s Summary Activity</a:t>
            </a:r>
          </a:p>
          <a:p>
            <a:pPr marL="800100" lvl="1" indent="-342900">
              <a:buFont typeface="Arial"/>
              <a:buChar char="•"/>
            </a:pPr>
            <a:r>
              <a:rPr lang="en-US" sz="2400" dirty="0" smtClean="0"/>
              <a:t>Worksheet that helps students visualize the elements of an effective summary</a:t>
            </a:r>
          </a:p>
          <a:p>
            <a:pPr marL="800100" lvl="1" indent="-342900">
              <a:buFont typeface="Arial"/>
              <a:buChar char="•"/>
            </a:pPr>
            <a:endParaRPr lang="en-US" sz="2400" b="1" dirty="0" smtClean="0"/>
          </a:p>
          <a:p>
            <a:pPr marL="342900" indent="-342900">
              <a:buFont typeface="Arial"/>
              <a:buChar char="•"/>
            </a:pPr>
            <a:r>
              <a:rPr lang="en-US" sz="2400" dirty="0" smtClean="0"/>
              <a:t>Pamela’s Memoir Presentations </a:t>
            </a:r>
          </a:p>
          <a:p>
            <a:pPr marL="800100" lvl="1" indent="-342900">
              <a:buFont typeface="Arial"/>
              <a:buChar char="•"/>
            </a:pPr>
            <a:r>
              <a:rPr lang="en-US" sz="2400" dirty="0" smtClean="0"/>
              <a:t>Group presentations in which students lead class discussion on memoir</a:t>
            </a:r>
            <a:endParaRPr lang="en-US" sz="2400" dirty="0"/>
          </a:p>
        </p:txBody>
      </p:sp>
    </p:spTree>
    <p:extLst>
      <p:ext uri="{BB962C8B-B14F-4D97-AF65-F5344CB8AC3E}">
        <p14:creationId xmlns:p14="http://schemas.microsoft.com/office/powerpoint/2010/main" val="312545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Scale>
                                      <p:cBhvr>
                                        <p:cTn id="7"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2" end="2"/>
                                            </p:txEl>
                                          </p:spTgt>
                                        </p:tgtEl>
                                        <p:attrNameLst>
                                          <p:attrName>ppt_x</p:attrName>
                                          <p:attrName>ppt_y</p:attrName>
                                        </p:attrNameLst>
                                      </p:cBhvr>
                                    </p:animMotion>
                                    <p:animEffect transition="in" filter="fade">
                                      <p:cBhvr>
                                        <p:cTn id="9" dur="1000"/>
                                        <p:tgtEl>
                                          <p:spTgt spid="2">
                                            <p:txEl>
                                              <p:pRg st="2" end="2"/>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Scale>
                                      <p:cBhvr>
                                        <p:cTn id="12" dur="1000" decel="50000" fill="hold">
                                          <p:stCondLst>
                                            <p:cond delay="0"/>
                                          </p:stCondLst>
                                        </p:cTn>
                                        <p:tgtEl>
                                          <p:spTgt spid="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xEl>
                                              <p:pRg st="3" end="3"/>
                                            </p:txEl>
                                          </p:spTgt>
                                        </p:tgtEl>
                                        <p:attrNameLst>
                                          <p:attrName>ppt_x</p:attrName>
                                          <p:attrName>ppt_y</p:attrName>
                                        </p:attrNameLst>
                                      </p:cBhvr>
                                    </p:animMotion>
                                    <p:animEffect transition="in" filter="fade">
                                      <p:cBhvr>
                                        <p:cTn id="14" dur="1000"/>
                                        <p:tgtEl>
                                          <p:spTgt spid="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Scale>
                                      <p:cBhvr>
                                        <p:cTn id="19" dur="1000" decel="50000" fill="hold">
                                          <p:stCondLst>
                                            <p:cond delay="0"/>
                                          </p:stCondLst>
                                        </p:cTn>
                                        <p:tgtEl>
                                          <p:spTgt spid="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xEl>
                                              <p:pRg st="5" end="5"/>
                                            </p:txEl>
                                          </p:spTgt>
                                        </p:tgtEl>
                                        <p:attrNameLst>
                                          <p:attrName>ppt_x</p:attrName>
                                          <p:attrName>ppt_y</p:attrName>
                                        </p:attrNameLst>
                                      </p:cBhvr>
                                    </p:animMotion>
                                    <p:animEffect transition="in" filter="fade">
                                      <p:cBhvr>
                                        <p:cTn id="21" dur="1000"/>
                                        <p:tgtEl>
                                          <p:spTgt spid="2">
                                            <p:txEl>
                                              <p:pRg st="5" end="5"/>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Scale>
                                      <p:cBhvr>
                                        <p:cTn id="24" dur="1000" decel="50000" fill="hold">
                                          <p:stCondLst>
                                            <p:cond delay="0"/>
                                          </p:stCondLst>
                                        </p:cTn>
                                        <p:tgtEl>
                                          <p:spTgt spid="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
                                            <p:txEl>
                                              <p:pRg st="6" end="6"/>
                                            </p:txEl>
                                          </p:spTgt>
                                        </p:tgtEl>
                                        <p:attrNameLst>
                                          <p:attrName>ppt_x</p:attrName>
                                          <p:attrName>ppt_y</p:attrName>
                                        </p:attrNameLst>
                                      </p:cBhvr>
                                    </p:animMotion>
                                    <p:animEffect transition="in" filter="fade">
                                      <p:cBhvr>
                                        <p:cTn id="26"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229" y="861857"/>
            <a:ext cx="7189330" cy="2585323"/>
          </a:xfrm>
          <a:prstGeom prst="rect">
            <a:avLst/>
          </a:prstGeom>
          <a:noFill/>
        </p:spPr>
        <p:txBody>
          <a:bodyPr wrap="square" rtlCol="0">
            <a:spAutoFit/>
          </a:bodyPr>
          <a:lstStyle/>
          <a:p>
            <a:r>
              <a:rPr lang="en-US" sz="2400" b="1" dirty="0" smtClean="0"/>
              <a:t>4. Student </a:t>
            </a:r>
            <a:r>
              <a:rPr lang="en-US" sz="2400" b="1" dirty="0"/>
              <a:t>Profiles—An Interactive Exercise</a:t>
            </a:r>
          </a:p>
          <a:p>
            <a:endParaRPr lang="en-US" dirty="0" smtClean="0"/>
          </a:p>
          <a:p>
            <a:r>
              <a:rPr lang="en-US" sz="2400" dirty="0" smtClean="0"/>
              <a:t>On the next few slides, we have some examples of students that we have encountered in our accelerated writing classes. Let’s get into groups and discuss our approaches for dealing with these students’ affective issues. </a:t>
            </a:r>
            <a:endParaRPr lang="en-US" sz="2400" dirty="0"/>
          </a:p>
        </p:txBody>
      </p:sp>
    </p:spTree>
    <p:extLst>
      <p:ext uri="{BB962C8B-B14F-4D97-AF65-F5344CB8AC3E}">
        <p14:creationId xmlns:p14="http://schemas.microsoft.com/office/powerpoint/2010/main" val="34440172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9850" y="771135"/>
            <a:ext cx="7314066" cy="4247317"/>
          </a:xfrm>
          <a:prstGeom prst="rect">
            <a:avLst/>
          </a:prstGeom>
          <a:noFill/>
        </p:spPr>
        <p:txBody>
          <a:bodyPr wrap="square" rtlCol="0">
            <a:spAutoFit/>
          </a:bodyPr>
          <a:lstStyle/>
          <a:p>
            <a:r>
              <a:rPr lang="en-US" sz="2400" b="1" dirty="0"/>
              <a:t>4. Student Profiles—An Interactive </a:t>
            </a:r>
            <a:r>
              <a:rPr lang="en-US" sz="2400" b="1" dirty="0" smtClean="0"/>
              <a:t>Exercise</a:t>
            </a:r>
          </a:p>
          <a:p>
            <a:endParaRPr lang="en-US" sz="2400" b="1" dirty="0"/>
          </a:p>
          <a:p>
            <a:r>
              <a:rPr lang="en-US" sz="2400" dirty="0"/>
              <a:t>Student A is a returning student who is a single parent to three teenaged children. Student A also works a full-time job during the day and struggles to find time to work on her assignments. You notice that Student A’s attendance become erratic, and Student A rarely has completed the reading assignment. What do you do</a:t>
            </a:r>
            <a:r>
              <a:rPr lang="en-US" sz="2400" dirty="0" smtClean="0"/>
              <a:t>?</a:t>
            </a:r>
            <a:endParaRPr lang="en-US" sz="2400" b="1" dirty="0"/>
          </a:p>
          <a:p>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27922948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869" y="759796"/>
            <a:ext cx="6996556" cy="4524315"/>
          </a:xfrm>
          <a:prstGeom prst="rect">
            <a:avLst/>
          </a:prstGeom>
        </p:spPr>
        <p:txBody>
          <a:bodyPr wrap="square">
            <a:spAutoFit/>
          </a:bodyPr>
          <a:lstStyle/>
          <a:p>
            <a:r>
              <a:rPr lang="en-US" sz="2400" b="1" dirty="0"/>
              <a:t>4. Student Profiles—An Interactive </a:t>
            </a:r>
            <a:r>
              <a:rPr lang="en-US" sz="2400" b="1" dirty="0" smtClean="0"/>
              <a:t>Exercise</a:t>
            </a:r>
          </a:p>
          <a:p>
            <a:endParaRPr lang="en-US" sz="2400" b="1" dirty="0"/>
          </a:p>
          <a:p>
            <a:r>
              <a:rPr lang="en-US" sz="2400" dirty="0"/>
              <a:t>Student B graduated from high school, and this is Student B’s first college class. Student B attends every class session and completes all homework and in-class assignments, but Student B does not submit any summative assignments. When you ask Student B why she did not turn in the latest essay, Student B replies that she thinks that it is pointless because she has always received poor marks and doesn’t want to “waste your time” reading her work. What do you do?</a:t>
            </a:r>
          </a:p>
        </p:txBody>
      </p:sp>
    </p:spTree>
    <p:extLst>
      <p:ext uri="{BB962C8B-B14F-4D97-AF65-F5344CB8AC3E}">
        <p14:creationId xmlns:p14="http://schemas.microsoft.com/office/powerpoint/2010/main" val="7502912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002" y="567011"/>
            <a:ext cx="6497612" cy="4062651"/>
          </a:xfrm>
          <a:prstGeom prst="rect">
            <a:avLst/>
          </a:prstGeom>
        </p:spPr>
        <p:txBody>
          <a:bodyPr wrap="square">
            <a:spAutoFit/>
          </a:bodyPr>
          <a:lstStyle/>
          <a:p>
            <a:r>
              <a:rPr lang="en-US" sz="2400" b="1" dirty="0"/>
              <a:t>4. Student Profiles—</a:t>
            </a:r>
            <a:r>
              <a:rPr lang="en-US" sz="2400" b="1" dirty="0" smtClean="0"/>
              <a:t>An Interactive Exercise</a:t>
            </a:r>
            <a:endParaRPr lang="en-US" sz="2400" dirty="0" smtClean="0"/>
          </a:p>
          <a:p>
            <a:endParaRPr lang="en-US" dirty="0" smtClean="0"/>
          </a:p>
          <a:p>
            <a:r>
              <a:rPr lang="en-US" sz="2400" dirty="0" smtClean="0"/>
              <a:t>Student </a:t>
            </a:r>
            <a:r>
              <a:rPr lang="en-US" sz="2400" dirty="0"/>
              <a:t>C is also a recent high-school graduate. You notice that Student C’s papers have frequent spelling and usage errors and strange syntax, all of which impede your ability to understand his meaning. When he struggles to find his homework in his backpack, you notice that he does not use folders or binders to organize his papers--they are floating around freely. What do you do? </a:t>
            </a:r>
          </a:p>
        </p:txBody>
      </p:sp>
    </p:spTree>
    <p:extLst>
      <p:ext uri="{BB962C8B-B14F-4D97-AF65-F5344CB8AC3E}">
        <p14:creationId xmlns:p14="http://schemas.microsoft.com/office/powerpoint/2010/main" val="35800554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963" y="3928175"/>
            <a:ext cx="8330993" cy="1938992"/>
          </a:xfrm>
          <a:prstGeom prst="rect">
            <a:avLst/>
          </a:prstGeom>
          <a:noFill/>
        </p:spPr>
        <p:txBody>
          <a:bodyPr wrap="square" rtlCol="0">
            <a:spAutoFit/>
          </a:bodyPr>
          <a:lstStyle/>
          <a:p>
            <a:r>
              <a:rPr lang="en-US" sz="2400" b="1" dirty="0" smtClean="0"/>
              <a:t>Thank you for attending our presentation</a:t>
            </a:r>
            <a:r>
              <a:rPr lang="en-US" sz="2400" b="1" dirty="0" smtClean="0"/>
              <a:t>! </a:t>
            </a:r>
            <a:r>
              <a:rPr lang="en-US" sz="2400" b="1" smtClean="0"/>
              <a:t>Any questions?</a:t>
            </a:r>
            <a:endParaRPr lang="en-US" sz="2400" b="1" dirty="0" smtClean="0"/>
          </a:p>
          <a:p>
            <a:endParaRPr lang="en-US" sz="2400" b="1" dirty="0" smtClean="0"/>
          </a:p>
          <a:p>
            <a:r>
              <a:rPr lang="en-US" sz="2400" b="1" dirty="0"/>
              <a:t>If you’d like to get in touch, here are our email addresses</a:t>
            </a:r>
            <a:r>
              <a:rPr lang="en-US" sz="2400" b="1" dirty="0" smtClean="0"/>
              <a:t>:</a:t>
            </a:r>
            <a:endParaRPr lang="en-US" sz="2400" b="1" dirty="0"/>
          </a:p>
          <a:p>
            <a:r>
              <a:rPr lang="en-US" sz="2400" b="1" dirty="0"/>
              <a:t>Stephanie Bridges—</a:t>
            </a:r>
            <a:r>
              <a:rPr lang="en-US" sz="2400" b="1" dirty="0" err="1"/>
              <a:t>profbridges@</a:t>
            </a:r>
            <a:r>
              <a:rPr lang="en-US" sz="2400" b="1" dirty="0" err="1" smtClean="0"/>
              <a:t>gmail.com</a:t>
            </a:r>
            <a:endParaRPr lang="en-US" sz="2400" b="1" dirty="0"/>
          </a:p>
          <a:p>
            <a:r>
              <a:rPr lang="en-US" sz="2400" b="1" dirty="0"/>
              <a:t>Pamela </a:t>
            </a:r>
            <a:r>
              <a:rPr lang="en-US" sz="2400" b="1" dirty="0" err="1"/>
              <a:t>Dunsmore</a:t>
            </a:r>
            <a:r>
              <a:rPr lang="en-US" sz="2400" b="1" dirty="0"/>
              <a:t>—</a:t>
            </a:r>
            <a:r>
              <a:rPr lang="en-US" sz="2400" b="1" dirty="0" err="1"/>
              <a:t>psachiye@</a:t>
            </a:r>
            <a:r>
              <a:rPr lang="en-US" sz="2400" b="1" dirty="0" err="1" smtClean="0"/>
              <a:t>gmail.com</a:t>
            </a:r>
            <a:endParaRPr lang="en-US" sz="2400" b="1" dirty="0"/>
          </a:p>
        </p:txBody>
      </p:sp>
      <p:pic>
        <p:nvPicPr>
          <p:cNvPr id="3" name="Picture 2" descr="5150032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89467"/>
            <a:ext cx="4424766" cy="3318575"/>
          </a:xfrm>
          <a:prstGeom prst="rect">
            <a:avLst/>
          </a:prstGeom>
        </p:spPr>
      </p:pic>
    </p:spTree>
    <p:extLst>
      <p:ext uri="{BB962C8B-B14F-4D97-AF65-F5344CB8AC3E}">
        <p14:creationId xmlns:p14="http://schemas.microsoft.com/office/powerpoint/2010/main" val="1395452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5605" y="667040"/>
            <a:ext cx="3155979" cy="461665"/>
          </a:xfrm>
          <a:prstGeom prst="rect">
            <a:avLst/>
          </a:prstGeom>
          <a:noFill/>
        </p:spPr>
        <p:txBody>
          <a:bodyPr wrap="square" rtlCol="0">
            <a:spAutoFit/>
          </a:bodyPr>
          <a:lstStyle/>
          <a:p>
            <a:r>
              <a:rPr lang="en-US" sz="2400" b="1" dirty="0" smtClean="0"/>
              <a:t>Table of Contents</a:t>
            </a:r>
            <a:endParaRPr lang="en-US" sz="2400" b="1" dirty="0"/>
          </a:p>
        </p:txBody>
      </p:sp>
      <p:sp>
        <p:nvSpPr>
          <p:cNvPr id="4" name="TextBox 3"/>
          <p:cNvSpPr txBox="1"/>
          <p:nvPr/>
        </p:nvSpPr>
        <p:spPr>
          <a:xfrm>
            <a:off x="525997" y="1667599"/>
            <a:ext cx="4015535" cy="3970318"/>
          </a:xfrm>
          <a:prstGeom prst="rect">
            <a:avLst/>
          </a:prstGeom>
          <a:noFill/>
        </p:spPr>
        <p:txBody>
          <a:bodyPr wrap="square" rtlCol="0">
            <a:spAutoFit/>
          </a:bodyPr>
          <a:lstStyle/>
          <a:p>
            <a:pPr marL="342900" indent="-342900">
              <a:lnSpc>
                <a:spcPct val="200000"/>
              </a:lnSpc>
              <a:buAutoNum type="arabicPeriod"/>
            </a:pPr>
            <a:r>
              <a:rPr lang="en-US" dirty="0" smtClean="0"/>
              <a:t>Introductions</a:t>
            </a:r>
          </a:p>
          <a:p>
            <a:pPr marL="342900" indent="-342900">
              <a:lnSpc>
                <a:spcPct val="200000"/>
              </a:lnSpc>
              <a:buAutoNum type="arabicPeriod"/>
            </a:pPr>
            <a:r>
              <a:rPr lang="en-US" dirty="0" smtClean="0"/>
              <a:t>Adjunct Experiences</a:t>
            </a:r>
          </a:p>
          <a:p>
            <a:pPr marL="342900" indent="-342900">
              <a:lnSpc>
                <a:spcPct val="200000"/>
              </a:lnSpc>
              <a:buAutoNum type="arabicPeriod"/>
            </a:pPr>
            <a:r>
              <a:rPr lang="en-US" dirty="0" smtClean="0"/>
              <a:t>Activities for the Accelerated Classroom</a:t>
            </a:r>
          </a:p>
          <a:p>
            <a:pPr marL="342900" indent="-342900">
              <a:lnSpc>
                <a:spcPct val="200000"/>
              </a:lnSpc>
              <a:buAutoNum type="arabicPeriod"/>
            </a:pPr>
            <a:r>
              <a:rPr lang="en-US" dirty="0" smtClean="0"/>
              <a:t>Student Profiles—An Interactive Exercise</a:t>
            </a:r>
          </a:p>
          <a:p>
            <a:pPr marL="342900" indent="-342900">
              <a:buAutoNum type="arabicPeriod"/>
            </a:pPr>
            <a:endParaRPr lang="en-US" dirty="0" smtClean="0"/>
          </a:p>
          <a:p>
            <a:pPr marL="342900" indent="-342900">
              <a:buAutoNum type="arabicPeriod"/>
            </a:pPr>
            <a:endParaRPr lang="en-US" dirty="0"/>
          </a:p>
        </p:txBody>
      </p:sp>
      <p:sp>
        <p:nvSpPr>
          <p:cNvPr id="5" name="TextBox 4"/>
          <p:cNvSpPr txBox="1"/>
          <p:nvPr/>
        </p:nvSpPr>
        <p:spPr>
          <a:xfrm>
            <a:off x="4541531" y="218072"/>
            <a:ext cx="4233629" cy="6124752"/>
          </a:xfrm>
          <a:prstGeom prst="rect">
            <a:avLst/>
          </a:prstGeom>
          <a:noFill/>
        </p:spPr>
        <p:txBody>
          <a:bodyPr wrap="square" rtlCol="0">
            <a:spAutoFit/>
          </a:bodyPr>
          <a:lstStyle/>
          <a:p>
            <a:r>
              <a:rPr lang="en-US" sz="1400" dirty="0" smtClean="0"/>
              <a:t>Proposal:</a:t>
            </a:r>
          </a:p>
          <a:p>
            <a:endParaRPr lang="en-US" sz="1400" dirty="0" smtClean="0"/>
          </a:p>
          <a:p>
            <a:r>
              <a:rPr lang="en-US" sz="1400" dirty="0" smtClean="0"/>
              <a:t>As </a:t>
            </a:r>
            <a:r>
              <a:rPr lang="en-US" sz="1400" dirty="0"/>
              <a:t>adjunct instructors at Irvine Valley College, we started teaching an open-access accelerated writing course that is one level below transfer level and has an established curriculum built upon the practices of the California Acceleration Project, but we have since learned which strategies and activities work best for our individual teaching styles and how to engage diverse learners, such as students with learning disabilities and students with affective issues. Full-time instructors who are starting acceleration programs in writing and adjuncts who are teaching accelerated writing will be interested in listening to our experiences--the pinnacles and the pitfalls. </a:t>
            </a:r>
            <a:endParaRPr lang="en-US" sz="1400" dirty="0" smtClean="0"/>
          </a:p>
          <a:p>
            <a:endParaRPr lang="en-US" sz="1400" dirty="0"/>
          </a:p>
          <a:p>
            <a:r>
              <a:rPr lang="en-US" sz="1400" dirty="0" smtClean="0"/>
              <a:t>In </a:t>
            </a:r>
            <a:r>
              <a:rPr lang="en-US" sz="1400" dirty="0"/>
              <a:t>this workshop, participants will be able to hear about IVC’s program and our teaching experiences as well as receive activities that they can use in their own accelerated classrooms. Participants also will complete an interactive exercise that will introduce them to various students they may encounter and discuss strategies for helping those students succeed. Our goal for this workshop is to share our experiences and to provide our colleagues with useful activities that can motivate diverse learners.</a:t>
            </a:r>
          </a:p>
        </p:txBody>
      </p:sp>
    </p:spTree>
    <p:extLst>
      <p:ext uri="{BB962C8B-B14F-4D97-AF65-F5344CB8AC3E}">
        <p14:creationId xmlns:p14="http://schemas.microsoft.com/office/powerpoint/2010/main" val="4135939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13 at 5.05.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16" y="731272"/>
            <a:ext cx="8028255" cy="6115273"/>
          </a:xfrm>
          <a:prstGeom prst="rect">
            <a:avLst/>
          </a:prstGeom>
        </p:spPr>
      </p:pic>
      <p:sp>
        <p:nvSpPr>
          <p:cNvPr id="3" name="TextBox 2"/>
          <p:cNvSpPr txBox="1"/>
          <p:nvPr/>
        </p:nvSpPr>
        <p:spPr>
          <a:xfrm>
            <a:off x="615217" y="135101"/>
            <a:ext cx="7153973" cy="646331"/>
          </a:xfrm>
          <a:prstGeom prst="rect">
            <a:avLst/>
          </a:prstGeom>
          <a:noFill/>
        </p:spPr>
        <p:txBody>
          <a:bodyPr wrap="square" rtlCol="0">
            <a:spAutoFit/>
          </a:bodyPr>
          <a:lstStyle/>
          <a:p>
            <a:pPr marL="342900" indent="-342900">
              <a:buAutoNum type="arabicPeriod"/>
            </a:pPr>
            <a:r>
              <a:rPr lang="en-US" b="1" dirty="0" smtClean="0"/>
              <a:t>Introductions</a:t>
            </a:r>
          </a:p>
          <a:p>
            <a:pPr marL="742950" lvl="1" indent="-285750">
              <a:buFont typeface="Arial"/>
              <a:buChar char="•"/>
            </a:pPr>
            <a:r>
              <a:rPr lang="en-US" dirty="0" smtClean="0"/>
              <a:t>About Irvine Valley College </a:t>
            </a:r>
            <a:endParaRPr lang="en-US" dirty="0"/>
          </a:p>
        </p:txBody>
      </p:sp>
      <p:sp>
        <p:nvSpPr>
          <p:cNvPr id="4" name="Left Arrow 3"/>
          <p:cNvSpPr/>
          <p:nvPr/>
        </p:nvSpPr>
        <p:spPr>
          <a:xfrm>
            <a:off x="8117115" y="2916256"/>
            <a:ext cx="843873" cy="689009"/>
          </a:xfrm>
          <a:prstGeom prst="lef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783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264" y="500345"/>
            <a:ext cx="4078880" cy="461665"/>
          </a:xfrm>
          <a:prstGeom prst="rect">
            <a:avLst/>
          </a:prstGeom>
          <a:noFill/>
        </p:spPr>
        <p:txBody>
          <a:bodyPr wrap="square" rtlCol="0">
            <a:spAutoFit/>
          </a:bodyPr>
          <a:lstStyle/>
          <a:p>
            <a:r>
              <a:rPr lang="en-US" sz="2400" b="1" dirty="0" smtClean="0"/>
              <a:t>1. Introductions</a:t>
            </a:r>
            <a:endParaRPr lang="en-US" sz="2400" b="1" dirty="0"/>
          </a:p>
        </p:txBody>
      </p:sp>
      <p:sp>
        <p:nvSpPr>
          <p:cNvPr id="6" name="TextBox 5"/>
          <p:cNvSpPr txBox="1"/>
          <p:nvPr/>
        </p:nvSpPr>
        <p:spPr>
          <a:xfrm>
            <a:off x="4810143" y="500345"/>
            <a:ext cx="3972421" cy="6124755"/>
          </a:xfrm>
          <a:prstGeom prst="rect">
            <a:avLst/>
          </a:prstGeom>
          <a:noFill/>
        </p:spPr>
        <p:txBody>
          <a:bodyPr wrap="square" rtlCol="0">
            <a:spAutoFit/>
          </a:bodyPr>
          <a:lstStyle/>
          <a:p>
            <a:r>
              <a:rPr lang="en-US" u="sng" dirty="0" smtClean="0"/>
              <a:t>IVC’s Accelerated </a:t>
            </a:r>
            <a:r>
              <a:rPr lang="en-US" u="sng" dirty="0"/>
              <a:t>Writing Program</a:t>
            </a:r>
            <a:r>
              <a:rPr lang="en-US" u="sng" dirty="0" smtClean="0"/>
              <a:t>:</a:t>
            </a:r>
          </a:p>
          <a:p>
            <a:endParaRPr lang="en-US" dirty="0"/>
          </a:p>
          <a:p>
            <a:pPr marL="285750" indent="-285750">
              <a:buFont typeface="Arial"/>
              <a:buChar char="•"/>
            </a:pPr>
            <a:r>
              <a:rPr lang="en-US" sz="1600" dirty="0" smtClean="0"/>
              <a:t>IVC’s accelerated writing class, which is called Writing 399, is an open-access course designed to bring motivated basic skills students up to college-level English (Writing 1) in one semester or summer session.</a:t>
            </a:r>
          </a:p>
          <a:p>
            <a:r>
              <a:rPr lang="en-US" sz="1600" dirty="0" smtClean="0"/>
              <a:t> </a:t>
            </a:r>
          </a:p>
          <a:p>
            <a:pPr marL="285750" indent="-285750">
              <a:buFont typeface="Arial"/>
              <a:buChar char="•"/>
            </a:pPr>
            <a:r>
              <a:rPr lang="en-US" sz="1600" dirty="0" smtClean="0"/>
              <a:t>The Writing 399 course coordinator, Rebecca </a:t>
            </a:r>
            <a:r>
              <a:rPr lang="en-US" sz="1600" dirty="0" err="1" smtClean="0"/>
              <a:t>Kaminsky</a:t>
            </a:r>
            <a:r>
              <a:rPr lang="en-US" sz="1600" dirty="0" smtClean="0"/>
              <a:t>, is in charge of training all full-time and part-time instructors teaching the course, placing them on a curriculum track for their first semester, and holding monthly meetings so that instructors can exchange ideas about pedagogy and best practices.</a:t>
            </a:r>
          </a:p>
          <a:p>
            <a:pPr marL="285750" indent="-285750">
              <a:buFont typeface="Arial"/>
              <a:buChar char="•"/>
            </a:pPr>
            <a:endParaRPr lang="en-US" sz="1600" dirty="0" smtClean="0"/>
          </a:p>
          <a:p>
            <a:pPr marL="285750" indent="-285750">
              <a:buFont typeface="Arial"/>
              <a:buChar char="•"/>
            </a:pPr>
            <a:r>
              <a:rPr lang="en-US" sz="1600" dirty="0" smtClean="0"/>
              <a:t>The main curriculum tracks, named according to their central theme, are Habits, Success, and Self-Control.</a:t>
            </a:r>
            <a:endParaRPr lang="en-US" sz="1600" dirty="0"/>
          </a:p>
          <a:p>
            <a:endParaRPr lang="en-US" dirty="0" smtClean="0"/>
          </a:p>
          <a:p>
            <a:endParaRPr lang="en-US" dirty="0"/>
          </a:p>
        </p:txBody>
      </p:sp>
      <p:pic>
        <p:nvPicPr>
          <p:cNvPr id="7" name="Picture 6" descr="IMG_475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34" y="981149"/>
            <a:ext cx="3725413" cy="2794059"/>
          </a:xfrm>
          <a:prstGeom prst="rect">
            <a:avLst/>
          </a:prstGeom>
        </p:spPr>
      </p:pic>
      <p:pic>
        <p:nvPicPr>
          <p:cNvPr id="8" name="Picture 7" descr="IMG_476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14" y="3775208"/>
            <a:ext cx="3828129" cy="2871097"/>
          </a:xfrm>
          <a:prstGeom prst="rect">
            <a:avLst/>
          </a:prstGeom>
        </p:spPr>
      </p:pic>
    </p:spTree>
    <p:extLst>
      <p:ext uri="{BB962C8B-B14F-4D97-AF65-F5344CB8AC3E}">
        <p14:creationId xmlns:p14="http://schemas.microsoft.com/office/powerpoint/2010/main" val="3170951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814" y="1668002"/>
            <a:ext cx="7766956" cy="4524316"/>
          </a:xfrm>
          <a:prstGeom prst="rect">
            <a:avLst/>
          </a:prstGeom>
          <a:noFill/>
        </p:spPr>
        <p:txBody>
          <a:bodyPr wrap="square" rtlCol="0">
            <a:spAutoFit/>
          </a:bodyPr>
          <a:lstStyle/>
          <a:p>
            <a:r>
              <a:rPr lang="en-US" u="sng" dirty="0"/>
              <a:t>Who We Are:</a:t>
            </a:r>
            <a:r>
              <a:rPr lang="en-US" dirty="0"/>
              <a:t> </a:t>
            </a:r>
            <a:endParaRPr lang="en-US" dirty="0" smtClean="0"/>
          </a:p>
          <a:p>
            <a:endParaRPr lang="en-US" dirty="0"/>
          </a:p>
          <a:p>
            <a:pPr marL="285750" indent="-285750">
              <a:buFont typeface="Arial"/>
              <a:buChar char="•"/>
            </a:pPr>
            <a:r>
              <a:rPr lang="en-US" dirty="0"/>
              <a:t>Stephanie </a:t>
            </a:r>
            <a:r>
              <a:rPr lang="en-US" dirty="0" smtClean="0"/>
              <a:t>Bridges</a:t>
            </a:r>
          </a:p>
          <a:p>
            <a:pPr marL="742950" lvl="1" indent="-285750">
              <a:buFont typeface="Arial"/>
              <a:buChar char="•"/>
            </a:pPr>
            <a:r>
              <a:rPr lang="en-US" dirty="0" smtClean="0"/>
              <a:t>Adjunct Instructor at Irvine Valley College, Norco College, and Golden West College</a:t>
            </a:r>
          </a:p>
          <a:p>
            <a:pPr marL="742950" lvl="1" indent="-285750">
              <a:buFont typeface="Arial"/>
              <a:buChar char="•"/>
            </a:pPr>
            <a:r>
              <a:rPr lang="en-US" dirty="0" smtClean="0"/>
              <a:t>Full-time Instructor at Coastline Community College in Fall 2017</a:t>
            </a:r>
          </a:p>
          <a:p>
            <a:pPr lvl="1"/>
            <a:endParaRPr lang="en-US" dirty="0"/>
          </a:p>
          <a:p>
            <a:pPr marL="285750" indent="-285750">
              <a:buFont typeface="Arial"/>
              <a:buChar char="•"/>
            </a:pPr>
            <a:r>
              <a:rPr lang="en-US" dirty="0" smtClean="0"/>
              <a:t>Pamela </a:t>
            </a:r>
            <a:r>
              <a:rPr lang="en-US" dirty="0" err="1" smtClean="0"/>
              <a:t>Dunsmore</a:t>
            </a:r>
            <a:endParaRPr lang="en-US" dirty="0" smtClean="0"/>
          </a:p>
          <a:p>
            <a:pPr marL="742950" lvl="1" indent="-285750">
              <a:buFont typeface="Arial"/>
              <a:buChar char="•"/>
            </a:pPr>
            <a:r>
              <a:rPr lang="en-US" dirty="0" smtClean="0"/>
              <a:t>Adjunct Instructor at Irvine Valley College and Cypress College</a:t>
            </a:r>
          </a:p>
          <a:p>
            <a:pPr marL="742950" lvl="1" indent="-285750">
              <a:buFont typeface="Arial"/>
              <a:buChar char="•"/>
            </a:pPr>
            <a:r>
              <a:rPr lang="en-US" dirty="0" smtClean="0"/>
              <a:t>Full-time Instructor at Fullerton College in Fall 2017</a:t>
            </a:r>
          </a:p>
          <a:p>
            <a:pPr lvl="1"/>
            <a:endParaRPr lang="en-US" dirty="0"/>
          </a:p>
          <a:p>
            <a:pPr marL="285750" indent="-285750">
              <a:buFont typeface="Arial"/>
              <a:buChar char="•"/>
            </a:pPr>
            <a:r>
              <a:rPr lang="en-US" dirty="0" err="1" smtClean="0"/>
              <a:t>Danelle</a:t>
            </a:r>
            <a:r>
              <a:rPr lang="en-US" dirty="0" smtClean="0"/>
              <a:t> </a:t>
            </a:r>
            <a:r>
              <a:rPr lang="en-US" dirty="0" err="1" smtClean="0"/>
              <a:t>Huggett</a:t>
            </a:r>
            <a:endParaRPr lang="en-US" dirty="0" smtClean="0"/>
          </a:p>
          <a:p>
            <a:pPr marL="742950" lvl="1" indent="-285750">
              <a:buFont typeface="Arial"/>
              <a:buChar char="•"/>
            </a:pPr>
            <a:r>
              <a:rPr lang="en-US" dirty="0" smtClean="0"/>
              <a:t>Adjunct Instructor at Irvine Valley College, Santiago Canyon College, and Santa Ana College</a:t>
            </a:r>
          </a:p>
          <a:p>
            <a:pPr marL="742950" lvl="1" indent="-285750">
              <a:buFont typeface="Arial"/>
              <a:buChar char="•"/>
            </a:pPr>
            <a:r>
              <a:rPr lang="en-US" dirty="0" smtClean="0"/>
              <a:t>Contributed to presentation but could not attend conference</a:t>
            </a:r>
            <a:endParaRPr lang="en-US" dirty="0"/>
          </a:p>
          <a:p>
            <a:endParaRPr lang="en-US" dirty="0"/>
          </a:p>
        </p:txBody>
      </p:sp>
      <p:sp>
        <p:nvSpPr>
          <p:cNvPr id="3" name="TextBox 2"/>
          <p:cNvSpPr txBox="1"/>
          <p:nvPr/>
        </p:nvSpPr>
        <p:spPr>
          <a:xfrm>
            <a:off x="729814" y="995115"/>
            <a:ext cx="2407029" cy="461665"/>
          </a:xfrm>
          <a:prstGeom prst="rect">
            <a:avLst/>
          </a:prstGeom>
          <a:noFill/>
        </p:spPr>
        <p:txBody>
          <a:bodyPr wrap="none" rtlCol="0">
            <a:spAutoFit/>
          </a:bodyPr>
          <a:lstStyle/>
          <a:p>
            <a:r>
              <a:rPr lang="en-US" sz="2400" b="1" dirty="0" smtClean="0"/>
              <a:t>1. Introductions</a:t>
            </a:r>
            <a:endParaRPr lang="en-US" sz="2400" b="1" dirty="0"/>
          </a:p>
        </p:txBody>
      </p:sp>
    </p:spTree>
    <p:extLst>
      <p:ext uri="{BB962C8B-B14F-4D97-AF65-F5344CB8AC3E}">
        <p14:creationId xmlns:p14="http://schemas.microsoft.com/office/powerpoint/2010/main" val="3021130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1000"/>
                                        <p:tgtEl>
                                          <p:spTgt spid="2">
                                            <p:txEl>
                                              <p:pRg st="7" end="7"/>
                                            </p:txEl>
                                          </p:spTgt>
                                        </p:tgtEl>
                                      </p:cBhvr>
                                    </p:animEffect>
                                    <p:anim calcmode="lin" valueType="num">
                                      <p:cBhvr>
                                        <p:cTn id="3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000"/>
                                        <p:tgtEl>
                                          <p:spTgt spid="2">
                                            <p:txEl>
                                              <p:pRg st="8" end="8"/>
                                            </p:txEl>
                                          </p:spTgt>
                                        </p:tgtEl>
                                      </p:cBhvr>
                                    </p:animEffect>
                                    <p:anim calcmode="lin" valueType="num">
                                      <p:cBhvr>
                                        <p:cTn id="4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1000"/>
                                        <p:tgtEl>
                                          <p:spTgt spid="2">
                                            <p:txEl>
                                              <p:pRg st="10" end="10"/>
                                            </p:txEl>
                                          </p:spTgt>
                                        </p:tgtEl>
                                      </p:cBhvr>
                                    </p:animEffect>
                                    <p:anim calcmode="lin" valueType="num">
                                      <p:cBhvr>
                                        <p:cTn id="4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txEl>
                                              <p:pRg st="10" end="1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xEl>
                                              <p:pRg st="10" end="10"/>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Effect transition="in" filter="fade">
                                      <p:cBhvr>
                                        <p:cTn id="53" dur="1000"/>
                                        <p:tgtEl>
                                          <p:spTgt spid="2">
                                            <p:txEl>
                                              <p:pRg st="11" end="11"/>
                                            </p:txEl>
                                          </p:spTgt>
                                        </p:tgtEl>
                                      </p:cBhvr>
                                    </p:animEffect>
                                    <p:anim calcmode="lin" valueType="num">
                                      <p:cBhvr>
                                        <p:cTn id="5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2">
                                            <p:txEl>
                                              <p:pRg st="11" end="11"/>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
                                            <p:txEl>
                                              <p:pRg st="11" end="11"/>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Effect transition="in" filter="fade">
                                      <p:cBhvr>
                                        <p:cTn id="59" dur="1000"/>
                                        <p:tgtEl>
                                          <p:spTgt spid="2">
                                            <p:txEl>
                                              <p:pRg st="12" end="12"/>
                                            </p:txEl>
                                          </p:spTgt>
                                        </p:tgtEl>
                                      </p:cBhvr>
                                    </p:animEffect>
                                    <p:anim calcmode="lin" valueType="num">
                                      <p:cBhvr>
                                        <p:cTn id="60"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2">
                                            <p:txEl>
                                              <p:pRg st="12" end="12"/>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4534" y="1134533"/>
            <a:ext cx="7010400" cy="4339649"/>
          </a:xfrm>
          <a:prstGeom prst="rect">
            <a:avLst/>
          </a:prstGeom>
          <a:noFill/>
        </p:spPr>
        <p:txBody>
          <a:bodyPr wrap="square" rtlCol="0">
            <a:spAutoFit/>
          </a:bodyPr>
          <a:lstStyle/>
          <a:p>
            <a:r>
              <a:rPr lang="en-US" sz="2400" b="1" dirty="0" smtClean="0"/>
              <a:t>2. Adjunct Experiences</a:t>
            </a:r>
          </a:p>
          <a:p>
            <a:endParaRPr lang="en-US" sz="2400" b="1" dirty="0"/>
          </a:p>
          <a:p>
            <a:pPr marL="342900" indent="-342900">
              <a:lnSpc>
                <a:spcPct val="150000"/>
              </a:lnSpc>
              <a:buFont typeface="Arial"/>
              <a:buChar char="•"/>
            </a:pPr>
            <a:r>
              <a:rPr lang="en-US" sz="2400" b="1" dirty="0" smtClean="0"/>
              <a:t>Jamie </a:t>
            </a:r>
            <a:r>
              <a:rPr lang="en-US" sz="2400" b="1" dirty="0" err="1" smtClean="0"/>
              <a:t>Dingman</a:t>
            </a:r>
            <a:endParaRPr lang="en-US" sz="2400" b="1" dirty="0"/>
          </a:p>
          <a:p>
            <a:pPr marL="342900" indent="-342900">
              <a:lnSpc>
                <a:spcPct val="150000"/>
              </a:lnSpc>
              <a:buFont typeface="Arial"/>
              <a:buChar char="•"/>
            </a:pPr>
            <a:r>
              <a:rPr lang="en-US" sz="2400" b="1" dirty="0" err="1" smtClean="0"/>
              <a:t>Danelle</a:t>
            </a:r>
            <a:r>
              <a:rPr lang="en-US" sz="2400" b="1" dirty="0" smtClean="0"/>
              <a:t> </a:t>
            </a:r>
            <a:r>
              <a:rPr lang="en-US" sz="2400" b="1" dirty="0" err="1" smtClean="0"/>
              <a:t>Huggett</a:t>
            </a:r>
            <a:endParaRPr lang="en-US" sz="2400" b="1" dirty="0" smtClean="0"/>
          </a:p>
          <a:p>
            <a:pPr marL="342900" indent="-342900">
              <a:lnSpc>
                <a:spcPct val="150000"/>
              </a:lnSpc>
              <a:buFont typeface="Arial"/>
              <a:buChar char="•"/>
            </a:pPr>
            <a:r>
              <a:rPr lang="en-US" sz="2400" b="1" dirty="0" smtClean="0"/>
              <a:t>Allison </a:t>
            </a:r>
            <a:r>
              <a:rPr lang="en-US" sz="2400" b="1" dirty="0" err="1" smtClean="0"/>
              <a:t>Schmitendorf</a:t>
            </a:r>
            <a:endParaRPr lang="en-US" sz="2400" b="1" dirty="0" smtClean="0"/>
          </a:p>
          <a:p>
            <a:pPr marL="342900" indent="-342900">
              <a:lnSpc>
                <a:spcPct val="150000"/>
              </a:lnSpc>
              <a:buFont typeface="Arial"/>
              <a:buChar char="•"/>
            </a:pPr>
            <a:r>
              <a:rPr lang="en-US" sz="2400" b="1" dirty="0" smtClean="0"/>
              <a:t>Stephanie Bridges and Pamela </a:t>
            </a:r>
            <a:r>
              <a:rPr lang="en-US" sz="2400" b="1" dirty="0" err="1" smtClean="0"/>
              <a:t>Dunsmore</a:t>
            </a:r>
            <a:r>
              <a:rPr lang="en-US" sz="2400" b="1" dirty="0" smtClean="0"/>
              <a:t> (panel format)</a:t>
            </a:r>
          </a:p>
          <a:p>
            <a:endParaRPr lang="en-US" sz="2400" b="1" dirty="0"/>
          </a:p>
          <a:p>
            <a:endParaRPr lang="en-US" sz="2400" b="1" dirty="0"/>
          </a:p>
        </p:txBody>
      </p:sp>
    </p:spTree>
    <p:extLst>
      <p:ext uri="{BB962C8B-B14F-4D97-AF65-F5344CB8AC3E}">
        <p14:creationId xmlns:p14="http://schemas.microsoft.com/office/powerpoint/2010/main" val="3082457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06451" y="4057"/>
            <a:ext cx="5480739" cy="369332"/>
          </a:xfrm>
          <a:prstGeom prst="rect">
            <a:avLst/>
          </a:prstGeom>
          <a:noFill/>
        </p:spPr>
        <p:txBody>
          <a:bodyPr wrap="square" rtlCol="0">
            <a:spAutoFit/>
          </a:bodyPr>
          <a:lstStyle/>
          <a:p>
            <a:r>
              <a:rPr lang="en-US" b="1" dirty="0" smtClean="0">
                <a:solidFill>
                  <a:schemeClr val="tx2">
                    <a:lumMod val="60000"/>
                    <a:lumOff val="40000"/>
                  </a:schemeClr>
                </a:solidFill>
              </a:rPr>
              <a:t>English Instructor Jamie </a:t>
            </a:r>
            <a:r>
              <a:rPr lang="en-US" b="1" dirty="0" err="1" smtClean="0">
                <a:solidFill>
                  <a:schemeClr val="tx2">
                    <a:lumMod val="60000"/>
                    <a:lumOff val="40000"/>
                  </a:schemeClr>
                </a:solidFill>
              </a:rPr>
              <a:t>Dingman</a:t>
            </a:r>
            <a:endParaRPr lang="en-US" b="1" dirty="0">
              <a:solidFill>
                <a:schemeClr val="tx2">
                  <a:lumMod val="60000"/>
                  <a:lumOff val="40000"/>
                </a:schemeClr>
              </a:solidFill>
            </a:endParaRPr>
          </a:p>
        </p:txBody>
      </p:sp>
      <p:sp>
        <p:nvSpPr>
          <p:cNvPr id="9" name="TextBox 8"/>
          <p:cNvSpPr txBox="1"/>
          <p:nvPr/>
        </p:nvSpPr>
        <p:spPr>
          <a:xfrm>
            <a:off x="-73239" y="2021412"/>
            <a:ext cx="2082621" cy="400110"/>
          </a:xfrm>
          <a:prstGeom prst="rect">
            <a:avLst/>
          </a:prstGeom>
          <a:noFill/>
        </p:spPr>
        <p:txBody>
          <a:bodyPr wrap="none" rtlCol="0">
            <a:spAutoFit/>
          </a:bodyPr>
          <a:lstStyle/>
          <a:p>
            <a:pPr algn="ctr"/>
            <a:r>
              <a:rPr lang="en-US" sz="1000" b="1" dirty="0" smtClean="0">
                <a:solidFill>
                  <a:srgbClr val="558ED5"/>
                </a:solidFill>
              </a:rPr>
              <a:t>Veteran Acceleration Instructor </a:t>
            </a:r>
          </a:p>
          <a:p>
            <a:pPr algn="ctr"/>
            <a:r>
              <a:rPr lang="en-US" sz="1000" b="1" dirty="0" smtClean="0">
                <a:solidFill>
                  <a:srgbClr val="558ED5"/>
                </a:solidFill>
              </a:rPr>
              <a:t>and New Curriculum Developer </a:t>
            </a:r>
            <a:endParaRPr lang="en-US" sz="1000" b="1" dirty="0">
              <a:solidFill>
                <a:srgbClr val="558ED5"/>
              </a:solidFill>
            </a:endParaRPr>
          </a:p>
        </p:txBody>
      </p:sp>
      <p:pic>
        <p:nvPicPr>
          <p:cNvPr id="2" name="Picture 1" descr="Screen Shot 2017-06-05 at 8.27.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09" y="105482"/>
            <a:ext cx="1554072" cy="1915930"/>
          </a:xfrm>
          <a:prstGeom prst="rect">
            <a:avLst/>
          </a:prstGeom>
        </p:spPr>
      </p:pic>
      <p:sp>
        <p:nvSpPr>
          <p:cNvPr id="3" name="TextBox 2"/>
          <p:cNvSpPr txBox="1"/>
          <p:nvPr/>
        </p:nvSpPr>
        <p:spPr>
          <a:xfrm>
            <a:off x="1911550" y="324563"/>
            <a:ext cx="7270938" cy="1569660"/>
          </a:xfrm>
          <a:prstGeom prst="rect">
            <a:avLst/>
          </a:prstGeom>
          <a:noFill/>
        </p:spPr>
        <p:txBody>
          <a:bodyPr wrap="square" rtlCol="0">
            <a:spAutoFit/>
          </a:bodyPr>
          <a:lstStyle/>
          <a:p>
            <a:r>
              <a:rPr lang="en-US" sz="1200" b="1" dirty="0" smtClean="0"/>
              <a:t>-A Little about Our </a:t>
            </a:r>
            <a:r>
              <a:rPr lang="en-US" sz="1200" b="1" dirty="0"/>
              <a:t>C</a:t>
            </a:r>
            <a:r>
              <a:rPr lang="en-US" sz="1200" b="1" dirty="0" smtClean="0"/>
              <a:t>urriculum: </a:t>
            </a:r>
            <a:endParaRPr lang="en-US" sz="1200" dirty="0" smtClean="0"/>
          </a:p>
          <a:p>
            <a:r>
              <a:rPr lang="en-US" sz="1200" dirty="0" smtClean="0"/>
              <a:t>Since our acceleration program is reading and writing based, the classes are heavily loaded with carefully chosen material that fits a </a:t>
            </a:r>
            <a:r>
              <a:rPr lang="en-US" sz="1200" b="1" dirty="0" smtClean="0"/>
              <a:t>theme or track for the semester</a:t>
            </a:r>
            <a:r>
              <a:rPr lang="en-US" sz="1200" dirty="0" smtClean="0"/>
              <a:t>. Our current themes are </a:t>
            </a:r>
            <a:r>
              <a:rPr lang="en-US" sz="1200" b="1" dirty="0" smtClean="0"/>
              <a:t>“Success,” “Habits,” and “Self Control.”</a:t>
            </a:r>
            <a:r>
              <a:rPr lang="en-US" sz="1200" dirty="0" smtClean="0"/>
              <a:t> The Acceleration Coordinators at Irvine Valley College encourage all 399 instructors, full and part time, to not only give feedback about existing curriculum, but also to develop new and engaging material for the offered courses. This semester, adjunct professor Jamie </a:t>
            </a:r>
            <a:r>
              <a:rPr lang="en-US" sz="1200" dirty="0" err="1" smtClean="0"/>
              <a:t>Dingman</a:t>
            </a:r>
            <a:r>
              <a:rPr lang="en-US" sz="1200" dirty="0" smtClean="0"/>
              <a:t> has developed and introduced a new theme based on relationships. </a:t>
            </a:r>
          </a:p>
          <a:p>
            <a:endParaRPr lang="en-US" sz="1200" dirty="0"/>
          </a:p>
        </p:txBody>
      </p:sp>
      <p:sp>
        <p:nvSpPr>
          <p:cNvPr id="5" name="TextBox 4"/>
          <p:cNvSpPr txBox="1"/>
          <p:nvPr/>
        </p:nvSpPr>
        <p:spPr>
          <a:xfrm>
            <a:off x="65533" y="2340087"/>
            <a:ext cx="8953382" cy="646331"/>
          </a:xfrm>
          <a:prstGeom prst="rect">
            <a:avLst/>
          </a:prstGeom>
          <a:noFill/>
        </p:spPr>
        <p:txBody>
          <a:bodyPr wrap="square" rtlCol="0">
            <a:spAutoFit/>
          </a:bodyPr>
          <a:lstStyle/>
          <a:p>
            <a:pPr lvl="0"/>
            <a:r>
              <a:rPr lang="en-US" sz="1200" dirty="0" smtClean="0"/>
              <a:t>Units </a:t>
            </a:r>
            <a:r>
              <a:rPr lang="en-US" sz="1200" dirty="0" smtClean="0"/>
              <a:t>start with readings focusing on </a:t>
            </a:r>
            <a:r>
              <a:rPr lang="en-US" sz="1200" b="1" dirty="0" smtClean="0"/>
              <a:t>self-relationships</a:t>
            </a:r>
            <a:r>
              <a:rPr lang="en-US" sz="1200" dirty="0" smtClean="0"/>
              <a:t> with readings about Fixed and Growth Mindsets and “How the Karate Kid Ruined the Modern World” by David Wong to </a:t>
            </a:r>
            <a:r>
              <a:rPr lang="en-US" sz="1200" b="1" dirty="0" smtClean="0"/>
              <a:t>romantic relationships</a:t>
            </a:r>
            <a:r>
              <a:rPr lang="en-US" sz="1200" dirty="0" smtClean="0"/>
              <a:t> that are interrupted by technology with readings from </a:t>
            </a:r>
            <a:r>
              <a:rPr lang="en-US" sz="1200" dirty="0" err="1" smtClean="0"/>
              <a:t>Anziz</a:t>
            </a:r>
            <a:r>
              <a:rPr lang="en-US" sz="1200" dirty="0" smtClean="0"/>
              <a:t> Ansari’s “Modern Romance” and “Understanding Jean </a:t>
            </a:r>
            <a:r>
              <a:rPr lang="en-US" sz="1200" dirty="0" err="1" smtClean="0"/>
              <a:t>Baudrillard</a:t>
            </a:r>
            <a:r>
              <a:rPr lang="en-US" sz="1200" dirty="0" smtClean="0"/>
              <a:t> With Pumpkin Spice Lattes.” </a:t>
            </a:r>
          </a:p>
        </p:txBody>
      </p:sp>
      <p:sp>
        <p:nvSpPr>
          <p:cNvPr id="11" name="TextBox 10"/>
          <p:cNvSpPr txBox="1"/>
          <p:nvPr/>
        </p:nvSpPr>
        <p:spPr>
          <a:xfrm>
            <a:off x="65533" y="3100781"/>
            <a:ext cx="9116955" cy="3416319"/>
          </a:xfrm>
          <a:prstGeom prst="rect">
            <a:avLst/>
          </a:prstGeom>
          <a:noFill/>
        </p:spPr>
        <p:txBody>
          <a:bodyPr wrap="square" rtlCol="0">
            <a:spAutoFit/>
          </a:bodyPr>
          <a:lstStyle/>
          <a:p>
            <a:r>
              <a:rPr lang="en-US" sz="1200" b="1" dirty="0" smtClean="0"/>
              <a:t>-Motivation for the “Relationships” Theme:</a:t>
            </a:r>
            <a:endParaRPr lang="en-US" sz="1200" b="1" dirty="0"/>
          </a:p>
          <a:p>
            <a:r>
              <a:rPr lang="en-US" sz="1200" dirty="0" smtClean="0"/>
              <a:t>Jamie wanted to challenge students with material that forced them to think about </a:t>
            </a:r>
            <a:r>
              <a:rPr lang="en-US" sz="1200" b="1" dirty="0" smtClean="0"/>
              <a:t>seemingly simple, everyday happenings</a:t>
            </a:r>
            <a:r>
              <a:rPr lang="en-US" sz="1200" dirty="0" smtClean="0"/>
              <a:t>. The readings were chosen with the idea that the material could easily be connected to aspects of the students’ lives. Since personal connections foster better reading comprehension, Jamie wanted students to be able to push through the fact that the reading was difficult and focus on how they could relate to and synthesize the information presented. After making these personal connections and </a:t>
            </a:r>
            <a:r>
              <a:rPr lang="en-US" sz="1200" dirty="0" smtClean="0"/>
              <a:t>gaining </a:t>
            </a:r>
            <a:r>
              <a:rPr lang="en-US" sz="1200" dirty="0" smtClean="0"/>
              <a:t>comprehension, students would be able to write with a mindset that was more at ease, flowing from a place of deeper understanding. </a:t>
            </a:r>
          </a:p>
          <a:p>
            <a:endParaRPr lang="en-US" sz="1200" b="1" dirty="0"/>
          </a:p>
          <a:p>
            <a:r>
              <a:rPr lang="en-US" sz="1200" b="1" dirty="0" smtClean="0"/>
              <a:t>Biggest Challenges of the Semester: </a:t>
            </a:r>
            <a:endParaRPr lang="en-US" sz="1200" b="1" dirty="0"/>
          </a:p>
          <a:p>
            <a:r>
              <a:rPr lang="en-US" sz="1200" b="1" dirty="0" smtClean="0"/>
              <a:t>Getting students to have the confidence to understand the difficult material, rather than self-sabotaging their reading, writing, and connecting abilities</a:t>
            </a:r>
            <a:r>
              <a:rPr lang="en-US" sz="1200" dirty="0" smtClean="0"/>
              <a:t>. The key was to constantly encourage discussion of the material, provide accessible forums in class and through blog posts, to </a:t>
            </a:r>
            <a:r>
              <a:rPr lang="en-US" sz="1200" b="1" dirty="0" smtClean="0"/>
              <a:t>openly acknowledge that the material was indeed difficult</a:t>
            </a:r>
            <a:r>
              <a:rPr lang="en-US" sz="1200" dirty="0" smtClean="0"/>
              <a:t>, and to facilitate multiple peer review drafts and one-on-one conferencing. </a:t>
            </a:r>
          </a:p>
          <a:p>
            <a:endParaRPr lang="en-US" sz="1200" dirty="0"/>
          </a:p>
          <a:p>
            <a:r>
              <a:rPr lang="en-US" sz="1200" b="1" dirty="0" smtClean="0"/>
              <a:t>So, How Did it Go? </a:t>
            </a:r>
            <a:endParaRPr lang="en-US" sz="1200" b="1" dirty="0"/>
          </a:p>
          <a:p>
            <a:r>
              <a:rPr lang="en-US" sz="1200" dirty="0" smtClean="0"/>
              <a:t>Better than expected! This is said half-jokingly, but </a:t>
            </a:r>
            <a:r>
              <a:rPr lang="en-US" sz="1200" b="1" dirty="0" smtClean="0"/>
              <a:t>since it was a pilot run, hiccups were to be expected</a:t>
            </a:r>
            <a:r>
              <a:rPr lang="en-US" sz="1200" dirty="0" smtClean="0"/>
              <a:t>. Like any other curriculum, seeing what worked and what needs to be adapted for future classes is key. The students responded well to the material and by the end, felt more prepared for transfer level material and analysis. </a:t>
            </a:r>
            <a:endParaRPr lang="en-US" sz="1200" dirty="0"/>
          </a:p>
        </p:txBody>
      </p:sp>
      <p:sp>
        <p:nvSpPr>
          <p:cNvPr id="12" name="TextBox 11"/>
          <p:cNvSpPr txBox="1"/>
          <p:nvPr/>
        </p:nvSpPr>
        <p:spPr>
          <a:xfrm>
            <a:off x="1953325" y="1954241"/>
            <a:ext cx="7107365" cy="461665"/>
          </a:xfrm>
          <a:prstGeom prst="rect">
            <a:avLst/>
          </a:prstGeom>
          <a:noFill/>
        </p:spPr>
        <p:txBody>
          <a:bodyPr wrap="square" rtlCol="0">
            <a:spAutoFit/>
          </a:bodyPr>
          <a:lstStyle/>
          <a:p>
            <a:r>
              <a:rPr lang="en-US" sz="1200" b="1" dirty="0" smtClean="0"/>
              <a:t>-Jamie’s “Relationships” Curriculum: </a:t>
            </a:r>
          </a:p>
          <a:p>
            <a:pPr lvl="0"/>
            <a:r>
              <a:rPr lang="en-US" sz="1200" dirty="0" smtClean="0"/>
              <a:t>This theme follows and explores </a:t>
            </a:r>
            <a:r>
              <a:rPr lang="en-US" sz="1200" b="1" dirty="0" smtClean="0"/>
              <a:t>different kinds of relationships one might encounter in their life</a:t>
            </a:r>
            <a:r>
              <a:rPr lang="en-US" sz="1200" dirty="0" smtClean="0"/>
              <a:t>.</a:t>
            </a:r>
            <a:endParaRPr lang="en-US" sz="1200" dirty="0" smtClean="0"/>
          </a:p>
        </p:txBody>
      </p:sp>
    </p:spTree>
    <p:extLst>
      <p:ext uri="{BB962C8B-B14F-4D97-AF65-F5344CB8AC3E}">
        <p14:creationId xmlns:p14="http://schemas.microsoft.com/office/powerpoint/2010/main" val="38880921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486" y="4541676"/>
            <a:ext cx="8990171" cy="2123658"/>
          </a:xfrm>
          <a:prstGeom prst="rect">
            <a:avLst/>
          </a:prstGeom>
        </p:spPr>
        <p:txBody>
          <a:bodyPr wrap="square">
            <a:spAutoFit/>
          </a:bodyPr>
          <a:lstStyle/>
          <a:p>
            <a:r>
              <a:rPr lang="en-US" sz="1200" dirty="0"/>
              <a:t> </a:t>
            </a:r>
          </a:p>
          <a:p>
            <a:r>
              <a:rPr lang="en-US" sz="1200" dirty="0"/>
              <a:t> </a:t>
            </a:r>
          </a:p>
          <a:p>
            <a:pPr lvl="0"/>
            <a:r>
              <a:rPr lang="en-US" sz="1200" b="1" dirty="0" smtClean="0"/>
              <a:t>-What </a:t>
            </a:r>
            <a:r>
              <a:rPr lang="en-US" sz="1200" b="1" dirty="0"/>
              <a:t>has been the best experience teaching accelerated classes? Either a particular standout moment or an overall feeling of accomplishment in a semester or with a group of students. </a:t>
            </a:r>
          </a:p>
          <a:p>
            <a:r>
              <a:rPr lang="en-US" sz="1200" dirty="0"/>
              <a:t> </a:t>
            </a:r>
          </a:p>
          <a:p>
            <a:r>
              <a:rPr lang="en-US" sz="1200" dirty="0" smtClean="0"/>
              <a:t>In one particular class this past semester, </a:t>
            </a:r>
            <a:r>
              <a:rPr lang="en-US" sz="1200" b="1" dirty="0" smtClean="0"/>
              <a:t>90% of the students received A’s on their final papers</a:t>
            </a:r>
            <a:r>
              <a:rPr lang="en-US" sz="1200" dirty="0" smtClean="0"/>
              <a:t>! They were all so proud of themselves, and being able to see the looks of accomplishment on their faces was the best feeling. So many of these students have been told how bad their writing is, and after hearing that for so long, they come into these writing classes believing that with their confidence and abilities broken. One of my teaching philosophies is to </a:t>
            </a:r>
            <a:r>
              <a:rPr lang="en-US" sz="1200" i="1" dirty="0"/>
              <a:t>m</a:t>
            </a:r>
            <a:r>
              <a:rPr lang="en-US" sz="1200" i="1" dirty="0" smtClean="0"/>
              <a:t>end</a:t>
            </a:r>
            <a:r>
              <a:rPr lang="en-US" sz="1200" dirty="0" smtClean="0"/>
              <a:t> the skills that students innately possess and get them to recognize that they have had them all along! Content based writing is so important in these courses and allowing students to see that “perfect” writing </a:t>
            </a:r>
            <a:r>
              <a:rPr lang="en-US" sz="1200" dirty="0" err="1" smtClean="0"/>
              <a:t>doesn</a:t>
            </a:r>
            <a:r>
              <a:rPr lang="mr-IN" sz="1200" dirty="0" smtClean="0"/>
              <a:t>’</a:t>
            </a:r>
            <a:r>
              <a:rPr lang="en-US" sz="1200" dirty="0" smtClean="0"/>
              <a:t>t exist, but effort does, has helped so much. </a:t>
            </a:r>
            <a:endParaRPr lang="en-US" sz="1200" dirty="0"/>
          </a:p>
        </p:txBody>
      </p:sp>
      <p:sp>
        <p:nvSpPr>
          <p:cNvPr id="7" name="TextBox 6"/>
          <p:cNvSpPr txBox="1"/>
          <p:nvPr/>
        </p:nvSpPr>
        <p:spPr>
          <a:xfrm>
            <a:off x="1767964" y="4057"/>
            <a:ext cx="5480739" cy="369332"/>
          </a:xfrm>
          <a:prstGeom prst="rect">
            <a:avLst/>
          </a:prstGeom>
          <a:noFill/>
        </p:spPr>
        <p:txBody>
          <a:bodyPr wrap="square" rtlCol="0">
            <a:spAutoFit/>
          </a:bodyPr>
          <a:lstStyle/>
          <a:p>
            <a:r>
              <a:rPr lang="en-US" b="1" dirty="0" smtClean="0">
                <a:solidFill>
                  <a:schemeClr val="tx2">
                    <a:lumMod val="60000"/>
                    <a:lumOff val="40000"/>
                  </a:schemeClr>
                </a:solidFill>
              </a:rPr>
              <a:t>English Instructor </a:t>
            </a:r>
            <a:r>
              <a:rPr lang="en-US" b="1" dirty="0" err="1" smtClean="0">
                <a:solidFill>
                  <a:schemeClr val="tx2">
                    <a:lumMod val="60000"/>
                    <a:lumOff val="40000"/>
                  </a:schemeClr>
                </a:solidFill>
              </a:rPr>
              <a:t>Danelle</a:t>
            </a:r>
            <a:r>
              <a:rPr lang="en-US" b="1" dirty="0" smtClean="0">
                <a:solidFill>
                  <a:schemeClr val="tx2">
                    <a:lumMod val="60000"/>
                    <a:lumOff val="40000"/>
                  </a:schemeClr>
                </a:solidFill>
              </a:rPr>
              <a:t> </a:t>
            </a:r>
            <a:r>
              <a:rPr lang="en-US" b="1" dirty="0" err="1" smtClean="0">
                <a:solidFill>
                  <a:schemeClr val="tx2">
                    <a:lumMod val="60000"/>
                    <a:lumOff val="40000"/>
                  </a:schemeClr>
                </a:solidFill>
              </a:rPr>
              <a:t>Huggett</a:t>
            </a:r>
            <a:r>
              <a:rPr lang="en-US" b="1" dirty="0" smtClean="0">
                <a:solidFill>
                  <a:schemeClr val="tx2">
                    <a:lumMod val="60000"/>
                    <a:lumOff val="40000"/>
                  </a:schemeClr>
                </a:solidFill>
              </a:rPr>
              <a:t> </a:t>
            </a:r>
            <a:endParaRPr lang="en-US" b="1" dirty="0">
              <a:solidFill>
                <a:schemeClr val="tx2">
                  <a:lumMod val="60000"/>
                  <a:lumOff val="40000"/>
                </a:schemeClr>
              </a:solidFill>
            </a:endParaRPr>
          </a:p>
        </p:txBody>
      </p:sp>
      <p:sp>
        <p:nvSpPr>
          <p:cNvPr id="8" name="TextBox 7"/>
          <p:cNvSpPr txBox="1"/>
          <p:nvPr/>
        </p:nvSpPr>
        <p:spPr>
          <a:xfrm>
            <a:off x="1803988" y="362858"/>
            <a:ext cx="7058204" cy="3046987"/>
          </a:xfrm>
          <a:prstGeom prst="rect">
            <a:avLst/>
          </a:prstGeom>
          <a:noFill/>
        </p:spPr>
        <p:txBody>
          <a:bodyPr wrap="square" rtlCol="0">
            <a:spAutoFit/>
          </a:bodyPr>
          <a:lstStyle/>
          <a:p>
            <a:pPr lvl="0"/>
            <a:r>
              <a:rPr lang="en-US" sz="1200" b="1" dirty="0" smtClean="0"/>
              <a:t>-Since IVC’s accelerated classes follow set themes/curriculum, what is the best way you have found to make this work for you? How have you modified the curriculum to fit your teaching style/class’ needs?</a:t>
            </a:r>
          </a:p>
          <a:p>
            <a:pPr lvl="0"/>
            <a:endParaRPr lang="en-US" sz="1200" b="1" dirty="0"/>
          </a:p>
          <a:p>
            <a:pPr lvl="0"/>
            <a:r>
              <a:rPr lang="en-US" sz="1200" dirty="0" smtClean="0"/>
              <a:t>One of the ways I have adapted the curriculum is by </a:t>
            </a:r>
            <a:r>
              <a:rPr lang="en-US" sz="1200" b="1" dirty="0" smtClean="0"/>
              <a:t>making sure that the more difficult assignments get more time/instruction</a:t>
            </a:r>
            <a:r>
              <a:rPr lang="en-US" sz="1200" dirty="0" smtClean="0"/>
              <a:t>. When there are </a:t>
            </a:r>
            <a:r>
              <a:rPr lang="en-US" sz="1200" b="1" dirty="0" smtClean="0"/>
              <a:t>6-7 essays to write during a semester, each one may only allot for 2.5-3 weeks</a:t>
            </a:r>
            <a:r>
              <a:rPr lang="en-US" sz="1200" dirty="0" smtClean="0"/>
              <a:t>. Knowing when the more difficult assignments are coming up, I am able to speed up the assignments that require less critical thinking and really dig into analysis for the harder ones. This not only prepares students for future writing courses, but also gives them a sense of confidence in their writing when they have a firm grasp of the content. I have also been able to incorporate more interactive assignments and mixed media to present information to my students in new and exciting ways</a:t>
            </a:r>
            <a:r>
              <a:rPr lang="en-US" sz="1200" b="1" dirty="0" smtClean="0"/>
              <a:t>. Gallery walks, debates, and blogging have been favorites in my classes. </a:t>
            </a:r>
          </a:p>
          <a:p>
            <a:r>
              <a:rPr lang="en-US" sz="1200" dirty="0" smtClean="0"/>
              <a:t> </a:t>
            </a:r>
          </a:p>
          <a:p>
            <a:r>
              <a:rPr lang="en-US" sz="1200" dirty="0" smtClean="0"/>
              <a:t> </a:t>
            </a:r>
          </a:p>
          <a:p>
            <a:endParaRPr lang="en-US" sz="1200" dirty="0" smtClean="0"/>
          </a:p>
          <a:p>
            <a:r>
              <a:rPr lang="en-US" sz="1200" dirty="0" smtClean="0"/>
              <a:t> </a:t>
            </a:r>
            <a:endParaRPr lang="en-US" sz="1200" dirty="0"/>
          </a:p>
        </p:txBody>
      </p:sp>
      <p:sp>
        <p:nvSpPr>
          <p:cNvPr id="9" name="TextBox 8"/>
          <p:cNvSpPr txBox="1"/>
          <p:nvPr/>
        </p:nvSpPr>
        <p:spPr>
          <a:xfrm>
            <a:off x="104022" y="2177368"/>
            <a:ext cx="1651113" cy="461665"/>
          </a:xfrm>
          <a:prstGeom prst="rect">
            <a:avLst/>
          </a:prstGeom>
          <a:noFill/>
        </p:spPr>
        <p:txBody>
          <a:bodyPr wrap="none" rtlCol="0">
            <a:spAutoFit/>
          </a:bodyPr>
          <a:lstStyle/>
          <a:p>
            <a:pPr algn="ctr"/>
            <a:r>
              <a:rPr lang="en-US" sz="1200" b="1" dirty="0" smtClean="0">
                <a:solidFill>
                  <a:srgbClr val="558ED5"/>
                </a:solidFill>
              </a:rPr>
              <a:t>2nd Semester </a:t>
            </a:r>
          </a:p>
          <a:p>
            <a:pPr algn="ctr"/>
            <a:r>
              <a:rPr lang="en-US" sz="1200" b="1" dirty="0" smtClean="0">
                <a:solidFill>
                  <a:srgbClr val="558ED5"/>
                </a:solidFill>
              </a:rPr>
              <a:t>Acceleration Instructor </a:t>
            </a:r>
            <a:endParaRPr lang="en-US" sz="1200" b="1" dirty="0">
              <a:solidFill>
                <a:srgbClr val="558ED5"/>
              </a:solidFill>
            </a:endParaRPr>
          </a:p>
        </p:txBody>
      </p:sp>
      <p:sp>
        <p:nvSpPr>
          <p:cNvPr id="10" name="TextBox 9"/>
          <p:cNvSpPr txBox="1"/>
          <p:nvPr/>
        </p:nvSpPr>
        <p:spPr>
          <a:xfrm>
            <a:off x="206654" y="2620859"/>
            <a:ext cx="8709318" cy="2862322"/>
          </a:xfrm>
          <a:prstGeom prst="rect">
            <a:avLst/>
          </a:prstGeom>
          <a:noFill/>
        </p:spPr>
        <p:txBody>
          <a:bodyPr wrap="square" rtlCol="0">
            <a:spAutoFit/>
          </a:bodyPr>
          <a:lstStyle/>
          <a:p>
            <a:pPr lvl="0"/>
            <a:r>
              <a:rPr lang="en-US" sz="1200" b="1" dirty="0" smtClean="0"/>
              <a:t>-Have you ever had a problem/difficult/unique student while teaching acceleration, and how did you help that student or resolve their problem or issue? </a:t>
            </a:r>
          </a:p>
          <a:p>
            <a:pPr lvl="0"/>
            <a:endParaRPr lang="en-US" sz="1200" b="1" dirty="0"/>
          </a:p>
          <a:p>
            <a:pPr lvl="0"/>
            <a:r>
              <a:rPr lang="en-US" sz="1200" dirty="0" smtClean="0"/>
              <a:t>One of the largest issues we face in acceleration is catering to the needs of the </a:t>
            </a:r>
            <a:r>
              <a:rPr lang="en-US" sz="1200" b="1" dirty="0" smtClean="0"/>
              <a:t>different levels of writing that appear in the classroom</a:t>
            </a:r>
            <a:r>
              <a:rPr lang="en-US" sz="1200" dirty="0" smtClean="0"/>
              <a:t>. It has been SO important to recognize those levels from the very beginning in order to plan for just-in-time remediation and provide instruction to the areas that need it most. Also, on an individual basis, making sure to recognize possible </a:t>
            </a:r>
            <a:r>
              <a:rPr lang="en-US" sz="1200" b="1" dirty="0" smtClean="0"/>
              <a:t>learning disabilities, emotional distress, and other outside influences</a:t>
            </a:r>
            <a:r>
              <a:rPr lang="en-US" sz="1200" dirty="0" smtClean="0"/>
              <a:t> has been so helpful. I have been able to personally </a:t>
            </a:r>
            <a:r>
              <a:rPr lang="en-US" sz="1200" b="1" dirty="0" smtClean="0"/>
              <a:t>walk students over to DSPS and Psychological Services</a:t>
            </a:r>
            <a:r>
              <a:rPr lang="en-US" sz="1200" dirty="0" smtClean="0"/>
              <a:t> to aid in them seeking the help they need in order to be successful. I always tell my students that it is dang near impossible to write well if there are other things clouding your train of thought. One student in particular this past semester could not make connections from the readings to his own writing and always came to me panicked. Together we were able to seek help for his anxiety disorder and set up a class plan that he was comfortable with. </a:t>
            </a:r>
          </a:p>
          <a:p>
            <a:pPr lvl="0"/>
            <a:endParaRPr lang="en-US" sz="1200" b="1" dirty="0"/>
          </a:p>
          <a:p>
            <a:pPr lvl="0"/>
            <a:endParaRPr lang="en-US" sz="1200" dirty="0" smtClean="0"/>
          </a:p>
          <a:p>
            <a:endParaRPr lang="en-US" sz="1200" dirty="0" smtClean="0"/>
          </a:p>
        </p:txBody>
      </p:sp>
      <p:pic>
        <p:nvPicPr>
          <p:cNvPr id="14" name="Picture 13" descr="Screen Shot 2017-06-05 at 7.59.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8" y="170822"/>
            <a:ext cx="1281531" cy="2006546"/>
          </a:xfrm>
          <a:prstGeom prst="rect">
            <a:avLst/>
          </a:prstGeom>
        </p:spPr>
      </p:pic>
    </p:spTree>
    <p:extLst>
      <p:ext uri="{BB962C8B-B14F-4D97-AF65-F5344CB8AC3E}">
        <p14:creationId xmlns:p14="http://schemas.microsoft.com/office/powerpoint/2010/main" val="19952515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940338_10211695170792400_9090463824588780812_n.jpg"/>
          <p:cNvPicPr>
            <a:picLocks noChangeAspect="1"/>
          </p:cNvPicPr>
          <p:nvPr/>
        </p:nvPicPr>
        <p:blipFill rotWithShape="1">
          <a:blip r:embed="rId2">
            <a:extLst>
              <a:ext uri="{28A0092B-C50C-407E-A947-70E740481C1C}">
                <a14:useLocalDpi xmlns:a14="http://schemas.microsoft.com/office/drawing/2010/main" val="0"/>
              </a:ext>
            </a:extLst>
          </a:blip>
          <a:srcRect l="49137" t="24258" r="7114" b="1940"/>
          <a:stretch/>
        </p:blipFill>
        <p:spPr>
          <a:xfrm>
            <a:off x="248576" y="119509"/>
            <a:ext cx="1519388" cy="2057859"/>
          </a:xfrm>
          <a:prstGeom prst="rect">
            <a:avLst/>
          </a:prstGeom>
        </p:spPr>
      </p:pic>
      <p:sp>
        <p:nvSpPr>
          <p:cNvPr id="6" name="Rectangle 5"/>
          <p:cNvSpPr/>
          <p:nvPr/>
        </p:nvSpPr>
        <p:spPr>
          <a:xfrm>
            <a:off x="179486" y="5029140"/>
            <a:ext cx="8990171" cy="1892826"/>
          </a:xfrm>
          <a:prstGeom prst="rect">
            <a:avLst/>
          </a:prstGeom>
        </p:spPr>
        <p:txBody>
          <a:bodyPr wrap="square">
            <a:spAutoFit/>
          </a:bodyPr>
          <a:lstStyle/>
          <a:p>
            <a:r>
              <a:rPr lang="en-US" sz="1300" dirty="0"/>
              <a:t> </a:t>
            </a:r>
          </a:p>
          <a:p>
            <a:r>
              <a:rPr lang="en-US" sz="1300" dirty="0"/>
              <a:t> </a:t>
            </a:r>
          </a:p>
          <a:p>
            <a:pPr lvl="0"/>
            <a:r>
              <a:rPr lang="en-US" sz="1300" b="1" dirty="0" smtClean="0"/>
              <a:t>-What </a:t>
            </a:r>
            <a:r>
              <a:rPr lang="en-US" sz="1300" b="1" dirty="0"/>
              <a:t>has been the best experience teaching accelerated classes? Either a particular standout moment or an overall feeling of accomplishment in a semester or with a group of students. </a:t>
            </a:r>
          </a:p>
          <a:p>
            <a:r>
              <a:rPr lang="en-US" sz="1300" dirty="0"/>
              <a:t> </a:t>
            </a:r>
          </a:p>
          <a:p>
            <a:r>
              <a:rPr lang="en-US" sz="1300" dirty="0"/>
              <a:t>By far the best experience each semester are the days (later in the semester) when I hand back their essays. So many of the students start with such a low level of confidence in their writing, but </a:t>
            </a:r>
            <a:r>
              <a:rPr lang="en-US" sz="1300" b="1" dirty="0"/>
              <a:t>when they finally see a "High Pass" or even a "Pass" for the first time, they get SO excited</a:t>
            </a:r>
            <a:r>
              <a:rPr lang="en-US" sz="1300" dirty="0"/>
              <a:t>, and you can see their confidence grow in front of you.</a:t>
            </a:r>
          </a:p>
          <a:p>
            <a:r>
              <a:rPr lang="en-US" sz="1300" dirty="0"/>
              <a:t> </a:t>
            </a:r>
          </a:p>
        </p:txBody>
      </p:sp>
      <p:sp>
        <p:nvSpPr>
          <p:cNvPr id="7" name="TextBox 6"/>
          <p:cNvSpPr txBox="1"/>
          <p:nvPr/>
        </p:nvSpPr>
        <p:spPr>
          <a:xfrm>
            <a:off x="1767964" y="4057"/>
            <a:ext cx="5480739" cy="369332"/>
          </a:xfrm>
          <a:prstGeom prst="rect">
            <a:avLst/>
          </a:prstGeom>
          <a:noFill/>
        </p:spPr>
        <p:txBody>
          <a:bodyPr wrap="square" rtlCol="0">
            <a:spAutoFit/>
          </a:bodyPr>
          <a:lstStyle/>
          <a:p>
            <a:r>
              <a:rPr lang="en-US" b="1" dirty="0" smtClean="0">
                <a:solidFill>
                  <a:schemeClr val="tx2">
                    <a:lumMod val="60000"/>
                    <a:lumOff val="40000"/>
                  </a:schemeClr>
                </a:solidFill>
              </a:rPr>
              <a:t>English Instructor Allison </a:t>
            </a:r>
            <a:r>
              <a:rPr lang="en-US" b="1" dirty="0" err="1" smtClean="0">
                <a:solidFill>
                  <a:schemeClr val="tx2">
                    <a:lumMod val="60000"/>
                    <a:lumOff val="40000"/>
                  </a:schemeClr>
                </a:solidFill>
              </a:rPr>
              <a:t>Schmitendorf</a:t>
            </a:r>
            <a:endParaRPr lang="en-US" b="1" dirty="0">
              <a:solidFill>
                <a:schemeClr val="tx2">
                  <a:lumMod val="60000"/>
                  <a:lumOff val="40000"/>
                </a:schemeClr>
              </a:solidFill>
            </a:endParaRPr>
          </a:p>
        </p:txBody>
      </p:sp>
      <p:sp>
        <p:nvSpPr>
          <p:cNvPr id="8" name="TextBox 7"/>
          <p:cNvSpPr txBox="1"/>
          <p:nvPr/>
        </p:nvSpPr>
        <p:spPr>
          <a:xfrm>
            <a:off x="1803988" y="362858"/>
            <a:ext cx="7058204" cy="2893100"/>
          </a:xfrm>
          <a:prstGeom prst="rect">
            <a:avLst/>
          </a:prstGeom>
          <a:noFill/>
        </p:spPr>
        <p:txBody>
          <a:bodyPr wrap="square" rtlCol="0">
            <a:spAutoFit/>
          </a:bodyPr>
          <a:lstStyle/>
          <a:p>
            <a:pPr lvl="0"/>
            <a:r>
              <a:rPr lang="en-US" sz="1300" b="1" dirty="0" smtClean="0"/>
              <a:t>-Since IVC’s accelerated classes follow set themes/curriculum, what is the best way you have found to make this work for you? How have you modified the curriculum to fit your teaching style/class’ needs?</a:t>
            </a:r>
          </a:p>
          <a:p>
            <a:r>
              <a:rPr lang="en-US" sz="1300" dirty="0" smtClean="0"/>
              <a:t> </a:t>
            </a:r>
          </a:p>
          <a:p>
            <a:r>
              <a:rPr lang="en-US" sz="1300" b="1" dirty="0" smtClean="0"/>
              <a:t>It is really difficult the first semester to adapt, as all the information and material is brand new</a:t>
            </a:r>
            <a:r>
              <a:rPr lang="en-US" sz="1300" dirty="0" smtClean="0"/>
              <a:t>. Toward the end of the semester, however, I had more of an "ah-ha!" moment, and understood the connection between ideas and assignments more clearly. Once I had completed the set curriculum the first semester, I was able to modify it more to my own style. </a:t>
            </a:r>
            <a:r>
              <a:rPr lang="en-US" sz="1300" b="1" dirty="0" smtClean="0"/>
              <a:t>I ended up removing one of the seven essays entirely, and I incorporated more specific writing activities on peer review days</a:t>
            </a:r>
            <a:r>
              <a:rPr lang="en-US" sz="1300" dirty="0" smtClean="0"/>
              <a:t>. Just like my students, I believe that the more I practice teaching the course, the better I'll get at adapting it to my needs.</a:t>
            </a:r>
          </a:p>
          <a:p>
            <a:r>
              <a:rPr lang="en-US" sz="1300" dirty="0" smtClean="0"/>
              <a:t> </a:t>
            </a:r>
          </a:p>
          <a:p>
            <a:endParaRPr lang="en-US" sz="1300" dirty="0" smtClean="0"/>
          </a:p>
          <a:p>
            <a:r>
              <a:rPr lang="en-US" sz="1300" dirty="0" smtClean="0"/>
              <a:t> </a:t>
            </a:r>
            <a:endParaRPr lang="en-US" sz="1300" dirty="0"/>
          </a:p>
        </p:txBody>
      </p:sp>
      <p:sp>
        <p:nvSpPr>
          <p:cNvPr id="9" name="TextBox 8"/>
          <p:cNvSpPr txBox="1"/>
          <p:nvPr/>
        </p:nvSpPr>
        <p:spPr>
          <a:xfrm>
            <a:off x="104022" y="2177368"/>
            <a:ext cx="1651113" cy="461665"/>
          </a:xfrm>
          <a:prstGeom prst="rect">
            <a:avLst/>
          </a:prstGeom>
          <a:noFill/>
        </p:spPr>
        <p:txBody>
          <a:bodyPr wrap="none" rtlCol="0">
            <a:spAutoFit/>
          </a:bodyPr>
          <a:lstStyle/>
          <a:p>
            <a:pPr algn="ctr"/>
            <a:r>
              <a:rPr lang="en-US" sz="1200" b="1" dirty="0" smtClean="0">
                <a:solidFill>
                  <a:srgbClr val="558ED5"/>
                </a:solidFill>
              </a:rPr>
              <a:t>2nd Semester </a:t>
            </a:r>
          </a:p>
          <a:p>
            <a:pPr algn="ctr"/>
            <a:r>
              <a:rPr lang="en-US" sz="1200" b="1" dirty="0" smtClean="0">
                <a:solidFill>
                  <a:srgbClr val="558ED5"/>
                </a:solidFill>
              </a:rPr>
              <a:t>Acceleration Instructor </a:t>
            </a:r>
            <a:endParaRPr lang="en-US" sz="1200" b="1" dirty="0">
              <a:solidFill>
                <a:srgbClr val="558ED5"/>
              </a:solidFill>
            </a:endParaRPr>
          </a:p>
        </p:txBody>
      </p:sp>
      <p:sp>
        <p:nvSpPr>
          <p:cNvPr id="10" name="TextBox 9"/>
          <p:cNvSpPr txBox="1"/>
          <p:nvPr/>
        </p:nvSpPr>
        <p:spPr>
          <a:xfrm>
            <a:off x="206654" y="2761967"/>
            <a:ext cx="8709318" cy="2693045"/>
          </a:xfrm>
          <a:prstGeom prst="rect">
            <a:avLst/>
          </a:prstGeom>
          <a:noFill/>
        </p:spPr>
        <p:txBody>
          <a:bodyPr wrap="square" rtlCol="0">
            <a:spAutoFit/>
          </a:bodyPr>
          <a:lstStyle/>
          <a:p>
            <a:pPr lvl="0"/>
            <a:r>
              <a:rPr lang="en-US" sz="1300" b="1" dirty="0" smtClean="0"/>
              <a:t>-Have you ever had a problem/difficult/unique student while teaching acceleration, and how did you help that student or resolve their problem or issue? </a:t>
            </a:r>
          </a:p>
          <a:p>
            <a:r>
              <a:rPr lang="en-US" sz="1300" dirty="0" smtClean="0"/>
              <a:t> </a:t>
            </a:r>
          </a:p>
          <a:p>
            <a:r>
              <a:rPr lang="en-US" sz="1300" dirty="0" smtClean="0"/>
              <a:t>I have had several students this semester who have really struggled with </a:t>
            </a:r>
            <a:r>
              <a:rPr lang="en-US" sz="1300" b="1" dirty="0" smtClean="0"/>
              <a:t>family issues at home</a:t>
            </a:r>
            <a:r>
              <a:rPr lang="en-US" sz="1300" dirty="0" smtClean="0"/>
              <a:t>, and their struggles greatly impacted their performance in the classroom. For each of these students, </a:t>
            </a:r>
            <a:r>
              <a:rPr lang="en-US" sz="1300" b="1" dirty="0" smtClean="0"/>
              <a:t>I made it a point to reach out at least twice and tried to set up an atmosphere of trust and camaraderie in the classroom</a:t>
            </a:r>
            <a:r>
              <a:rPr lang="en-US" sz="1300" dirty="0" smtClean="0"/>
              <a:t>. Several of these students then felt comfortable enough to talk to me about their home struggles, and I was able to refer them to on-campus resources like the </a:t>
            </a:r>
            <a:r>
              <a:rPr lang="en-US" sz="1300" b="1" dirty="0" smtClean="0"/>
              <a:t>counseling center</a:t>
            </a:r>
            <a:r>
              <a:rPr lang="en-US" sz="1300" dirty="0" smtClean="0"/>
              <a:t>. One particular student, really tried to work through his problems and kept me up-to-date on his at-home progress; however, there were many circumstances outside his control that began to escalate. I reached out to the dean to ask for advice and resources I could further give this student. In the end, with these additional resources, I was able to help the student help his mother recognize domestic abuse and file for a restraining order. These classes go beyond the mere act of writing; being accessible in the classroom is not just about teaching, but also about creating a positive environment for the students to learn. </a:t>
            </a:r>
            <a:endParaRPr lang="en-US" sz="1300" dirty="0"/>
          </a:p>
        </p:txBody>
      </p:sp>
    </p:spTree>
    <p:extLst>
      <p:ext uri="{BB962C8B-B14F-4D97-AF65-F5344CB8AC3E}">
        <p14:creationId xmlns:p14="http://schemas.microsoft.com/office/powerpoint/2010/main" val="103947751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6400</TotalTime>
  <Words>1992</Words>
  <Application>Microsoft Macintosh PowerPoint</Application>
  <PresentationFormat>On-screen Show (4:3)</PresentationFormat>
  <Paragraphs>135</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Saddle</vt:lpstr>
      <vt:lpstr>Pinnacles and Pitfalls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Danelle Huggett</dc:creator>
  <cp:lastModifiedBy>Pamela Simon</cp:lastModifiedBy>
  <cp:revision>81</cp:revision>
  <dcterms:created xsi:type="dcterms:W3CDTF">2017-06-02T17:19:38Z</dcterms:created>
  <dcterms:modified xsi:type="dcterms:W3CDTF">2017-06-16T16:57:50Z</dcterms:modified>
</cp:coreProperties>
</file>