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6"/>
  </p:notesMasterIdLst>
  <p:sldIdLst>
    <p:sldId id="259" r:id="rId2"/>
    <p:sldId id="318" r:id="rId3"/>
    <p:sldId id="296" r:id="rId4"/>
    <p:sldId id="333" r:id="rId5"/>
    <p:sldId id="334" r:id="rId6"/>
    <p:sldId id="294" r:id="rId7"/>
    <p:sldId id="303" r:id="rId8"/>
    <p:sldId id="319" r:id="rId9"/>
    <p:sldId id="320" r:id="rId10"/>
    <p:sldId id="321" r:id="rId11"/>
    <p:sldId id="322" r:id="rId12"/>
    <p:sldId id="336" r:id="rId13"/>
    <p:sldId id="324" r:id="rId14"/>
    <p:sldId id="325" r:id="rId15"/>
    <p:sldId id="326" r:id="rId16"/>
    <p:sldId id="284" r:id="rId17"/>
    <p:sldId id="335" r:id="rId18"/>
    <p:sldId id="286" r:id="rId19"/>
    <p:sldId id="327" r:id="rId20"/>
    <p:sldId id="328" r:id="rId21"/>
    <p:sldId id="329" r:id="rId22"/>
    <p:sldId id="330" r:id="rId23"/>
    <p:sldId id="331" r:id="rId24"/>
    <p:sldId id="33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73786" autoAdjust="0"/>
  </p:normalViewPr>
  <p:slideViewPr>
    <p:cSldViewPr>
      <p:cViewPr varScale="1">
        <p:scale>
          <a:sx n="55" d="100"/>
          <a:sy n="55" d="100"/>
        </p:scale>
        <p:origin x="-2336" y="-112"/>
      </p:cViewPr>
      <p:guideLst>
        <p:guide orient="horz" pos="2160"/>
        <p:guide pos="2880"/>
      </p:guideLst>
    </p:cSldViewPr>
  </p:slideViewPr>
  <p:outlineViewPr>
    <p:cViewPr>
      <p:scale>
        <a:sx n="33" d="100"/>
        <a:sy n="33" d="100"/>
      </p:scale>
      <p:origin x="0" y="1339"/>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Overall Rankings</a:t>
            </a:r>
          </a:p>
        </c:rich>
      </c:tx>
      <c:layout/>
      <c:overlay val="0"/>
    </c:title>
    <c:autoTitleDeleted val="0"/>
    <c:plotArea>
      <c:layout/>
      <c:pieChart>
        <c:varyColors val="1"/>
        <c:ser>
          <c:idx val="0"/>
          <c:order val="0"/>
          <c:tx>
            <c:strRef>
              <c:f>Sheet1!$B$1</c:f>
              <c:strCache>
                <c:ptCount val="1"/>
                <c:pt idx="0">
                  <c:v>Overall Ranking</c:v>
                </c:pt>
              </c:strCache>
            </c:strRef>
          </c:tx>
          <c:cat>
            <c:strRef>
              <c:f>Sheet1!$A$2:$A$4</c:f>
              <c:strCache>
                <c:ptCount val="3"/>
                <c:pt idx="0">
                  <c:v>Proficient 84%</c:v>
                </c:pt>
                <c:pt idx="1">
                  <c:v>Highly Proficient 7.7%</c:v>
                </c:pt>
                <c:pt idx="2">
                  <c:v>Not Proficient 8.3%</c:v>
                </c:pt>
              </c:strCache>
            </c:strRef>
          </c:cat>
          <c:val>
            <c:numRef>
              <c:f>Sheet1!$B$2:$B$4</c:f>
              <c:numCache>
                <c:formatCode>0.00%</c:formatCode>
                <c:ptCount val="3"/>
                <c:pt idx="0" formatCode="0%">
                  <c:v>0.84</c:v>
                </c:pt>
                <c:pt idx="1">
                  <c:v>0.077</c:v>
                </c:pt>
                <c:pt idx="2">
                  <c:v>0.083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06235437675554"/>
          <c:y val="0.265956461324687"/>
          <c:w val="0.476220702675323"/>
          <c:h val="0.618576887447893"/>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101 Students</a:t>
            </a:r>
          </a:p>
        </c:rich>
      </c:tx>
      <c:layout/>
      <c:overlay val="0"/>
    </c:title>
    <c:autoTitleDeleted val="0"/>
    <c:plotArea>
      <c:layout/>
      <c:pieChart>
        <c:varyColors val="1"/>
        <c:ser>
          <c:idx val="0"/>
          <c:order val="0"/>
          <c:tx>
            <c:strRef>
              <c:f>Sheet1!$B$1</c:f>
              <c:strCache>
                <c:ptCount val="1"/>
                <c:pt idx="0">
                  <c:v>Regular 101 Students</c:v>
                </c:pt>
              </c:strCache>
            </c:strRef>
          </c:tx>
          <c:cat>
            <c:strRef>
              <c:f>Sheet1!$A$2:$A$4</c:f>
              <c:strCache>
                <c:ptCount val="3"/>
                <c:pt idx="0">
                  <c:v>Proficient 91%</c:v>
                </c:pt>
                <c:pt idx="1">
                  <c:v>Highly Proficient 6.4%</c:v>
                </c:pt>
                <c:pt idx="2">
                  <c:v>Not Proficient 2.6%</c:v>
                </c:pt>
              </c:strCache>
            </c:strRef>
          </c:cat>
          <c:val>
            <c:numRef>
              <c:f>Sheet1!$B$2:$B$4</c:f>
              <c:numCache>
                <c:formatCode>0.00%</c:formatCode>
                <c:ptCount val="3"/>
                <c:pt idx="0" formatCode="0%">
                  <c:v>0.91</c:v>
                </c:pt>
                <c:pt idx="1">
                  <c:v>0.064</c:v>
                </c:pt>
                <c:pt idx="2">
                  <c:v>0.026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72075678040245"/>
          <c:y val="0.233628994905049"/>
          <c:w val="0.409405803441236"/>
          <c:h val="0.590094951366373"/>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101+ Students</c:v>
                </c:pt>
              </c:strCache>
            </c:strRef>
          </c:tx>
          <c:cat>
            <c:strRef>
              <c:f>Sheet1!$A$2:$A$4</c:f>
              <c:strCache>
                <c:ptCount val="3"/>
                <c:pt idx="0">
                  <c:v>Proficient 76.9%</c:v>
                </c:pt>
                <c:pt idx="1">
                  <c:v>Highly Proficient 9%</c:v>
                </c:pt>
                <c:pt idx="2">
                  <c:v>Not Proficient 14.1%</c:v>
                </c:pt>
              </c:strCache>
            </c:strRef>
          </c:cat>
          <c:val>
            <c:numRef>
              <c:f>Sheet1!$B$2:$B$4</c:f>
              <c:numCache>
                <c:formatCode>0%</c:formatCode>
                <c:ptCount val="3"/>
                <c:pt idx="0" formatCode="0.00%">
                  <c:v>0.769</c:v>
                </c:pt>
                <c:pt idx="1">
                  <c:v>0.09</c:v>
                </c:pt>
                <c:pt idx="2" formatCode="0.00%">
                  <c:v>0.141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65359477124183"/>
          <c:y val="0.198382452193476"/>
          <c:w val="0.434640522875817"/>
          <c:h val="0.630377952755905"/>
        </c:manualLayout>
      </c:layout>
      <c:overlay val="0"/>
      <c:txPr>
        <a:bodyPr/>
        <a:lstStyle/>
        <a:p>
          <a:pPr>
            <a:defRPr sz="16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0AA72D-08AA-45B1-A18F-76E212409AAC}" type="datetimeFigureOut">
              <a:rPr lang="en-US" smtClean="0"/>
              <a:t>6/29/15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3E6E0B-0956-4EF7-86AE-EA8E76CC1926}" type="slidenum">
              <a:rPr lang="en-US" smtClean="0"/>
              <a:t>‹#›</a:t>
            </a:fld>
            <a:endParaRPr lang="en-US"/>
          </a:p>
        </p:txBody>
      </p:sp>
    </p:spTree>
    <p:extLst>
      <p:ext uri="{BB962C8B-B14F-4D97-AF65-F5344CB8AC3E}">
        <p14:creationId xmlns:p14="http://schemas.microsoft.com/office/powerpoint/2010/main" val="188565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B75776E-05F7-4CBD-AF56-644BDEEDE0EF}" type="slidenum">
              <a:rPr lang="en-US" smtClean="0"/>
              <a:t>1</a:t>
            </a:fld>
            <a:endParaRPr lang="en-US" dirty="0"/>
          </a:p>
        </p:txBody>
      </p:sp>
    </p:spTree>
    <p:extLst>
      <p:ext uri="{BB962C8B-B14F-4D97-AF65-F5344CB8AC3E}">
        <p14:creationId xmlns:p14="http://schemas.microsoft.com/office/powerpoint/2010/main" val="430366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E6E0B-0956-4EF7-86AE-EA8E76CC1926}" type="slidenum">
              <a:rPr lang="en-US" smtClean="0"/>
              <a:t>10</a:t>
            </a:fld>
            <a:endParaRPr lang="en-US"/>
          </a:p>
        </p:txBody>
      </p:sp>
    </p:spTree>
    <p:extLst>
      <p:ext uri="{BB962C8B-B14F-4D97-AF65-F5344CB8AC3E}">
        <p14:creationId xmlns:p14="http://schemas.microsoft.com/office/powerpoint/2010/main" val="1140605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E6E0B-0956-4EF7-86AE-EA8E76CC1926}" type="slidenum">
              <a:rPr lang="en-US" smtClean="0"/>
              <a:t>11</a:t>
            </a:fld>
            <a:endParaRPr lang="en-US"/>
          </a:p>
        </p:txBody>
      </p:sp>
    </p:spTree>
    <p:extLst>
      <p:ext uri="{BB962C8B-B14F-4D97-AF65-F5344CB8AC3E}">
        <p14:creationId xmlns:p14="http://schemas.microsoft.com/office/powerpoint/2010/main" val="1140605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E6E0B-0956-4EF7-86AE-EA8E76CC1926}" type="slidenum">
              <a:rPr lang="en-US" smtClean="0"/>
              <a:t>12</a:t>
            </a:fld>
            <a:endParaRPr lang="en-US"/>
          </a:p>
        </p:txBody>
      </p:sp>
    </p:spTree>
    <p:extLst>
      <p:ext uri="{BB962C8B-B14F-4D97-AF65-F5344CB8AC3E}">
        <p14:creationId xmlns:p14="http://schemas.microsoft.com/office/powerpoint/2010/main" val="1140605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Persistence, not passing. In the new model 100% </a:t>
            </a:r>
            <a:r>
              <a:rPr lang="en-US" smtClean="0"/>
              <a:t>place into 101; </a:t>
            </a:r>
            <a:endParaRPr lang="en-US" dirty="0"/>
          </a:p>
        </p:txBody>
      </p:sp>
      <p:sp>
        <p:nvSpPr>
          <p:cNvPr id="4" name="Slide Number Placeholder 3"/>
          <p:cNvSpPr>
            <a:spLocks noGrp="1"/>
          </p:cNvSpPr>
          <p:nvPr>
            <p:ph type="sldNum" sz="quarter" idx="10"/>
          </p:nvPr>
        </p:nvSpPr>
        <p:spPr/>
        <p:txBody>
          <a:bodyPr/>
          <a:lstStyle/>
          <a:p>
            <a:fld id="{E6D8230F-2F8F-4632-B15C-061EC2227007}" type="slidenum">
              <a:rPr lang="en-US" smtClean="0"/>
              <a:t>13</a:t>
            </a:fld>
            <a:endParaRPr lang="en-US"/>
          </a:p>
        </p:txBody>
      </p:sp>
    </p:spTree>
    <p:extLst>
      <p:ext uri="{BB962C8B-B14F-4D97-AF65-F5344CB8AC3E}">
        <p14:creationId xmlns:p14="http://schemas.microsoft.com/office/powerpoint/2010/main" val="9659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Credit” means the student participated in and failed the Outcomes Assessment</a:t>
            </a:r>
            <a:r>
              <a:rPr lang="en-US" baseline="0" dirty="0" smtClean="0"/>
              <a:t> process. Instructors sometimes give “NC” in lieu of F even if a student passed OA but otherwise failed the class. Earned F’s are rare in 101, but they could be for students who did not participate in OA but “finished” the course, or they could be for students who plagiarized in their OA and/or portfolio.</a:t>
            </a:r>
            <a:endParaRPr lang="en-US" dirty="0"/>
          </a:p>
        </p:txBody>
      </p:sp>
      <p:sp>
        <p:nvSpPr>
          <p:cNvPr id="4" name="Slide Number Placeholder 3"/>
          <p:cNvSpPr>
            <a:spLocks noGrp="1"/>
          </p:cNvSpPr>
          <p:nvPr>
            <p:ph type="sldNum" sz="quarter" idx="10"/>
          </p:nvPr>
        </p:nvSpPr>
        <p:spPr/>
        <p:txBody>
          <a:bodyPr/>
          <a:lstStyle/>
          <a:p>
            <a:fld id="{E6D8230F-2F8F-4632-B15C-061EC2227007}" type="slidenum">
              <a:rPr lang="en-US" smtClean="0"/>
              <a:t>14</a:t>
            </a:fld>
            <a:endParaRPr lang="en-US"/>
          </a:p>
        </p:txBody>
      </p:sp>
    </p:spTree>
    <p:extLst>
      <p:ext uri="{BB962C8B-B14F-4D97-AF65-F5344CB8AC3E}">
        <p14:creationId xmlns:p14="http://schemas.microsoft.com/office/powerpoint/2010/main" val="3723988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D8230F-2F8F-4632-B15C-061EC2227007}" type="slidenum">
              <a:rPr lang="en-US" smtClean="0"/>
              <a:t>15</a:t>
            </a:fld>
            <a:endParaRPr lang="en-US"/>
          </a:p>
        </p:txBody>
      </p:sp>
    </p:spTree>
    <p:extLst>
      <p:ext uri="{BB962C8B-B14F-4D97-AF65-F5344CB8AC3E}">
        <p14:creationId xmlns:p14="http://schemas.microsoft.com/office/powerpoint/2010/main" val="3133223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of note, the overall percentage of split reads (those requiring a third read to determine proficiency) was 10.3%; the 101 percentage was 5.1% (all ending up proficient); the 101+ percentage was 15.4% (just over half ending up not proficient). </a:t>
            </a:r>
          </a:p>
        </p:txBody>
      </p:sp>
      <p:sp>
        <p:nvSpPr>
          <p:cNvPr id="4" name="Slide Number Placeholder 3"/>
          <p:cNvSpPr>
            <a:spLocks noGrp="1"/>
          </p:cNvSpPr>
          <p:nvPr>
            <p:ph type="sldNum" sz="quarter" idx="10"/>
          </p:nvPr>
        </p:nvSpPr>
        <p:spPr/>
        <p:txBody>
          <a:bodyPr/>
          <a:lstStyle/>
          <a:p>
            <a:fld id="{E6D8230F-2F8F-4632-B15C-061EC2227007}" type="slidenum">
              <a:rPr lang="en-US" smtClean="0"/>
              <a:t>16</a:t>
            </a:fld>
            <a:endParaRPr lang="en-US"/>
          </a:p>
        </p:txBody>
      </p:sp>
    </p:spTree>
    <p:extLst>
      <p:ext uri="{BB962C8B-B14F-4D97-AF65-F5344CB8AC3E}">
        <p14:creationId xmlns:p14="http://schemas.microsoft.com/office/powerpoint/2010/main" val="1607343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big faculty project was to conduct a portfolio</a:t>
            </a:r>
            <a:r>
              <a:rPr lang="en-US" baseline="0" dirty="0" smtClean="0"/>
              <a:t> review of our 101 and 101P students. We took four portfolios from each section: two were 101 and two were 101P. (Four essays each) We evaluated each portfolio on five of our objectives. There wasn’t a huge discrepancy between most objectives for these students. </a:t>
            </a:r>
          </a:p>
          <a:p>
            <a:endParaRPr lang="en-US" baseline="0" dirty="0" smtClean="0"/>
          </a:p>
          <a:p>
            <a:r>
              <a:rPr lang="en-US" dirty="0" smtClean="0"/>
              <a:t>“Evaluate, analyze, synthesize” is the biggest discrepancy</a:t>
            </a:r>
            <a:r>
              <a:rPr lang="en-US" baseline="0" dirty="0" smtClean="0"/>
              <a:t> by far. </a:t>
            </a:r>
            <a:endParaRPr lang="en-US" dirty="0"/>
          </a:p>
        </p:txBody>
      </p:sp>
      <p:sp>
        <p:nvSpPr>
          <p:cNvPr id="4" name="Slide Number Placeholder 3"/>
          <p:cNvSpPr>
            <a:spLocks noGrp="1"/>
          </p:cNvSpPr>
          <p:nvPr>
            <p:ph type="sldNum" sz="quarter" idx="10"/>
          </p:nvPr>
        </p:nvSpPr>
        <p:spPr/>
        <p:txBody>
          <a:bodyPr/>
          <a:lstStyle/>
          <a:p>
            <a:fld id="{E6D8230F-2F8F-4632-B15C-061EC2227007}" type="slidenum">
              <a:rPr lang="en-US" smtClean="0"/>
              <a:t>17</a:t>
            </a:fld>
            <a:endParaRPr lang="en-US"/>
          </a:p>
        </p:txBody>
      </p:sp>
    </p:spTree>
    <p:extLst>
      <p:ext uri="{BB962C8B-B14F-4D97-AF65-F5344CB8AC3E}">
        <p14:creationId xmlns:p14="http://schemas.microsoft.com/office/powerpoint/2010/main" val="1025459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8230F-2F8F-4632-B15C-061EC2227007}" type="slidenum">
              <a:rPr lang="en-US" smtClean="0"/>
              <a:t>18</a:t>
            </a:fld>
            <a:endParaRPr lang="en-US"/>
          </a:p>
        </p:txBody>
      </p:sp>
    </p:spTree>
    <p:extLst>
      <p:ext uri="{BB962C8B-B14F-4D97-AF65-F5344CB8AC3E}">
        <p14:creationId xmlns:p14="http://schemas.microsoft.com/office/powerpoint/2010/main" val="1000561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Obviously the fall</a:t>
            </a:r>
            <a:r>
              <a:rPr lang="en-US" baseline="0" dirty="0" smtClean="0"/>
              <a:t> to spring comparison is unimpressive, but the spring to spring comparison is interesting and, we think, more relevant. Retention is usually higher in these classes for fall (though the overall English retention rate was slightly higher in spring than fall), but perhaps some of the prepping for 101+ instructors employed in remedial classes in fall improved retention.</a:t>
            </a:r>
            <a:endParaRPr lang="en-US" dirty="0"/>
          </a:p>
        </p:txBody>
      </p:sp>
      <p:sp>
        <p:nvSpPr>
          <p:cNvPr id="4" name="Slide Number Placeholder 3"/>
          <p:cNvSpPr>
            <a:spLocks noGrp="1"/>
          </p:cNvSpPr>
          <p:nvPr>
            <p:ph type="sldNum" sz="quarter" idx="10"/>
          </p:nvPr>
        </p:nvSpPr>
        <p:spPr/>
        <p:txBody>
          <a:bodyPr/>
          <a:lstStyle/>
          <a:p>
            <a:fld id="{E6D8230F-2F8F-4632-B15C-061EC2227007}" type="slidenum">
              <a:rPr lang="en-US" smtClean="0"/>
              <a:t>19</a:t>
            </a:fld>
            <a:endParaRPr lang="en-US"/>
          </a:p>
        </p:txBody>
      </p:sp>
    </p:spTree>
    <p:extLst>
      <p:ext uri="{BB962C8B-B14F-4D97-AF65-F5344CB8AC3E}">
        <p14:creationId xmlns:p14="http://schemas.microsoft.com/office/powerpoint/2010/main" val="35134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E6E0B-0956-4EF7-86AE-EA8E76CC1926}" type="slidenum">
              <a:rPr lang="en-US" smtClean="0"/>
              <a:t>2</a:t>
            </a:fld>
            <a:endParaRPr lang="en-US"/>
          </a:p>
        </p:txBody>
      </p:sp>
    </p:spTree>
    <p:extLst>
      <p:ext uri="{BB962C8B-B14F-4D97-AF65-F5344CB8AC3E}">
        <p14:creationId xmlns:p14="http://schemas.microsoft.com/office/powerpoint/2010/main" val="1614142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on</a:t>
            </a:r>
            <a:r>
              <a:rPr lang="en-US" baseline="0" dirty="0" smtClean="0"/>
              <a:t> last of these slides.</a:t>
            </a:r>
            <a:endParaRPr lang="en-US" dirty="0"/>
          </a:p>
        </p:txBody>
      </p:sp>
      <p:sp>
        <p:nvSpPr>
          <p:cNvPr id="4" name="Slide Number Placeholder 3"/>
          <p:cNvSpPr>
            <a:spLocks noGrp="1"/>
          </p:cNvSpPr>
          <p:nvPr>
            <p:ph type="sldNum" sz="quarter" idx="10"/>
          </p:nvPr>
        </p:nvSpPr>
        <p:spPr/>
        <p:txBody>
          <a:bodyPr/>
          <a:lstStyle/>
          <a:p>
            <a:fld id="{E6D8230F-2F8F-4632-B15C-061EC2227007}" type="slidenum">
              <a:rPr lang="en-US" smtClean="0"/>
              <a:t>20</a:t>
            </a:fld>
            <a:endParaRPr lang="en-US"/>
          </a:p>
        </p:txBody>
      </p:sp>
    </p:spTree>
    <p:extLst>
      <p:ext uri="{BB962C8B-B14F-4D97-AF65-F5344CB8AC3E}">
        <p14:creationId xmlns:p14="http://schemas.microsoft.com/office/powerpoint/2010/main" val="570947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D8230F-2F8F-4632-B15C-061EC2227007}" type="slidenum">
              <a:rPr lang="en-US" smtClean="0"/>
              <a:t>21</a:t>
            </a:fld>
            <a:endParaRPr lang="en-US"/>
          </a:p>
        </p:txBody>
      </p:sp>
    </p:spTree>
    <p:extLst>
      <p:ext uri="{BB962C8B-B14F-4D97-AF65-F5344CB8AC3E}">
        <p14:creationId xmlns:p14="http://schemas.microsoft.com/office/powerpoint/2010/main" val="19120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D8230F-2F8F-4632-B15C-061EC2227007}" type="slidenum">
              <a:rPr lang="en-US" smtClean="0"/>
              <a:t>22</a:t>
            </a:fld>
            <a:endParaRPr lang="en-US"/>
          </a:p>
        </p:txBody>
      </p:sp>
    </p:spTree>
    <p:extLst>
      <p:ext uri="{BB962C8B-B14F-4D97-AF65-F5344CB8AC3E}">
        <p14:creationId xmlns:p14="http://schemas.microsoft.com/office/powerpoint/2010/main" val="2485420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D8230F-2F8F-4632-B15C-061EC2227007}" type="slidenum">
              <a:rPr lang="en-US" smtClean="0"/>
              <a:t>23</a:t>
            </a:fld>
            <a:endParaRPr lang="en-US"/>
          </a:p>
        </p:txBody>
      </p:sp>
    </p:spTree>
    <p:extLst>
      <p:ext uri="{BB962C8B-B14F-4D97-AF65-F5344CB8AC3E}">
        <p14:creationId xmlns:p14="http://schemas.microsoft.com/office/powerpoint/2010/main" val="3064287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Retention</a:t>
            </a:r>
            <a:r>
              <a:rPr lang="en-US" baseline="0" dirty="0" smtClean="0"/>
              <a:t> and overall pass rates go down with each cut. The change in pass rate of </a:t>
            </a:r>
            <a:r>
              <a:rPr lang="en-US" b="1" baseline="0" dirty="0" smtClean="0"/>
              <a:t>retained</a:t>
            </a:r>
            <a:r>
              <a:rPr lang="en-US" b="0" baseline="0" dirty="0" smtClean="0"/>
              <a:t> students remains fairly steady, and is actually higher for the lowest students in 015 placement. Students receiving NC go up with lower placement (excepting the highest students, but the numbers are very small for that group). No pattern in students who chose to withdraw rather than take “unearned” F. </a:t>
            </a:r>
            <a:endParaRPr lang="en-US" dirty="0"/>
          </a:p>
        </p:txBody>
      </p:sp>
      <p:sp>
        <p:nvSpPr>
          <p:cNvPr id="4" name="Slide Number Placeholder 3"/>
          <p:cNvSpPr>
            <a:spLocks noGrp="1"/>
          </p:cNvSpPr>
          <p:nvPr>
            <p:ph type="sldNum" sz="quarter" idx="10"/>
          </p:nvPr>
        </p:nvSpPr>
        <p:spPr/>
        <p:txBody>
          <a:bodyPr/>
          <a:lstStyle/>
          <a:p>
            <a:fld id="{E6D8230F-2F8F-4632-B15C-061EC2227007}" type="slidenum">
              <a:rPr lang="en-US" smtClean="0"/>
              <a:t>24</a:t>
            </a:fld>
            <a:endParaRPr lang="en-US"/>
          </a:p>
        </p:txBody>
      </p:sp>
    </p:spTree>
    <p:extLst>
      <p:ext uri="{BB962C8B-B14F-4D97-AF65-F5344CB8AC3E}">
        <p14:creationId xmlns:p14="http://schemas.microsoft.com/office/powerpoint/2010/main" val="3986273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E6E0B-0956-4EF7-86AE-EA8E76CC1926}" type="slidenum">
              <a:rPr lang="en-US" smtClean="0"/>
              <a:t>3</a:t>
            </a:fld>
            <a:endParaRPr lang="en-US"/>
          </a:p>
        </p:txBody>
      </p:sp>
    </p:spTree>
    <p:extLst>
      <p:ext uri="{BB962C8B-B14F-4D97-AF65-F5344CB8AC3E}">
        <p14:creationId xmlns:p14="http://schemas.microsoft.com/office/powerpoint/2010/main" val="1475454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BSU adopted a one-credit writer’s studio</a:t>
            </a:r>
            <a:r>
              <a:rPr lang="en-US" baseline="0" dirty="0" smtClean="0"/>
              <a:t>. Nine 101 students meet with the same instructor once a week for 50 minutes. </a:t>
            </a:r>
            <a:endParaRPr lang="en-US" dirty="0"/>
          </a:p>
        </p:txBody>
      </p:sp>
      <p:sp>
        <p:nvSpPr>
          <p:cNvPr id="4" name="Slide Number Placeholder 3"/>
          <p:cNvSpPr>
            <a:spLocks noGrp="1"/>
          </p:cNvSpPr>
          <p:nvPr>
            <p:ph type="sldNum" sz="quarter" idx="10"/>
          </p:nvPr>
        </p:nvSpPr>
        <p:spPr/>
        <p:txBody>
          <a:bodyPr/>
          <a:lstStyle/>
          <a:p>
            <a:fld id="{AB3E6E0B-0956-4EF7-86AE-EA8E76CC1926}" type="slidenum">
              <a:rPr lang="en-US" smtClean="0"/>
              <a:t>4</a:t>
            </a:fld>
            <a:endParaRPr lang="en-US"/>
          </a:p>
        </p:txBody>
      </p:sp>
    </p:spTree>
    <p:extLst>
      <p:ext uri="{BB962C8B-B14F-4D97-AF65-F5344CB8AC3E}">
        <p14:creationId xmlns:p14="http://schemas.microsoft.com/office/powerpoint/2010/main" val="1956802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CWI adopted a two-credit</a:t>
            </a:r>
            <a:r>
              <a:rPr lang="en-US" baseline="0" dirty="0" smtClean="0"/>
              <a:t> co-requisite course we call English 100. 11 101 students meet with the same instructor for two additional hours each week, immediately following the 101 course in most cases. </a:t>
            </a:r>
            <a:endParaRPr lang="en-US" dirty="0"/>
          </a:p>
        </p:txBody>
      </p:sp>
      <p:sp>
        <p:nvSpPr>
          <p:cNvPr id="4" name="Slide Number Placeholder 3"/>
          <p:cNvSpPr>
            <a:spLocks noGrp="1"/>
          </p:cNvSpPr>
          <p:nvPr>
            <p:ph type="sldNum" sz="quarter" idx="10"/>
          </p:nvPr>
        </p:nvSpPr>
        <p:spPr/>
        <p:txBody>
          <a:bodyPr/>
          <a:lstStyle/>
          <a:p>
            <a:fld id="{AB3E6E0B-0956-4EF7-86AE-EA8E76CC1926}" type="slidenum">
              <a:rPr lang="en-US" smtClean="0"/>
              <a:t>5</a:t>
            </a:fld>
            <a:endParaRPr lang="en-US"/>
          </a:p>
        </p:txBody>
      </p:sp>
    </p:spTree>
    <p:extLst>
      <p:ext uri="{BB962C8B-B14F-4D97-AF65-F5344CB8AC3E}">
        <p14:creationId xmlns:p14="http://schemas.microsoft.com/office/powerpoint/2010/main" val="2841125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B3E6E0B-0956-4EF7-86AE-EA8E76CC1926}" type="slidenum">
              <a:rPr lang="en-US" smtClean="0"/>
              <a:t>6</a:t>
            </a:fld>
            <a:endParaRPr lang="en-US"/>
          </a:p>
        </p:txBody>
      </p:sp>
    </p:spTree>
    <p:extLst>
      <p:ext uri="{BB962C8B-B14F-4D97-AF65-F5344CB8AC3E}">
        <p14:creationId xmlns:p14="http://schemas.microsoft.com/office/powerpoint/2010/main" val="1254181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E6E0B-0956-4EF7-86AE-EA8E76CC1926}" type="slidenum">
              <a:rPr lang="en-US" smtClean="0"/>
              <a:t>7</a:t>
            </a:fld>
            <a:endParaRPr lang="en-US"/>
          </a:p>
        </p:txBody>
      </p:sp>
    </p:spTree>
    <p:extLst>
      <p:ext uri="{BB962C8B-B14F-4D97-AF65-F5344CB8AC3E}">
        <p14:creationId xmlns:p14="http://schemas.microsoft.com/office/powerpoint/2010/main" val="2877233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E6E0B-0956-4EF7-86AE-EA8E76CC1926}" type="slidenum">
              <a:rPr lang="en-US" smtClean="0"/>
              <a:t>8</a:t>
            </a:fld>
            <a:endParaRPr lang="en-US"/>
          </a:p>
        </p:txBody>
      </p:sp>
    </p:spTree>
    <p:extLst>
      <p:ext uri="{BB962C8B-B14F-4D97-AF65-F5344CB8AC3E}">
        <p14:creationId xmlns:p14="http://schemas.microsoft.com/office/powerpoint/2010/main" val="2817877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3E6E0B-0956-4EF7-86AE-EA8E76CC1926}" type="slidenum">
              <a:rPr lang="en-US" smtClean="0"/>
              <a:t>9</a:t>
            </a:fld>
            <a:endParaRPr lang="en-US"/>
          </a:p>
        </p:txBody>
      </p:sp>
    </p:spTree>
    <p:extLst>
      <p:ext uri="{BB962C8B-B14F-4D97-AF65-F5344CB8AC3E}">
        <p14:creationId xmlns:p14="http://schemas.microsoft.com/office/powerpoint/2010/main" val="4259821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29E02B7-81FD-4A18-82AA-287398083777}" type="datetimeFigureOut">
              <a:rPr lang="en-US" smtClean="0">
                <a:solidFill>
                  <a:prstClr val="white"/>
                </a:solidFill>
              </a:rPr>
              <a:pPr>
                <a:defRPr/>
              </a:pPr>
              <a:t>6/29/15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p>
            <a:pPr>
              <a:defRPr/>
            </a:pPr>
            <a:fld id="{DF9DF7BD-DFFC-41F3-B830-BAFBFADB196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9534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CF5EB11-0A88-4DE1-9B15-80B007F3AD7D}" type="datetimeFigureOut">
              <a:rPr lang="en-US" smtClean="0">
                <a:solidFill>
                  <a:prstClr val="white"/>
                </a:solidFill>
              </a:rPr>
              <a:pPr>
                <a:defRPr/>
              </a:pPr>
              <a:t>6/29/15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p>
            <a:pPr>
              <a:defRPr/>
            </a:pPr>
            <a:fld id="{5C88E975-3E4D-4B39-B435-39CE57CDF039}"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508573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2B525A5-97EC-474E-B555-E82E5798478C}" type="datetimeFigureOut">
              <a:rPr lang="en-US" smtClean="0">
                <a:solidFill>
                  <a:prstClr val="white"/>
                </a:solidFill>
              </a:rPr>
              <a:pPr>
                <a:defRPr/>
              </a:pPr>
              <a:t>6/29/15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p>
            <a:pPr>
              <a:defRPr/>
            </a:pPr>
            <a:fld id="{4ADC9B62-A3FF-48A0-B523-491BC44A0EEE}"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56952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D891B1-5BE6-4158-A548-E6054C6412F6}" type="datetimeFigureOut">
              <a:rPr lang="en-US" smtClean="0">
                <a:solidFill>
                  <a:prstClr val="white"/>
                </a:solidFill>
              </a:rPr>
              <a:pPr>
                <a:defRPr/>
              </a:pPr>
              <a:t>6/29/15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p>
            <a:pPr>
              <a:defRPr/>
            </a:pPr>
            <a:fld id="{9D8250EB-7FA1-4A37-8E4C-452F90B7D9DC}"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76301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8173033-641A-4842-AADB-2F18A08C4C87}" type="datetimeFigureOut">
              <a:rPr lang="en-US" smtClean="0">
                <a:solidFill>
                  <a:prstClr val="white"/>
                </a:solidFill>
              </a:rPr>
              <a:pPr>
                <a:defRPr/>
              </a:pPr>
              <a:t>6/29/15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p>
            <a:pPr>
              <a:defRPr/>
            </a:pPr>
            <a:fld id="{DB9373E0-0478-403A-8541-E9646EEF1962}"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6089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C44D33D-B264-4F75-982B-09D790D97437}" type="datetimeFigureOut">
              <a:rPr lang="en-US" smtClean="0">
                <a:solidFill>
                  <a:prstClr val="white"/>
                </a:solidFill>
              </a:rPr>
              <a:pPr>
                <a:defRPr/>
              </a:pPr>
              <a:t>6/29/15</a:t>
            </a:fld>
            <a:endParaRPr lang="en-US" dirty="0">
              <a:solidFill>
                <a:prstClr val="white"/>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olidFill>
            </a:endParaRPr>
          </a:p>
        </p:txBody>
      </p:sp>
      <p:sp>
        <p:nvSpPr>
          <p:cNvPr id="7" name="Slide Number Placeholder 6"/>
          <p:cNvSpPr>
            <a:spLocks noGrp="1"/>
          </p:cNvSpPr>
          <p:nvPr>
            <p:ph type="sldNum" sz="quarter" idx="12"/>
          </p:nvPr>
        </p:nvSpPr>
        <p:spPr/>
        <p:txBody>
          <a:bodyPr/>
          <a:lstStyle/>
          <a:p>
            <a:pPr>
              <a:defRPr/>
            </a:pPr>
            <a:fld id="{36E1ACE4-5D24-408A-B873-5C6E680291DF}"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96717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A70C630-51F7-4E0C-B2F9-37FC2C099A54}" type="datetimeFigureOut">
              <a:rPr lang="en-US" smtClean="0">
                <a:solidFill>
                  <a:prstClr val="white"/>
                </a:solidFill>
              </a:rPr>
              <a:pPr>
                <a:defRPr/>
              </a:pPr>
              <a:t>6/29/15</a:t>
            </a:fld>
            <a:endParaRPr lang="en-US" dirty="0">
              <a:solidFill>
                <a:prstClr val="white"/>
              </a:solidFill>
            </a:endParaRPr>
          </a:p>
        </p:txBody>
      </p:sp>
      <p:sp>
        <p:nvSpPr>
          <p:cNvPr id="8" name="Footer Placeholder 7"/>
          <p:cNvSpPr>
            <a:spLocks noGrp="1"/>
          </p:cNvSpPr>
          <p:nvPr>
            <p:ph type="ftr" sz="quarter" idx="11"/>
          </p:nvPr>
        </p:nvSpPr>
        <p:spPr/>
        <p:txBody>
          <a:bodyPr/>
          <a:lstStyle/>
          <a:p>
            <a:pPr>
              <a:defRPr/>
            </a:pPr>
            <a:endParaRPr lang="en-US" dirty="0">
              <a:solidFill>
                <a:prstClr val="white"/>
              </a:solidFill>
            </a:endParaRPr>
          </a:p>
        </p:txBody>
      </p:sp>
      <p:sp>
        <p:nvSpPr>
          <p:cNvPr id="9" name="Slide Number Placeholder 8"/>
          <p:cNvSpPr>
            <a:spLocks noGrp="1"/>
          </p:cNvSpPr>
          <p:nvPr>
            <p:ph type="sldNum" sz="quarter" idx="12"/>
          </p:nvPr>
        </p:nvSpPr>
        <p:spPr/>
        <p:txBody>
          <a:bodyPr/>
          <a:lstStyle/>
          <a:p>
            <a:pPr>
              <a:defRPr/>
            </a:pPr>
            <a:fld id="{C34BB977-E58D-4C4D-AC04-D7F00F7C2606}"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77676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59F6628C-F67F-45E1-853B-416641C4DEE0}" type="datetimeFigureOut">
              <a:rPr lang="en-US" smtClean="0">
                <a:solidFill>
                  <a:prstClr val="white"/>
                </a:solidFill>
              </a:rPr>
              <a:pPr>
                <a:defRPr/>
              </a:pPr>
              <a:t>6/29/15</a:t>
            </a:fld>
            <a:endParaRPr lang="en-US" dirty="0">
              <a:solidFill>
                <a:prstClr val="white"/>
              </a:solidFill>
            </a:endParaRPr>
          </a:p>
        </p:txBody>
      </p:sp>
      <p:sp>
        <p:nvSpPr>
          <p:cNvPr id="4" name="Footer Placeholder 3"/>
          <p:cNvSpPr>
            <a:spLocks noGrp="1"/>
          </p:cNvSpPr>
          <p:nvPr>
            <p:ph type="ftr" sz="quarter" idx="11"/>
          </p:nvPr>
        </p:nvSpPr>
        <p:spPr/>
        <p:txBody>
          <a:bodyPr/>
          <a:lstStyle/>
          <a:p>
            <a:pPr>
              <a:defRPr/>
            </a:pPr>
            <a:endParaRPr lang="en-US" dirty="0">
              <a:solidFill>
                <a:prstClr val="white"/>
              </a:solidFill>
            </a:endParaRPr>
          </a:p>
        </p:txBody>
      </p:sp>
      <p:sp>
        <p:nvSpPr>
          <p:cNvPr id="5" name="Slide Number Placeholder 4"/>
          <p:cNvSpPr>
            <a:spLocks noGrp="1"/>
          </p:cNvSpPr>
          <p:nvPr>
            <p:ph type="sldNum" sz="quarter" idx="12"/>
          </p:nvPr>
        </p:nvSpPr>
        <p:spPr/>
        <p:txBody>
          <a:bodyPr/>
          <a:lstStyle/>
          <a:p>
            <a:pPr>
              <a:defRPr/>
            </a:pPr>
            <a:fld id="{2DEB88EB-2732-474A-9A4C-ABA3651D3D5F}"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07776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E0767D5-7A2D-4714-830B-EA054DF603D0}" type="datetimeFigureOut">
              <a:rPr lang="en-US" smtClean="0">
                <a:solidFill>
                  <a:prstClr val="white"/>
                </a:solidFill>
              </a:rPr>
              <a:pPr>
                <a:defRPr/>
              </a:pPr>
              <a:t>6/29/15</a:t>
            </a:fld>
            <a:endParaRPr lang="en-US" dirty="0">
              <a:solidFill>
                <a:prstClr val="white"/>
              </a:solidFill>
            </a:endParaRPr>
          </a:p>
        </p:txBody>
      </p:sp>
      <p:sp>
        <p:nvSpPr>
          <p:cNvPr id="3" name="Footer Placeholder 2"/>
          <p:cNvSpPr>
            <a:spLocks noGrp="1"/>
          </p:cNvSpPr>
          <p:nvPr>
            <p:ph type="ftr" sz="quarter" idx="11"/>
          </p:nvPr>
        </p:nvSpPr>
        <p:spPr/>
        <p:txBody>
          <a:bodyPr/>
          <a:lstStyle/>
          <a:p>
            <a:pPr>
              <a:defRPr/>
            </a:pPr>
            <a:endParaRPr lang="en-US" dirty="0">
              <a:solidFill>
                <a:prstClr val="white"/>
              </a:solidFill>
            </a:endParaRPr>
          </a:p>
        </p:txBody>
      </p:sp>
      <p:sp>
        <p:nvSpPr>
          <p:cNvPr id="4" name="Slide Number Placeholder 3"/>
          <p:cNvSpPr>
            <a:spLocks noGrp="1"/>
          </p:cNvSpPr>
          <p:nvPr>
            <p:ph type="sldNum" sz="quarter" idx="12"/>
          </p:nvPr>
        </p:nvSpPr>
        <p:spPr/>
        <p:txBody>
          <a:bodyPr/>
          <a:lstStyle/>
          <a:p>
            <a:pPr>
              <a:defRPr/>
            </a:pPr>
            <a:fld id="{435564F0-E0B1-4CAE-A35A-E06FE8F8A58A}"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468865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93E7A05-A0CB-4FFC-A664-911BFFD854FB}" type="datetimeFigureOut">
              <a:rPr lang="en-US" smtClean="0">
                <a:solidFill>
                  <a:prstClr val="white"/>
                </a:solidFill>
              </a:rPr>
              <a:pPr>
                <a:defRPr/>
              </a:pPr>
              <a:t>6/29/15</a:t>
            </a:fld>
            <a:endParaRPr lang="en-US" dirty="0">
              <a:solidFill>
                <a:prstClr val="white"/>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olidFill>
            </a:endParaRPr>
          </a:p>
        </p:txBody>
      </p:sp>
      <p:sp>
        <p:nvSpPr>
          <p:cNvPr id="7" name="Slide Number Placeholder 6"/>
          <p:cNvSpPr>
            <a:spLocks noGrp="1"/>
          </p:cNvSpPr>
          <p:nvPr>
            <p:ph type="sldNum" sz="quarter" idx="12"/>
          </p:nvPr>
        </p:nvSpPr>
        <p:spPr/>
        <p:txBody>
          <a:bodyPr/>
          <a:lstStyle/>
          <a:p>
            <a:pPr>
              <a:defRPr/>
            </a:pPr>
            <a:fld id="{AE4DD663-172E-4DA7-A9F3-5CEA8DE6E130}"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17697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3747FFE-93A6-42F3-8491-DDDD70D66743}" type="datetimeFigureOut">
              <a:rPr lang="en-US" smtClean="0">
                <a:solidFill>
                  <a:prstClr val="white"/>
                </a:solidFill>
              </a:rPr>
              <a:pPr>
                <a:defRPr/>
              </a:pPr>
              <a:t>6/29/15</a:t>
            </a:fld>
            <a:endParaRPr lang="en-US" dirty="0">
              <a:solidFill>
                <a:prstClr val="white"/>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olidFill>
            </a:endParaRPr>
          </a:p>
        </p:txBody>
      </p:sp>
      <p:sp>
        <p:nvSpPr>
          <p:cNvPr id="7" name="Slide Number Placeholder 6"/>
          <p:cNvSpPr>
            <a:spLocks noGrp="1"/>
          </p:cNvSpPr>
          <p:nvPr>
            <p:ph type="sldNum" sz="quarter" idx="12"/>
          </p:nvPr>
        </p:nvSpPr>
        <p:spPr/>
        <p:txBody>
          <a:bodyPr/>
          <a:lstStyle/>
          <a:p>
            <a:pPr>
              <a:defRPr/>
            </a:pPr>
            <a:fld id="{241438C1-376E-4334-B685-0091B8E2B160}"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4628801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7B7D830-50BC-45E8-AAF1-2FB3AE04C51A}" type="datetimeFigureOut">
              <a:rPr lang="en-US" smtClean="0">
                <a:solidFill>
                  <a:prstClr val="white"/>
                </a:solidFill>
              </a:rPr>
              <a:pPr>
                <a:defRPr/>
              </a:pPr>
              <a:t>6/29/15</a:t>
            </a:fld>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EDA4D24-C504-44E6-9B2E-FDA0303ABDED}"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555123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boisestate.digication.com/engl_101p_program_bsu_and_cwi/Welcome/published" TargetMode="External"/><Relationship Id="rId4" Type="http://schemas.openxmlformats.org/officeDocument/2006/relationships/hyperlink" Target="https://sites.google.com/a/boisestate.edu/fywacrossidaho/home" TargetMode="Externa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04800"/>
            <a:ext cx="6754812" cy="3733800"/>
          </a:xfrm>
        </p:spPr>
        <p:txBody>
          <a:bodyPr>
            <a:normAutofit fontScale="90000"/>
          </a:bodyPr>
          <a:lstStyle/>
          <a:p>
            <a:r>
              <a:rPr lang="en-US" b="1" dirty="0" smtClean="0">
                <a:solidFill>
                  <a:srgbClr val="800000"/>
                </a:solidFill>
              </a:rPr>
              <a:t/>
            </a:r>
            <a:br>
              <a:rPr lang="en-US" b="1" dirty="0" smtClean="0">
                <a:solidFill>
                  <a:srgbClr val="800000"/>
                </a:solidFill>
              </a:rPr>
            </a:br>
            <a:r>
              <a:rPr lang="en-US" b="1" dirty="0">
                <a:solidFill>
                  <a:srgbClr val="800000"/>
                </a:solidFill>
              </a:rPr>
              <a:t/>
            </a:r>
            <a:br>
              <a:rPr lang="en-US" b="1" dirty="0">
                <a:solidFill>
                  <a:srgbClr val="800000"/>
                </a:solidFill>
              </a:rPr>
            </a:br>
            <a:r>
              <a:rPr lang="en-US" b="1" dirty="0" smtClean="0">
                <a:solidFill>
                  <a:srgbClr val="800000"/>
                </a:solidFill>
              </a:rPr>
              <a:t/>
            </a:r>
            <a:br>
              <a:rPr lang="en-US" b="1" dirty="0" smtClean="0">
                <a:solidFill>
                  <a:srgbClr val="800000"/>
                </a:solidFill>
              </a:rPr>
            </a:br>
            <a:r>
              <a:rPr lang="en-US" b="1" dirty="0" smtClean="0">
                <a:solidFill>
                  <a:srgbClr val="800000"/>
                </a:solidFill>
              </a:rPr>
              <a:t/>
            </a:r>
            <a:br>
              <a:rPr lang="en-US" b="1" dirty="0" smtClean="0">
                <a:solidFill>
                  <a:srgbClr val="800000"/>
                </a:solidFill>
              </a:rPr>
            </a:br>
            <a:r>
              <a:rPr lang="en-US" dirty="0" smtClean="0">
                <a:solidFill>
                  <a:srgbClr val="800000"/>
                </a:solidFill>
              </a:rPr>
              <a:t>A </a:t>
            </a:r>
            <a:r>
              <a:rPr lang="en-US" dirty="0">
                <a:solidFill>
                  <a:srgbClr val="800000"/>
                </a:solidFill>
              </a:rPr>
              <a:t>University-Community College Collaborative Project to Implement the ALP Model</a:t>
            </a:r>
            <a:endParaRPr lang="en-US" sz="4000" dirty="0">
              <a:solidFill>
                <a:srgbClr val="800000"/>
              </a:solidFill>
            </a:endParaRPr>
          </a:p>
        </p:txBody>
      </p:sp>
      <p:sp>
        <p:nvSpPr>
          <p:cNvPr id="3" name="Subtitle 2"/>
          <p:cNvSpPr>
            <a:spLocks noGrp="1"/>
          </p:cNvSpPr>
          <p:nvPr>
            <p:ph type="subTitle" idx="1"/>
          </p:nvPr>
        </p:nvSpPr>
        <p:spPr>
          <a:xfrm>
            <a:off x="228600" y="3657600"/>
            <a:ext cx="8686800" cy="1144270"/>
          </a:xfrm>
        </p:spPr>
        <p:txBody>
          <a:bodyPr>
            <a:noAutofit/>
          </a:bodyPr>
          <a:lstStyle/>
          <a:p>
            <a:r>
              <a:rPr lang="en-US" sz="700" dirty="0" smtClean="0"/>
              <a:t/>
            </a:r>
            <a:br>
              <a:rPr lang="en-US" sz="700" dirty="0" smtClean="0"/>
            </a:br>
            <a:r>
              <a:rPr lang="en-US" sz="700" dirty="0" smtClean="0"/>
              <a:t/>
            </a:r>
            <a:br>
              <a:rPr lang="en-US" sz="700" dirty="0" smtClean="0"/>
            </a:br>
            <a:r>
              <a:rPr lang="en-US" sz="2800" dirty="0" smtClean="0">
                <a:solidFill>
                  <a:schemeClr val="tx1"/>
                </a:solidFill>
              </a:rPr>
              <a:t>Meagan Newberry, Assistant Professor of English</a:t>
            </a:r>
          </a:p>
          <a:p>
            <a:r>
              <a:rPr lang="en-US" sz="2800" dirty="0" smtClean="0">
                <a:solidFill>
                  <a:schemeClr val="tx1"/>
                </a:solidFill>
              </a:rPr>
              <a:t>College of Western Idaho</a:t>
            </a:r>
          </a:p>
          <a:p>
            <a:r>
              <a:rPr lang="en-US" sz="2800" dirty="0" smtClean="0">
                <a:solidFill>
                  <a:schemeClr val="tx1"/>
                </a:solidFill>
              </a:rPr>
              <a:t>Co-Leader: Karen </a:t>
            </a:r>
            <a:r>
              <a:rPr lang="en-US" sz="2800" dirty="0" err="1" smtClean="0">
                <a:solidFill>
                  <a:schemeClr val="tx1"/>
                </a:solidFill>
              </a:rPr>
              <a:t>Uehling</a:t>
            </a:r>
            <a:r>
              <a:rPr lang="en-US" sz="2800" dirty="0" smtClean="0">
                <a:solidFill>
                  <a:schemeClr val="tx1"/>
                </a:solidFill>
              </a:rPr>
              <a:t>, Associate Professor of English Boise State University</a:t>
            </a:r>
          </a:p>
          <a:p>
            <a:r>
              <a:rPr lang="en-US" sz="2800" dirty="0" smtClean="0">
                <a:solidFill>
                  <a:schemeClr val="tx1"/>
                </a:solidFill>
              </a:rPr>
              <a:t>Heidi </a:t>
            </a:r>
            <a:r>
              <a:rPr lang="en-US" sz="2800" dirty="0" err="1" smtClean="0">
                <a:solidFill>
                  <a:schemeClr val="tx1"/>
                </a:solidFill>
              </a:rPr>
              <a:t>Estrem</a:t>
            </a:r>
            <a:r>
              <a:rPr lang="en-US" sz="2800" dirty="0" smtClean="0">
                <a:solidFill>
                  <a:schemeClr val="tx1"/>
                </a:solidFill>
              </a:rPr>
              <a:t>, Director of First-Year Writing, Boise State University</a:t>
            </a:r>
          </a:p>
          <a:p>
            <a:endParaRPr lang="en-US" sz="2800" dirty="0" smtClean="0"/>
          </a:p>
          <a:p>
            <a:pPr fontAlgn="auto">
              <a:spcAft>
                <a:spcPts val="0"/>
              </a:spcAft>
              <a:defRPr/>
            </a:pPr>
            <a:endParaRPr lang="en-US" sz="3200" dirty="0"/>
          </a:p>
        </p:txBody>
      </p:sp>
      <p:pic>
        <p:nvPicPr>
          <p:cNvPr id="5" name="Picture 4" descr="CWI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200" y="304800"/>
            <a:ext cx="2002336" cy="1371600"/>
          </a:xfrm>
          <a:prstGeom prst="rect">
            <a:avLst/>
          </a:prstGeom>
        </p:spPr>
      </p:pic>
      <p:pic>
        <p:nvPicPr>
          <p:cNvPr id="6" name="Picture 5" descr="BSU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8600" y="381000"/>
            <a:ext cx="4186414" cy="1269768"/>
          </a:xfrm>
          <a:prstGeom prst="rect">
            <a:avLst/>
          </a:prstGeom>
        </p:spPr>
      </p:pic>
    </p:spTree>
    <p:extLst>
      <p:ext uri="{BB962C8B-B14F-4D97-AF65-F5344CB8AC3E}">
        <p14:creationId xmlns:p14="http://schemas.microsoft.com/office/powerpoint/2010/main" val="2643688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800000"/>
                </a:solidFill>
              </a:rPr>
              <a:t>Results</a:t>
            </a:r>
            <a:endParaRPr lang="en-US" sz="6000" dirty="0">
              <a:solidFill>
                <a:srgbClr val="800000"/>
              </a:solidFill>
            </a:endParaRPr>
          </a:p>
        </p:txBody>
      </p:sp>
      <p:sp>
        <p:nvSpPr>
          <p:cNvPr id="3" name="Content Placeholder 2"/>
          <p:cNvSpPr>
            <a:spLocks noGrp="1"/>
          </p:cNvSpPr>
          <p:nvPr>
            <p:ph sz="half" idx="1"/>
          </p:nvPr>
        </p:nvSpPr>
        <p:spPr>
          <a:xfrm>
            <a:off x="533400" y="1295400"/>
            <a:ext cx="7985125" cy="4267201"/>
          </a:xfrm>
        </p:spPr>
        <p:txBody>
          <a:bodyPr>
            <a:noAutofit/>
          </a:bodyPr>
          <a:lstStyle/>
          <a:p>
            <a:r>
              <a:rPr lang="en-US" sz="3200" dirty="0" smtClean="0"/>
              <a:t>Stronger bonds between BSU and CWI</a:t>
            </a:r>
          </a:p>
          <a:p>
            <a:r>
              <a:rPr lang="en-US" sz="3200" dirty="0" smtClean="0"/>
              <a:t>State-wide mission statement for First-Year Writing in Idaho</a:t>
            </a:r>
          </a:p>
          <a:p>
            <a:r>
              <a:rPr lang="en-US" sz="3200" dirty="0" smtClean="0"/>
              <a:t>Shared online resources (</a:t>
            </a:r>
            <a:r>
              <a:rPr lang="en-US" sz="3200" dirty="0" smtClean="0">
                <a:hlinkClick r:id="rId3"/>
              </a:rPr>
              <a:t>Writing Plus Project</a:t>
            </a:r>
            <a:r>
              <a:rPr lang="en-US" sz="3200" dirty="0" smtClean="0"/>
              <a:t> </a:t>
            </a:r>
            <a:r>
              <a:rPr lang="en-US" sz="3200" dirty="0" smtClean="0">
                <a:hlinkClick r:id="rId4"/>
              </a:rPr>
              <a:t>First-Year Writing Across Idaho Google site</a:t>
            </a:r>
            <a:r>
              <a:rPr lang="en-US" sz="3200" dirty="0" smtClean="0"/>
              <a:t>) </a:t>
            </a:r>
          </a:p>
          <a:p>
            <a:r>
              <a:rPr lang="en-US" sz="3200" dirty="0" smtClean="0"/>
              <a:t>Foundation for future mentoring and collaboration</a:t>
            </a:r>
          </a:p>
          <a:p>
            <a:r>
              <a:rPr lang="en-US" sz="3200" dirty="0" smtClean="0"/>
              <a:t>Institutional buy-in and support</a:t>
            </a:r>
          </a:p>
          <a:p>
            <a:endParaRPr lang="en-US" sz="3200" dirty="0" smtClean="0"/>
          </a:p>
          <a:p>
            <a:endParaRPr lang="en-US" sz="3200" dirty="0"/>
          </a:p>
        </p:txBody>
      </p:sp>
    </p:spTree>
    <p:extLst>
      <p:ext uri="{BB962C8B-B14F-4D97-AF65-F5344CB8AC3E}">
        <p14:creationId xmlns:p14="http://schemas.microsoft.com/office/powerpoint/2010/main" val="1757801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800000"/>
                </a:solidFill>
              </a:rPr>
              <a:t>Takeaways </a:t>
            </a:r>
            <a:endParaRPr lang="en-US" sz="6000" dirty="0">
              <a:solidFill>
                <a:srgbClr val="800000"/>
              </a:solidFill>
            </a:endParaRPr>
          </a:p>
        </p:txBody>
      </p:sp>
      <p:sp>
        <p:nvSpPr>
          <p:cNvPr id="3" name="Content Placeholder 2"/>
          <p:cNvSpPr>
            <a:spLocks noGrp="1"/>
          </p:cNvSpPr>
          <p:nvPr>
            <p:ph sz="half" idx="1"/>
          </p:nvPr>
        </p:nvSpPr>
        <p:spPr>
          <a:xfrm>
            <a:off x="533400" y="1295400"/>
            <a:ext cx="7985125" cy="4267201"/>
          </a:xfrm>
        </p:spPr>
        <p:txBody>
          <a:bodyPr>
            <a:noAutofit/>
          </a:bodyPr>
          <a:lstStyle/>
          <a:p>
            <a:r>
              <a:rPr lang="en-US" sz="4000" dirty="0" smtClean="0"/>
              <a:t>Faculty development is crucial, and must allow ample time for conversation and reflection</a:t>
            </a:r>
          </a:p>
          <a:p>
            <a:r>
              <a:rPr lang="en-US" sz="4000" dirty="0" smtClean="0"/>
              <a:t>Change happens best when it’s faculty-driven</a:t>
            </a:r>
          </a:p>
          <a:p>
            <a:r>
              <a:rPr lang="en-US" sz="4000" dirty="0" smtClean="0"/>
              <a:t>Students benefit from strong faculty relationships</a:t>
            </a:r>
          </a:p>
          <a:p>
            <a:endParaRPr lang="en-US" sz="4000" dirty="0" smtClean="0"/>
          </a:p>
          <a:p>
            <a:endParaRPr lang="en-US" sz="4000" dirty="0" smtClean="0"/>
          </a:p>
          <a:p>
            <a:endParaRPr lang="en-US" sz="4000" dirty="0"/>
          </a:p>
        </p:txBody>
      </p:sp>
    </p:spTree>
    <p:extLst>
      <p:ext uri="{BB962C8B-B14F-4D97-AF65-F5344CB8AC3E}">
        <p14:creationId xmlns:p14="http://schemas.microsoft.com/office/powerpoint/2010/main" val="2361995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800000"/>
                </a:solidFill>
              </a:rPr>
              <a:t>The Future</a:t>
            </a:r>
            <a:endParaRPr lang="en-US" sz="6000" dirty="0">
              <a:solidFill>
                <a:srgbClr val="800000"/>
              </a:solidFill>
            </a:endParaRPr>
          </a:p>
        </p:txBody>
      </p:sp>
      <p:sp>
        <p:nvSpPr>
          <p:cNvPr id="3" name="Content Placeholder 2"/>
          <p:cNvSpPr>
            <a:spLocks noGrp="1"/>
          </p:cNvSpPr>
          <p:nvPr>
            <p:ph sz="half" idx="1"/>
          </p:nvPr>
        </p:nvSpPr>
        <p:spPr>
          <a:xfrm>
            <a:off x="533400" y="1295400"/>
            <a:ext cx="7985125" cy="4267201"/>
          </a:xfrm>
        </p:spPr>
        <p:txBody>
          <a:bodyPr>
            <a:noAutofit/>
          </a:bodyPr>
          <a:lstStyle/>
          <a:p>
            <a:r>
              <a:rPr lang="en-US" sz="4000" dirty="0" smtClean="0"/>
              <a:t>Hope for continued collaboration and time for research (new WPA at CWI)</a:t>
            </a:r>
          </a:p>
          <a:p>
            <a:r>
              <a:rPr lang="en-US" sz="4000" dirty="0" smtClean="0"/>
              <a:t>Multiple-measures self-directed placement at CWI and BSU (The Write Class)</a:t>
            </a:r>
          </a:p>
          <a:p>
            <a:endParaRPr lang="en-US" sz="4000" dirty="0"/>
          </a:p>
        </p:txBody>
      </p:sp>
    </p:spTree>
    <p:extLst>
      <p:ext uri="{BB962C8B-B14F-4D97-AF65-F5344CB8AC3E}">
        <p14:creationId xmlns:p14="http://schemas.microsoft.com/office/powerpoint/2010/main" val="4223665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1143000"/>
          </a:xfrm>
        </p:spPr>
        <p:txBody>
          <a:bodyPr/>
          <a:lstStyle/>
          <a:p>
            <a:r>
              <a:rPr lang="en-US" dirty="0" smtClean="0">
                <a:solidFill>
                  <a:srgbClr val="800000"/>
                </a:solidFill>
              </a:rPr>
              <a:t>In the old model: Persistence</a:t>
            </a:r>
            <a:endParaRPr lang="en-US" dirty="0">
              <a:solidFill>
                <a:srgbClr val="800000"/>
              </a:solidFill>
            </a:endParaRPr>
          </a:p>
        </p:txBody>
      </p:sp>
      <p:sp>
        <p:nvSpPr>
          <p:cNvPr id="5" name="Content Placeholder 4"/>
          <p:cNvSpPr>
            <a:spLocks noGrp="1"/>
          </p:cNvSpPr>
          <p:nvPr>
            <p:ph idx="1"/>
          </p:nvPr>
        </p:nvSpPr>
        <p:spPr>
          <a:xfrm>
            <a:off x="457200" y="2286000"/>
            <a:ext cx="8229600" cy="3840163"/>
          </a:xfrm>
        </p:spPr>
        <p:txBody>
          <a:bodyPr>
            <a:normAutofit/>
          </a:bodyPr>
          <a:lstStyle/>
          <a:p>
            <a:r>
              <a:rPr lang="en-US" sz="2800" dirty="0"/>
              <a:t>Student enrolled 2009 to </a:t>
            </a:r>
            <a:r>
              <a:rPr lang="en-US" sz="2800" dirty="0" smtClean="0"/>
              <a:t>2012</a:t>
            </a:r>
            <a:endParaRPr lang="en-US" sz="2800" dirty="0"/>
          </a:p>
        </p:txBody>
      </p:sp>
      <p:grpSp>
        <p:nvGrpSpPr>
          <p:cNvPr id="6" name="Group 5"/>
          <p:cNvGrpSpPr/>
          <p:nvPr/>
        </p:nvGrpSpPr>
        <p:grpSpPr>
          <a:xfrm>
            <a:off x="1041711" y="3429000"/>
            <a:ext cx="7416489" cy="1590020"/>
            <a:chOff x="1447800" y="3200400"/>
            <a:chExt cx="7416489" cy="1590020"/>
          </a:xfrm>
        </p:grpSpPr>
        <p:sp>
          <p:nvSpPr>
            <p:cNvPr id="7" name="TextBox 6"/>
            <p:cNvSpPr txBox="1"/>
            <p:nvPr/>
          </p:nvSpPr>
          <p:spPr>
            <a:xfrm>
              <a:off x="1447800" y="3200400"/>
              <a:ext cx="3099852" cy="523220"/>
            </a:xfrm>
            <a:prstGeom prst="rect">
              <a:avLst/>
            </a:prstGeom>
            <a:noFill/>
          </p:spPr>
          <p:txBody>
            <a:bodyPr wrap="none" rtlCol="0">
              <a:spAutoFit/>
            </a:bodyPr>
            <a:lstStyle/>
            <a:p>
              <a:r>
                <a:rPr lang="en-US" sz="2800" dirty="0" smtClean="0"/>
                <a:t>Started in ENGL 015</a:t>
              </a:r>
              <a:endParaRPr lang="en-US" sz="2800" dirty="0"/>
            </a:p>
          </p:txBody>
        </p:sp>
        <p:sp>
          <p:nvSpPr>
            <p:cNvPr id="8" name="TextBox 7"/>
            <p:cNvSpPr txBox="1"/>
            <p:nvPr/>
          </p:nvSpPr>
          <p:spPr>
            <a:xfrm>
              <a:off x="1460401" y="4267200"/>
              <a:ext cx="3099852" cy="523220"/>
            </a:xfrm>
            <a:prstGeom prst="rect">
              <a:avLst/>
            </a:prstGeom>
            <a:noFill/>
          </p:spPr>
          <p:txBody>
            <a:bodyPr wrap="none" rtlCol="0">
              <a:spAutoFit/>
            </a:bodyPr>
            <a:lstStyle/>
            <a:p>
              <a:r>
                <a:rPr lang="en-US" sz="2800" dirty="0" smtClean="0"/>
                <a:t>Started in ENGL 090</a:t>
              </a:r>
              <a:endParaRPr lang="en-US" sz="2800" dirty="0"/>
            </a:p>
          </p:txBody>
        </p:sp>
        <p:sp>
          <p:nvSpPr>
            <p:cNvPr id="9" name="TextBox 8"/>
            <p:cNvSpPr txBox="1"/>
            <p:nvPr/>
          </p:nvSpPr>
          <p:spPr>
            <a:xfrm>
              <a:off x="5105400" y="3200400"/>
              <a:ext cx="3746288" cy="523220"/>
            </a:xfrm>
            <a:prstGeom prst="rect">
              <a:avLst/>
            </a:prstGeom>
            <a:noFill/>
          </p:spPr>
          <p:txBody>
            <a:bodyPr wrap="none" rtlCol="0">
              <a:spAutoFit/>
            </a:bodyPr>
            <a:lstStyle/>
            <a:p>
              <a:r>
                <a:rPr lang="en-US" sz="2800" dirty="0" smtClean="0"/>
                <a:t>31% persist to ENGL 101</a:t>
              </a:r>
              <a:endParaRPr lang="en-US" sz="2800" dirty="0"/>
            </a:p>
          </p:txBody>
        </p:sp>
        <p:sp>
          <p:nvSpPr>
            <p:cNvPr id="10" name="TextBox 9"/>
            <p:cNvSpPr txBox="1"/>
            <p:nvPr/>
          </p:nvSpPr>
          <p:spPr>
            <a:xfrm>
              <a:off x="5118001" y="4267200"/>
              <a:ext cx="3746288" cy="523220"/>
            </a:xfrm>
            <a:prstGeom prst="rect">
              <a:avLst/>
            </a:prstGeom>
            <a:noFill/>
          </p:spPr>
          <p:txBody>
            <a:bodyPr wrap="none" rtlCol="0">
              <a:spAutoFit/>
            </a:bodyPr>
            <a:lstStyle/>
            <a:p>
              <a:r>
                <a:rPr lang="en-US" sz="2800" dirty="0" smtClean="0"/>
                <a:t>55% persist to ENGL 101</a:t>
              </a:r>
              <a:endParaRPr lang="en-US" sz="2800" dirty="0"/>
            </a:p>
          </p:txBody>
        </p:sp>
        <p:cxnSp>
          <p:nvCxnSpPr>
            <p:cNvPr id="11" name="Straight Arrow Connector 10"/>
            <p:cNvCxnSpPr/>
            <p:nvPr/>
          </p:nvCxnSpPr>
          <p:spPr>
            <a:xfrm>
              <a:off x="4520889" y="3505200"/>
              <a:ext cx="570151"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3" name="Title 1"/>
          <p:cNvSpPr txBox="1">
            <a:spLocks/>
          </p:cNvSpPr>
          <p:nvPr/>
        </p:nvSpPr>
        <p:spPr>
          <a:xfrm>
            <a:off x="228600" y="7620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dirty="0" smtClean="0">
                <a:solidFill>
                  <a:srgbClr val="800000"/>
                </a:solidFill>
              </a:rPr>
              <a:t>CWI data</a:t>
            </a:r>
            <a:endParaRPr lang="en-US" sz="6000" dirty="0">
              <a:solidFill>
                <a:srgbClr val="800000"/>
              </a:solidFill>
            </a:endParaRPr>
          </a:p>
        </p:txBody>
      </p:sp>
      <p:cxnSp>
        <p:nvCxnSpPr>
          <p:cNvPr id="17" name="Straight Arrow Connector 16"/>
          <p:cNvCxnSpPr/>
          <p:nvPr/>
        </p:nvCxnSpPr>
        <p:spPr>
          <a:xfrm>
            <a:off x="4114800" y="4800600"/>
            <a:ext cx="570151"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792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New Model: Pass Rates</a:t>
            </a:r>
            <a:endParaRPr lang="en-US" dirty="0">
              <a:solidFill>
                <a:srgbClr val="80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10</a:t>
            </a:r>
            <a:r>
              <a:rPr lang="en-US" baseline="30000" dirty="0" smtClean="0"/>
              <a:t>th</a:t>
            </a:r>
            <a:r>
              <a:rPr lang="en-US" dirty="0" smtClean="0"/>
              <a:t> Day Enrollment for all 101P students: 362</a:t>
            </a:r>
          </a:p>
          <a:p>
            <a:r>
              <a:rPr lang="en-US" dirty="0" smtClean="0"/>
              <a:t>Students enrolled at end of semester: 329 (33 withdrew)</a:t>
            </a:r>
          </a:p>
          <a:p>
            <a:r>
              <a:rPr lang="en-US" dirty="0" smtClean="0"/>
              <a:t>Students considered retained: 245 (67.68%) </a:t>
            </a:r>
          </a:p>
          <a:p>
            <a:pPr lvl="1"/>
            <a:r>
              <a:rPr lang="en-US" dirty="0" smtClean="0"/>
              <a:t>220 passed (89.80%)</a:t>
            </a:r>
          </a:p>
          <a:p>
            <a:pPr lvl="1"/>
            <a:r>
              <a:rPr lang="en-US" dirty="0" smtClean="0"/>
              <a:t>19 received No Credit (7.76%)</a:t>
            </a:r>
          </a:p>
          <a:p>
            <a:pPr lvl="1"/>
            <a:r>
              <a:rPr lang="en-US" dirty="0" smtClean="0"/>
              <a:t>2 received Incompletes (0.82%)</a:t>
            </a:r>
          </a:p>
          <a:p>
            <a:pPr lvl="1"/>
            <a:r>
              <a:rPr lang="en-US" dirty="0" smtClean="0"/>
              <a:t>4 “earned” F’s (1.63%)</a:t>
            </a:r>
          </a:p>
          <a:p>
            <a:r>
              <a:rPr lang="en-US" dirty="0" smtClean="0">
                <a:solidFill>
                  <a:srgbClr val="800000"/>
                </a:solidFill>
              </a:rPr>
              <a:t>Pass rate for all 101P students: 60.77%</a:t>
            </a:r>
          </a:p>
          <a:p>
            <a:r>
              <a:rPr lang="en-US" dirty="0" smtClean="0">
                <a:solidFill>
                  <a:srgbClr val="800000"/>
                </a:solidFill>
              </a:rPr>
              <a:t>Pass rate for retained 101P students: 89.80%</a:t>
            </a:r>
          </a:p>
          <a:p>
            <a:r>
              <a:rPr lang="en-US" dirty="0" smtClean="0"/>
              <a:t>GPA Distribution:</a:t>
            </a:r>
          </a:p>
          <a:p>
            <a:pPr lvl="1"/>
            <a:r>
              <a:rPr lang="en-US" dirty="0"/>
              <a:t>100 GPA: 2.61</a:t>
            </a:r>
          </a:p>
          <a:p>
            <a:pPr lvl="1"/>
            <a:r>
              <a:rPr lang="en-US" dirty="0"/>
              <a:t>101 GPA: 2.70</a:t>
            </a:r>
          </a:p>
          <a:p>
            <a:pPr lvl="1"/>
            <a:r>
              <a:rPr lang="en-US" dirty="0"/>
              <a:t>101P GPA: 2.37</a:t>
            </a:r>
          </a:p>
          <a:p>
            <a:r>
              <a:rPr lang="en-US" dirty="0" smtClean="0"/>
              <a:t>We do not have data on pass rates or GPA in the old model. </a:t>
            </a:r>
            <a:endParaRPr lang="en-US" dirty="0"/>
          </a:p>
        </p:txBody>
      </p:sp>
    </p:spTree>
    <p:extLst>
      <p:ext uri="{BB962C8B-B14F-4D97-AF65-F5344CB8AC3E}">
        <p14:creationId xmlns:p14="http://schemas.microsoft.com/office/powerpoint/2010/main" val="2031275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New Model: OA Pass Rates</a:t>
            </a:r>
            <a:endParaRPr lang="en-US" dirty="0">
              <a:solidFill>
                <a:srgbClr val="80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For all students who participated in the OA process, the fail rate (failed OA </a:t>
            </a:r>
            <a:r>
              <a:rPr lang="en-US" b="1" dirty="0" smtClean="0"/>
              <a:t>and</a:t>
            </a:r>
            <a:r>
              <a:rPr lang="en-US" dirty="0" smtClean="0"/>
              <a:t> portfolio review) was 3.3%</a:t>
            </a:r>
          </a:p>
          <a:p>
            <a:r>
              <a:rPr lang="en-US" dirty="0" smtClean="0"/>
              <a:t>For 101P students who participated in the OA process, the fail rate (failed OA </a:t>
            </a:r>
            <a:r>
              <a:rPr lang="en-US" b="1" dirty="0" smtClean="0"/>
              <a:t>and</a:t>
            </a:r>
            <a:r>
              <a:rPr lang="en-US" dirty="0"/>
              <a:t> </a:t>
            </a:r>
            <a:r>
              <a:rPr lang="en-US" dirty="0" smtClean="0"/>
              <a:t>portfolio review) was 3.7%</a:t>
            </a:r>
          </a:p>
          <a:p>
            <a:endParaRPr lang="en-US" dirty="0"/>
          </a:p>
          <a:p>
            <a:r>
              <a:rPr lang="en-US" dirty="0" smtClean="0"/>
              <a:t>Portfolio review pass rate:</a:t>
            </a:r>
          </a:p>
          <a:p>
            <a:pPr lvl="1"/>
            <a:r>
              <a:rPr lang="en-US" dirty="0" smtClean="0"/>
              <a:t>All students: 68.6%</a:t>
            </a:r>
          </a:p>
          <a:p>
            <a:pPr lvl="1"/>
            <a:r>
              <a:rPr lang="en-US" dirty="0" smtClean="0"/>
              <a:t>101P students: 61.8%</a:t>
            </a:r>
            <a:endParaRPr lang="en-US" dirty="0"/>
          </a:p>
        </p:txBody>
      </p:sp>
    </p:spTree>
    <p:extLst>
      <p:ext uri="{BB962C8B-B14F-4D97-AF65-F5344CB8AC3E}">
        <p14:creationId xmlns:p14="http://schemas.microsoft.com/office/powerpoint/2010/main" val="2476756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CWI 101+ Portfolio Review</a:t>
            </a:r>
            <a:br>
              <a:rPr lang="en-US" dirty="0" smtClean="0"/>
            </a:br>
            <a:r>
              <a:rPr lang="en-US" dirty="0" smtClean="0"/>
              <a:t>Spring 2014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1207704"/>
              </p:ext>
            </p:extLst>
          </p:nvPr>
        </p:nvGraphicFramePr>
        <p:xfrm>
          <a:off x="2286000" y="1371600"/>
          <a:ext cx="43434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75311825"/>
              </p:ext>
            </p:extLst>
          </p:nvPr>
        </p:nvGraphicFramePr>
        <p:xfrm>
          <a:off x="4419600" y="4038600"/>
          <a:ext cx="4114800" cy="2590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p14="http://schemas.microsoft.com/office/powerpoint/2010/main" val="2797545614"/>
              </p:ext>
            </p:extLst>
          </p:nvPr>
        </p:nvGraphicFramePr>
        <p:xfrm>
          <a:off x="228600" y="4038600"/>
          <a:ext cx="3886200" cy="2667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30022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US" sz="3600" dirty="0" smtClean="0">
                <a:solidFill>
                  <a:srgbClr val="800000"/>
                </a:solidFill>
              </a:rPr>
              <a:t/>
            </a:r>
            <a:br>
              <a:rPr lang="en-US" sz="3600" dirty="0" smtClean="0">
                <a:solidFill>
                  <a:srgbClr val="800000"/>
                </a:solidFill>
              </a:rPr>
            </a:br>
            <a:r>
              <a:rPr lang="en-US" sz="3600" dirty="0" smtClean="0">
                <a:solidFill>
                  <a:srgbClr val="800000"/>
                </a:solidFill>
              </a:rPr>
              <a:t/>
            </a:r>
            <a:br>
              <a:rPr lang="en-US" sz="3600" dirty="0" smtClean="0">
                <a:solidFill>
                  <a:srgbClr val="800000"/>
                </a:solidFill>
              </a:rPr>
            </a:br>
            <a:r>
              <a:rPr lang="en-US" sz="3600" dirty="0" smtClean="0">
                <a:solidFill>
                  <a:srgbClr val="800000"/>
                </a:solidFill>
              </a:rPr>
              <a:t/>
            </a:r>
            <a:br>
              <a:rPr lang="en-US" sz="3600" dirty="0" smtClean="0">
                <a:solidFill>
                  <a:srgbClr val="800000"/>
                </a:solidFill>
              </a:rPr>
            </a:br>
            <a:r>
              <a:rPr lang="en-US" sz="3600" dirty="0">
                <a:solidFill>
                  <a:srgbClr val="800000"/>
                </a:solidFill>
              </a:rPr>
              <a:t/>
            </a:r>
            <a:br>
              <a:rPr lang="en-US" sz="3600" dirty="0">
                <a:solidFill>
                  <a:srgbClr val="800000"/>
                </a:solidFill>
              </a:rPr>
            </a:br>
            <a:r>
              <a:rPr lang="en-US" sz="4400" dirty="0" smtClean="0">
                <a:solidFill>
                  <a:srgbClr val="800000"/>
                </a:solidFill>
              </a:rPr>
              <a:t>CWI Outcomes </a:t>
            </a:r>
            <a:r>
              <a:rPr lang="en-US" sz="4400" dirty="0">
                <a:solidFill>
                  <a:srgbClr val="800000"/>
                </a:solidFill>
              </a:rPr>
              <a:t>Comparison </a:t>
            </a:r>
            <a:br>
              <a:rPr lang="en-US" sz="4400" dirty="0">
                <a:solidFill>
                  <a:srgbClr val="800000"/>
                </a:solidFill>
              </a:rPr>
            </a:br>
            <a:r>
              <a:rPr lang="en-US" sz="4400" dirty="0">
                <a:solidFill>
                  <a:srgbClr val="800000"/>
                </a:solidFill>
              </a:rPr>
              <a:t>Spring </a:t>
            </a:r>
            <a:r>
              <a:rPr lang="en-US" sz="4400" dirty="0" smtClean="0">
                <a:solidFill>
                  <a:srgbClr val="800000"/>
                </a:solidFill>
              </a:rPr>
              <a:t>2014</a:t>
            </a:r>
            <a:endParaRPr lang="en-US" sz="4400" dirty="0">
              <a:solidFill>
                <a:srgbClr val="800000"/>
              </a:solidFill>
            </a:endParaRPr>
          </a:p>
        </p:txBody>
      </p:sp>
      <p:sp>
        <p:nvSpPr>
          <p:cNvPr id="3" name="Content Placeholder 2"/>
          <p:cNvSpPr>
            <a:spLocks noGrp="1"/>
          </p:cNvSpPr>
          <p:nvPr>
            <p:ph idx="1"/>
          </p:nvPr>
        </p:nvSpPr>
        <p:spPr>
          <a:xfrm>
            <a:off x="609600" y="1905000"/>
            <a:ext cx="8042275" cy="4495800"/>
          </a:xfrm>
        </p:spPr>
        <p:txBody>
          <a:bodyPr>
            <a:normAutofit fontScale="85000" lnSpcReduction="20000"/>
          </a:bodyPr>
          <a:lstStyle/>
          <a:p>
            <a:r>
              <a:rPr lang="en-US" dirty="0"/>
              <a:t>Write thesis-driven, analytic essays for an academic </a:t>
            </a:r>
            <a:r>
              <a:rPr lang="en-US" dirty="0" smtClean="0"/>
              <a:t>audience</a:t>
            </a:r>
          </a:p>
          <a:p>
            <a:pPr lvl="1"/>
            <a:r>
              <a:rPr lang="en-US" b="1" dirty="0" smtClean="0"/>
              <a:t>101P proficiency: 84%</a:t>
            </a:r>
          </a:p>
          <a:p>
            <a:pPr lvl="1"/>
            <a:r>
              <a:rPr lang="en-US" b="1" dirty="0" smtClean="0"/>
              <a:t>101 proficiency: 93%</a:t>
            </a:r>
          </a:p>
          <a:p>
            <a:r>
              <a:rPr lang="en-US" dirty="0"/>
              <a:t>Demonstrate rhetorical awareness through use of structure, paragraphing, voice, and </a:t>
            </a:r>
            <a:r>
              <a:rPr lang="en-US" dirty="0" smtClean="0"/>
              <a:t>tone</a:t>
            </a:r>
          </a:p>
          <a:p>
            <a:pPr lvl="1"/>
            <a:r>
              <a:rPr lang="en-US" b="1" dirty="0" smtClean="0"/>
              <a:t>101P proficiency: 87%</a:t>
            </a:r>
          </a:p>
          <a:p>
            <a:pPr lvl="1"/>
            <a:r>
              <a:rPr lang="en-US" b="1" dirty="0" smtClean="0"/>
              <a:t>101 </a:t>
            </a:r>
            <a:r>
              <a:rPr lang="en-US" sz="2600" b="1" dirty="0" smtClean="0"/>
              <a:t>proficiency</a:t>
            </a:r>
            <a:r>
              <a:rPr lang="en-US" b="1" dirty="0" smtClean="0"/>
              <a:t>: 90%</a:t>
            </a:r>
          </a:p>
          <a:p>
            <a:r>
              <a:rPr lang="en-US" dirty="0">
                <a:solidFill>
                  <a:schemeClr val="tx1">
                    <a:lumMod val="65000"/>
                    <a:lumOff val="35000"/>
                  </a:schemeClr>
                </a:solidFill>
              </a:rPr>
              <a:t>Evaluate, analyze, synthesize own ideas and the ideas of </a:t>
            </a:r>
            <a:r>
              <a:rPr lang="en-US" dirty="0" smtClean="0">
                <a:solidFill>
                  <a:schemeClr val="tx1">
                    <a:lumMod val="65000"/>
                    <a:lumOff val="35000"/>
                  </a:schemeClr>
                </a:solidFill>
              </a:rPr>
              <a:t>others</a:t>
            </a:r>
          </a:p>
          <a:p>
            <a:pPr lvl="1"/>
            <a:r>
              <a:rPr lang="en-US" b="1" dirty="0" smtClean="0"/>
              <a:t>101P proficiency: 78%</a:t>
            </a:r>
          </a:p>
          <a:p>
            <a:pPr lvl="1"/>
            <a:r>
              <a:rPr lang="en-US" b="1" dirty="0" smtClean="0"/>
              <a:t>101 proficiency: 94%</a:t>
            </a:r>
            <a:endParaRPr lang="en-US" b="1" dirty="0"/>
          </a:p>
          <a:p>
            <a:endParaRPr lang="en-US" dirty="0"/>
          </a:p>
          <a:p>
            <a:endParaRPr lang="en-US" dirty="0"/>
          </a:p>
        </p:txBody>
      </p:sp>
    </p:spTree>
    <p:extLst>
      <p:ext uri="{BB962C8B-B14F-4D97-AF65-F5344CB8AC3E}">
        <p14:creationId xmlns:p14="http://schemas.microsoft.com/office/powerpoint/2010/main" val="3105446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rgbClr val="800000"/>
                </a:solidFill>
              </a:rPr>
              <a:t>CWI Outcomes </a:t>
            </a:r>
            <a:r>
              <a:rPr lang="en-US" sz="4800" dirty="0">
                <a:solidFill>
                  <a:srgbClr val="800000"/>
                </a:solidFill>
              </a:rPr>
              <a:t>Comparison </a:t>
            </a:r>
            <a:br>
              <a:rPr lang="en-US" sz="4800" dirty="0">
                <a:solidFill>
                  <a:srgbClr val="800000"/>
                </a:solidFill>
              </a:rPr>
            </a:br>
            <a:r>
              <a:rPr lang="en-US" sz="4800" dirty="0">
                <a:solidFill>
                  <a:srgbClr val="800000"/>
                </a:solidFill>
              </a:rPr>
              <a:t>Spring 2014</a:t>
            </a:r>
            <a:endParaRPr lang="en-US" dirty="0">
              <a:solidFill>
                <a:srgbClr val="800000"/>
              </a:solidFill>
            </a:endParaRPr>
          </a:p>
        </p:txBody>
      </p:sp>
      <p:sp>
        <p:nvSpPr>
          <p:cNvPr id="3" name="Content Placeholder 2"/>
          <p:cNvSpPr>
            <a:spLocks noGrp="1"/>
          </p:cNvSpPr>
          <p:nvPr>
            <p:ph idx="1"/>
          </p:nvPr>
        </p:nvSpPr>
        <p:spPr/>
        <p:txBody>
          <a:bodyPr>
            <a:normAutofit lnSpcReduction="10000"/>
          </a:bodyPr>
          <a:lstStyle/>
          <a:p>
            <a:r>
              <a:rPr lang="en-US" dirty="0"/>
              <a:t>Make basic but effective use of sources in an academic documentation format, including in-text citation and a </a:t>
            </a:r>
            <a:r>
              <a:rPr lang="en-US" dirty="0" smtClean="0"/>
              <a:t>bibliography</a:t>
            </a:r>
          </a:p>
          <a:p>
            <a:pPr lvl="1"/>
            <a:r>
              <a:rPr lang="en-US" b="1" dirty="0" smtClean="0"/>
              <a:t>101P proficiency: 88%</a:t>
            </a:r>
          </a:p>
          <a:p>
            <a:pPr lvl="1"/>
            <a:r>
              <a:rPr lang="en-US" b="1" dirty="0" smtClean="0"/>
              <a:t>101 proficiency: 96%</a:t>
            </a:r>
          </a:p>
          <a:p>
            <a:r>
              <a:rPr lang="en-US" dirty="0"/>
              <a:t>Demonstrate awareness of grammar and usage conventions in academic </a:t>
            </a:r>
            <a:r>
              <a:rPr lang="en-US" dirty="0" smtClean="0"/>
              <a:t>writing</a:t>
            </a:r>
          </a:p>
          <a:p>
            <a:pPr lvl="1"/>
            <a:r>
              <a:rPr lang="en-US" b="1" dirty="0" smtClean="0"/>
              <a:t>101P proficiency: 86%</a:t>
            </a:r>
          </a:p>
          <a:p>
            <a:pPr lvl="1"/>
            <a:r>
              <a:rPr lang="en-US" b="1" dirty="0" smtClean="0"/>
              <a:t>101 proficiency: 92%</a:t>
            </a:r>
            <a:endParaRPr lang="en-US" b="1" dirty="0"/>
          </a:p>
          <a:p>
            <a:endParaRPr lang="en-US" dirty="0"/>
          </a:p>
        </p:txBody>
      </p:sp>
    </p:spTree>
    <p:extLst>
      <p:ext uri="{BB962C8B-B14F-4D97-AF65-F5344CB8AC3E}">
        <p14:creationId xmlns:p14="http://schemas.microsoft.com/office/powerpoint/2010/main" val="1563346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Comparison: Retention Rates	</a:t>
            </a:r>
            <a:endParaRPr lang="en-US" dirty="0">
              <a:solidFill>
                <a:srgbClr val="800000"/>
              </a:solidFill>
            </a:endParaRPr>
          </a:p>
        </p:txBody>
      </p:sp>
      <p:sp>
        <p:nvSpPr>
          <p:cNvPr id="3" name="Content Placeholder 2"/>
          <p:cNvSpPr>
            <a:spLocks noGrp="1"/>
          </p:cNvSpPr>
          <p:nvPr>
            <p:ph idx="1"/>
          </p:nvPr>
        </p:nvSpPr>
        <p:spPr>
          <a:xfrm>
            <a:off x="457200" y="1371600"/>
            <a:ext cx="8229600" cy="4525963"/>
          </a:xfrm>
        </p:spPr>
        <p:txBody>
          <a:bodyPr>
            <a:noAutofit/>
          </a:bodyPr>
          <a:lstStyle/>
          <a:p>
            <a:pPr>
              <a:lnSpc>
                <a:spcPct val="80000"/>
              </a:lnSpc>
            </a:pPr>
            <a:r>
              <a:rPr lang="en-US" sz="2400" dirty="0" smtClean="0"/>
              <a:t>Fall 2012:</a:t>
            </a:r>
          </a:p>
          <a:p>
            <a:pPr lvl="1">
              <a:lnSpc>
                <a:spcPct val="80000"/>
              </a:lnSpc>
            </a:pPr>
            <a:r>
              <a:rPr lang="en-US" sz="2000" dirty="0" smtClean="0"/>
              <a:t>English 015: 66.67% (114/171)</a:t>
            </a:r>
          </a:p>
          <a:p>
            <a:pPr lvl="1">
              <a:lnSpc>
                <a:spcPct val="80000"/>
              </a:lnSpc>
            </a:pPr>
            <a:r>
              <a:rPr lang="en-US" sz="2000" dirty="0" smtClean="0"/>
              <a:t>English 090: 64.74% (235/363)</a:t>
            </a:r>
          </a:p>
          <a:p>
            <a:pPr lvl="1">
              <a:lnSpc>
                <a:spcPct val="80000"/>
              </a:lnSpc>
            </a:pPr>
            <a:r>
              <a:rPr lang="en-US" sz="2000" dirty="0" smtClean="0"/>
              <a:t>English 101: 70.94% (769/1084)</a:t>
            </a:r>
          </a:p>
          <a:p>
            <a:pPr>
              <a:lnSpc>
                <a:spcPct val="80000"/>
              </a:lnSpc>
            </a:pPr>
            <a:r>
              <a:rPr lang="en-US" sz="2400" dirty="0" smtClean="0"/>
              <a:t>Spring 2013</a:t>
            </a:r>
          </a:p>
          <a:p>
            <a:pPr lvl="1">
              <a:lnSpc>
                <a:spcPct val="80000"/>
              </a:lnSpc>
            </a:pPr>
            <a:r>
              <a:rPr lang="en-US" sz="2000" dirty="0" smtClean="0"/>
              <a:t>English 015: 54.35% (75/138)</a:t>
            </a:r>
          </a:p>
          <a:p>
            <a:pPr lvl="1">
              <a:lnSpc>
                <a:spcPct val="80000"/>
              </a:lnSpc>
            </a:pPr>
            <a:r>
              <a:rPr lang="en-US" sz="2000" dirty="0" smtClean="0"/>
              <a:t>English 090: 60.41% (148/245)</a:t>
            </a:r>
          </a:p>
          <a:p>
            <a:pPr lvl="1">
              <a:lnSpc>
                <a:spcPct val="80000"/>
              </a:lnSpc>
            </a:pPr>
            <a:r>
              <a:rPr lang="en-US" sz="2000" dirty="0" smtClean="0"/>
              <a:t>English 101: 65.82% (676/1027)</a:t>
            </a:r>
          </a:p>
          <a:p>
            <a:pPr>
              <a:lnSpc>
                <a:spcPct val="80000"/>
              </a:lnSpc>
            </a:pPr>
            <a:r>
              <a:rPr lang="en-US" sz="2400" dirty="0" smtClean="0"/>
              <a:t>Fall 2013</a:t>
            </a:r>
          </a:p>
          <a:p>
            <a:pPr lvl="1">
              <a:lnSpc>
                <a:spcPct val="80000"/>
              </a:lnSpc>
            </a:pPr>
            <a:r>
              <a:rPr lang="en-US" sz="2000" dirty="0" smtClean="0"/>
              <a:t>English 015: 67.11% (100/149)</a:t>
            </a:r>
          </a:p>
          <a:p>
            <a:pPr lvl="1">
              <a:lnSpc>
                <a:spcPct val="80000"/>
              </a:lnSpc>
            </a:pPr>
            <a:r>
              <a:rPr lang="en-US" sz="2000" dirty="0" smtClean="0"/>
              <a:t>English 090: 68.37% (134/196)</a:t>
            </a:r>
          </a:p>
          <a:p>
            <a:pPr lvl="1">
              <a:lnSpc>
                <a:spcPct val="80000"/>
              </a:lnSpc>
            </a:pPr>
            <a:r>
              <a:rPr lang="en-US" sz="2000" dirty="0" smtClean="0"/>
              <a:t>English 101: 69.77% (833/1194)</a:t>
            </a:r>
          </a:p>
          <a:p>
            <a:pPr>
              <a:lnSpc>
                <a:spcPct val="80000"/>
              </a:lnSpc>
            </a:pPr>
            <a:r>
              <a:rPr lang="en-US" sz="2400" dirty="0" smtClean="0"/>
              <a:t>Spring 2014</a:t>
            </a:r>
          </a:p>
          <a:p>
            <a:pPr lvl="1">
              <a:lnSpc>
                <a:spcPct val="80000"/>
              </a:lnSpc>
            </a:pPr>
            <a:r>
              <a:rPr lang="en-US" sz="2000" dirty="0" smtClean="0"/>
              <a:t>English 101P: 67.68% (245/362)</a:t>
            </a:r>
          </a:p>
          <a:p>
            <a:pPr lvl="1">
              <a:lnSpc>
                <a:spcPct val="80000"/>
              </a:lnSpc>
            </a:pPr>
            <a:r>
              <a:rPr lang="en-US" sz="2000" dirty="0" smtClean="0"/>
              <a:t>English 101: 67.88% (598/881)</a:t>
            </a:r>
            <a:endParaRPr lang="en-US" sz="2000" dirty="0"/>
          </a:p>
        </p:txBody>
      </p:sp>
    </p:spTree>
    <p:extLst>
      <p:ext uri="{BB962C8B-B14F-4D97-AF65-F5344CB8AC3E}">
        <p14:creationId xmlns:p14="http://schemas.microsoft.com/office/powerpoint/2010/main" val="1252878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077200" cy="1200329"/>
          </a:xfrm>
          <a:prstGeom prst="rect">
            <a:avLst/>
          </a:prstGeom>
          <a:noFill/>
        </p:spPr>
        <p:txBody>
          <a:bodyPr wrap="square" rtlCol="0">
            <a:spAutoFit/>
          </a:bodyPr>
          <a:lstStyle/>
          <a:p>
            <a:pPr algn="ctr"/>
            <a:endParaRPr lang="en-US" sz="3600" dirty="0" smtClean="0"/>
          </a:p>
          <a:p>
            <a:pPr algn="ctr"/>
            <a:endParaRPr lang="en-US" sz="3600" dirty="0"/>
          </a:p>
        </p:txBody>
      </p:sp>
      <p:sp>
        <p:nvSpPr>
          <p:cNvPr id="3" name="TextBox 2"/>
          <p:cNvSpPr txBox="1"/>
          <p:nvPr/>
        </p:nvSpPr>
        <p:spPr>
          <a:xfrm>
            <a:off x="762000" y="1143000"/>
            <a:ext cx="7772400" cy="5509201"/>
          </a:xfrm>
          <a:prstGeom prst="rect">
            <a:avLst/>
          </a:prstGeom>
          <a:noFill/>
        </p:spPr>
        <p:txBody>
          <a:bodyPr wrap="square" rtlCol="0">
            <a:spAutoFit/>
          </a:bodyPr>
          <a:lstStyle/>
          <a:p>
            <a:r>
              <a:rPr lang="en-US" sz="2800" b="1" dirty="0" smtClean="0"/>
              <a:t>2012: </a:t>
            </a:r>
            <a:r>
              <a:rPr lang="en-US" sz="2800" dirty="0" smtClean="0"/>
              <a:t>State initiative to reduce remediation by Fall 2015.</a:t>
            </a:r>
          </a:p>
          <a:p>
            <a:endParaRPr lang="en-US" sz="2000" dirty="0"/>
          </a:p>
          <a:p>
            <a:r>
              <a:rPr lang="en-US" sz="2800" b="1" dirty="0" smtClean="0"/>
              <a:t>Spring 2013: </a:t>
            </a:r>
            <a:r>
              <a:rPr lang="en-US" sz="2800" dirty="0" smtClean="0"/>
              <a:t>BSU adopted ALP for English 101.</a:t>
            </a:r>
            <a:endParaRPr lang="en-US" sz="2800" b="1" dirty="0" smtClean="0"/>
          </a:p>
          <a:p>
            <a:endParaRPr lang="en-US" dirty="0"/>
          </a:p>
          <a:p>
            <a:r>
              <a:rPr lang="en-US" sz="2800" b="1" dirty="0" smtClean="0"/>
              <a:t>June 2013</a:t>
            </a:r>
            <a:r>
              <a:rPr lang="en-US" sz="2800" dirty="0" smtClean="0"/>
              <a:t>: Grant awarded to BSU and CWI to fund the Writing Plus Project for AY 2013-2014</a:t>
            </a:r>
          </a:p>
          <a:p>
            <a:endParaRPr lang="en-US" dirty="0"/>
          </a:p>
          <a:p>
            <a:r>
              <a:rPr lang="en-US" sz="2800" b="1" dirty="0" smtClean="0"/>
              <a:t>Spring 2014:</a:t>
            </a:r>
            <a:r>
              <a:rPr lang="en-US" sz="2800" dirty="0" smtClean="0"/>
              <a:t> CWI adopted ALP for English 101</a:t>
            </a:r>
            <a:endParaRPr lang="en-US" sz="2800" b="1" dirty="0" smtClean="0"/>
          </a:p>
          <a:p>
            <a:endParaRPr lang="en-US" sz="1600" dirty="0"/>
          </a:p>
          <a:p>
            <a:r>
              <a:rPr lang="en-US" sz="2800" b="1" dirty="0" smtClean="0"/>
              <a:t>Summer 2014</a:t>
            </a:r>
            <a:r>
              <a:rPr lang="en-US" sz="2800" dirty="0" smtClean="0"/>
              <a:t>: Statewide institute for first-year writing</a:t>
            </a:r>
          </a:p>
          <a:p>
            <a:endParaRPr lang="en-US" sz="2800" dirty="0" smtClean="0"/>
          </a:p>
          <a:p>
            <a:r>
              <a:rPr lang="en-US" sz="2800" dirty="0" smtClean="0"/>
              <a:t> </a:t>
            </a:r>
            <a:endParaRPr lang="en-US" sz="2800" dirty="0"/>
          </a:p>
        </p:txBody>
      </p:sp>
      <p:sp>
        <p:nvSpPr>
          <p:cNvPr id="4" name="Title 1"/>
          <p:cNvSpPr txBox="1">
            <a:spLocks/>
          </p:cNvSpPr>
          <p:nvPr/>
        </p:nvSpPr>
        <p:spPr>
          <a:xfrm>
            <a:off x="549275" y="263244"/>
            <a:ext cx="8042276" cy="1336956"/>
          </a:xfrm>
          <a:prstGeom prst="rect">
            <a:avLst/>
          </a:prstGeom>
        </p:spPr>
        <p:txBody>
          <a:bodyPr/>
          <a:lstStyle>
            <a:lvl1pPr algn="ctr" rtl="0" eaLnBrk="0" fontAlgn="base" hangingPunct="0">
              <a:spcBef>
                <a:spcPct val="0"/>
              </a:spcBef>
              <a:spcAft>
                <a:spcPct val="0"/>
              </a:spcAft>
              <a:defRPr sz="4600" kern="1200">
                <a:solidFill>
                  <a:schemeClr val="accent1"/>
                </a:solidFill>
                <a:latin typeface="+mj-lt"/>
                <a:ea typeface="+mj-ea"/>
                <a:cs typeface="+mj-cs"/>
              </a:defRPr>
            </a:lvl1pPr>
            <a:lvl2pPr algn="ctr" rtl="0" eaLnBrk="0" fontAlgn="base" hangingPunct="0">
              <a:spcBef>
                <a:spcPct val="0"/>
              </a:spcBef>
              <a:spcAft>
                <a:spcPct val="0"/>
              </a:spcAft>
              <a:defRPr sz="4600">
                <a:solidFill>
                  <a:schemeClr val="accent1"/>
                </a:solidFill>
                <a:latin typeface="Arial" charset="0"/>
              </a:defRPr>
            </a:lvl2pPr>
            <a:lvl3pPr algn="ctr" rtl="0" eaLnBrk="0" fontAlgn="base" hangingPunct="0">
              <a:spcBef>
                <a:spcPct val="0"/>
              </a:spcBef>
              <a:spcAft>
                <a:spcPct val="0"/>
              </a:spcAft>
              <a:defRPr sz="4600">
                <a:solidFill>
                  <a:schemeClr val="accent1"/>
                </a:solidFill>
                <a:latin typeface="Arial" charset="0"/>
              </a:defRPr>
            </a:lvl3pPr>
            <a:lvl4pPr algn="ctr" rtl="0" eaLnBrk="0" fontAlgn="base" hangingPunct="0">
              <a:spcBef>
                <a:spcPct val="0"/>
              </a:spcBef>
              <a:spcAft>
                <a:spcPct val="0"/>
              </a:spcAft>
              <a:defRPr sz="4600">
                <a:solidFill>
                  <a:schemeClr val="accent1"/>
                </a:solidFill>
                <a:latin typeface="Arial" charset="0"/>
              </a:defRPr>
            </a:lvl4pPr>
            <a:lvl5pPr algn="ctr" rtl="0" eaLnBrk="0" fontAlgn="base" hangingPunct="0">
              <a:spcBef>
                <a:spcPct val="0"/>
              </a:spcBef>
              <a:spcAft>
                <a:spcPct val="0"/>
              </a:spcAft>
              <a:defRPr sz="4600">
                <a:solidFill>
                  <a:schemeClr val="accent1"/>
                </a:solidFill>
                <a:latin typeface="Arial" charset="0"/>
              </a:defRPr>
            </a:lvl5pPr>
            <a:lvl6pPr marL="457200" algn="ctr" rtl="0" fontAlgn="base">
              <a:spcBef>
                <a:spcPct val="0"/>
              </a:spcBef>
              <a:spcAft>
                <a:spcPct val="0"/>
              </a:spcAft>
              <a:defRPr sz="4600">
                <a:solidFill>
                  <a:schemeClr val="accent1"/>
                </a:solidFill>
                <a:latin typeface="Arial" charset="0"/>
              </a:defRPr>
            </a:lvl6pPr>
            <a:lvl7pPr marL="914400" algn="ctr" rtl="0" fontAlgn="base">
              <a:spcBef>
                <a:spcPct val="0"/>
              </a:spcBef>
              <a:spcAft>
                <a:spcPct val="0"/>
              </a:spcAft>
              <a:defRPr sz="4600">
                <a:solidFill>
                  <a:schemeClr val="accent1"/>
                </a:solidFill>
                <a:latin typeface="Arial" charset="0"/>
              </a:defRPr>
            </a:lvl7pPr>
            <a:lvl8pPr marL="1371600" algn="ctr" rtl="0" fontAlgn="base">
              <a:spcBef>
                <a:spcPct val="0"/>
              </a:spcBef>
              <a:spcAft>
                <a:spcPct val="0"/>
              </a:spcAft>
              <a:defRPr sz="4600">
                <a:solidFill>
                  <a:schemeClr val="accent1"/>
                </a:solidFill>
                <a:latin typeface="Arial" charset="0"/>
              </a:defRPr>
            </a:lvl8pPr>
            <a:lvl9pPr marL="1828800" algn="ctr" rtl="0" fontAlgn="base">
              <a:spcBef>
                <a:spcPct val="0"/>
              </a:spcBef>
              <a:spcAft>
                <a:spcPct val="0"/>
              </a:spcAft>
              <a:defRPr sz="4600">
                <a:solidFill>
                  <a:schemeClr val="accent1"/>
                </a:solidFill>
                <a:latin typeface="Arial" charset="0"/>
              </a:defRPr>
            </a:lvl9pPr>
          </a:lstStyle>
          <a:p>
            <a:r>
              <a:rPr lang="en-US" sz="4400" dirty="0" smtClean="0">
                <a:solidFill>
                  <a:srgbClr val="800000"/>
                </a:solidFill>
              </a:rPr>
              <a:t>Background &amp; Project Timeline</a:t>
            </a:r>
            <a:endParaRPr lang="en-US" sz="4400" dirty="0">
              <a:solidFill>
                <a:srgbClr val="800000"/>
              </a:solidFill>
            </a:endParaRPr>
          </a:p>
        </p:txBody>
      </p:sp>
    </p:spTree>
    <p:extLst>
      <p:ext uri="{BB962C8B-B14F-4D97-AF65-F5344CB8AC3E}">
        <p14:creationId xmlns:p14="http://schemas.microsoft.com/office/powerpoint/2010/main" val="1519643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800000"/>
                </a:solidFill>
              </a:rPr>
              <a:t>Students who elected 101P</a:t>
            </a:r>
            <a:br>
              <a:rPr lang="en-US" dirty="0" smtClean="0">
                <a:solidFill>
                  <a:srgbClr val="800000"/>
                </a:solidFill>
              </a:rPr>
            </a:br>
            <a:r>
              <a:rPr lang="en-US" dirty="0" smtClean="0">
                <a:solidFill>
                  <a:srgbClr val="800000"/>
                </a:solidFill>
              </a:rPr>
              <a:t>(COMPASS 70-99 or no placement score)</a:t>
            </a:r>
            <a:endParaRPr lang="en-US" dirty="0">
              <a:solidFill>
                <a:srgbClr val="80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Total #: 32</a:t>
            </a:r>
          </a:p>
          <a:p>
            <a:r>
              <a:rPr lang="en-US" dirty="0" smtClean="0"/>
              <a:t>Retained: 24/75%</a:t>
            </a:r>
          </a:p>
          <a:p>
            <a:r>
              <a:rPr lang="en-US" dirty="0" smtClean="0"/>
              <a:t>Passed (of enrolled): 22/68.75%</a:t>
            </a:r>
          </a:p>
          <a:p>
            <a:r>
              <a:rPr lang="en-US" dirty="0" smtClean="0"/>
              <a:t>Passed (of retained): 22/91.67%</a:t>
            </a:r>
          </a:p>
          <a:p>
            <a:r>
              <a:rPr lang="en-US" dirty="0"/>
              <a:t>No Credit</a:t>
            </a:r>
            <a:r>
              <a:rPr lang="en-US" dirty="0" smtClean="0"/>
              <a:t>: 2/6.25%</a:t>
            </a:r>
            <a:endParaRPr lang="en-US" dirty="0"/>
          </a:p>
          <a:p>
            <a:r>
              <a:rPr lang="en-US" dirty="0" smtClean="0"/>
              <a:t>Earned F: 0</a:t>
            </a:r>
          </a:p>
          <a:p>
            <a:r>
              <a:rPr lang="en-US" dirty="0"/>
              <a:t>Incomplete</a:t>
            </a:r>
            <a:r>
              <a:rPr lang="en-US" dirty="0" smtClean="0"/>
              <a:t>: 0</a:t>
            </a:r>
            <a:endParaRPr lang="en-US" dirty="0"/>
          </a:p>
          <a:p>
            <a:r>
              <a:rPr lang="en-US" dirty="0" smtClean="0"/>
              <a:t>Unearned F: 5/15.63%</a:t>
            </a:r>
          </a:p>
          <a:p>
            <a:r>
              <a:rPr lang="en-US" dirty="0" smtClean="0"/>
              <a:t>Withdrew: 3/9.38%</a:t>
            </a:r>
          </a:p>
        </p:txBody>
      </p:sp>
    </p:spTree>
    <p:extLst>
      <p:ext uri="{BB962C8B-B14F-4D97-AF65-F5344CB8AC3E}">
        <p14:creationId xmlns:p14="http://schemas.microsoft.com/office/powerpoint/2010/main" val="2843709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800000"/>
                </a:solidFill>
              </a:rPr>
              <a:t>Students who would have placed 090 (COMPASS 49-69)</a:t>
            </a:r>
            <a:endParaRPr lang="en-US" dirty="0">
              <a:solidFill>
                <a:srgbClr val="800000"/>
              </a:solidFill>
            </a:endParaRPr>
          </a:p>
        </p:txBody>
      </p:sp>
      <p:sp>
        <p:nvSpPr>
          <p:cNvPr id="3" name="Content Placeholder 2"/>
          <p:cNvSpPr>
            <a:spLocks noGrp="1"/>
          </p:cNvSpPr>
          <p:nvPr>
            <p:ph idx="1"/>
          </p:nvPr>
        </p:nvSpPr>
        <p:spPr/>
        <p:txBody>
          <a:bodyPr>
            <a:normAutofit fontScale="92500" lnSpcReduction="20000"/>
          </a:bodyPr>
          <a:lstStyle/>
          <a:p>
            <a:r>
              <a:rPr lang="en-US" dirty="0"/>
              <a:t>Total #: </a:t>
            </a:r>
            <a:r>
              <a:rPr lang="en-US" dirty="0" smtClean="0"/>
              <a:t>143</a:t>
            </a:r>
            <a:endParaRPr lang="en-US" dirty="0"/>
          </a:p>
          <a:p>
            <a:r>
              <a:rPr lang="en-US" dirty="0"/>
              <a:t>Retained</a:t>
            </a:r>
            <a:r>
              <a:rPr lang="en-US" dirty="0" smtClean="0"/>
              <a:t>: 97/67.83%</a:t>
            </a:r>
            <a:endParaRPr lang="en-US" dirty="0"/>
          </a:p>
          <a:p>
            <a:r>
              <a:rPr lang="en-US" dirty="0"/>
              <a:t>Passed (of enrolled</a:t>
            </a:r>
            <a:r>
              <a:rPr lang="en-US" dirty="0" smtClean="0"/>
              <a:t>): 88/61.54%</a:t>
            </a:r>
            <a:endParaRPr lang="en-US" dirty="0"/>
          </a:p>
          <a:p>
            <a:r>
              <a:rPr lang="en-US" dirty="0"/>
              <a:t>Passed (of retained</a:t>
            </a:r>
            <a:r>
              <a:rPr lang="en-US" dirty="0" smtClean="0"/>
              <a:t>): 88/90.72%</a:t>
            </a:r>
            <a:endParaRPr lang="en-US" dirty="0"/>
          </a:p>
          <a:p>
            <a:r>
              <a:rPr lang="en-US" dirty="0"/>
              <a:t>No Credit</a:t>
            </a:r>
            <a:r>
              <a:rPr lang="en-US" dirty="0" smtClean="0"/>
              <a:t>: 7/4.90%</a:t>
            </a:r>
            <a:endParaRPr lang="en-US" dirty="0"/>
          </a:p>
          <a:p>
            <a:r>
              <a:rPr lang="en-US" dirty="0"/>
              <a:t>Earned F</a:t>
            </a:r>
            <a:r>
              <a:rPr lang="en-US" dirty="0" smtClean="0"/>
              <a:t>: 2/1.40%</a:t>
            </a:r>
            <a:endParaRPr lang="en-US" dirty="0"/>
          </a:p>
          <a:p>
            <a:r>
              <a:rPr lang="en-US" dirty="0"/>
              <a:t>Incomplete</a:t>
            </a:r>
            <a:r>
              <a:rPr lang="en-US" dirty="0" smtClean="0"/>
              <a:t>: 0</a:t>
            </a:r>
            <a:endParaRPr lang="en-US" dirty="0"/>
          </a:p>
          <a:p>
            <a:r>
              <a:rPr lang="en-US" dirty="0"/>
              <a:t>Unearned F</a:t>
            </a:r>
            <a:r>
              <a:rPr lang="en-US" dirty="0" smtClean="0"/>
              <a:t>: 33/23.08%</a:t>
            </a:r>
            <a:endParaRPr lang="en-US" dirty="0"/>
          </a:p>
          <a:p>
            <a:r>
              <a:rPr lang="en-US" dirty="0"/>
              <a:t>Withdrew</a:t>
            </a:r>
            <a:r>
              <a:rPr lang="en-US" dirty="0" smtClean="0"/>
              <a:t>: 13/9.09%</a:t>
            </a:r>
            <a:endParaRPr lang="en-US" dirty="0"/>
          </a:p>
          <a:p>
            <a:endParaRPr lang="en-US" dirty="0"/>
          </a:p>
        </p:txBody>
      </p:sp>
    </p:spTree>
    <p:extLst>
      <p:ext uri="{BB962C8B-B14F-4D97-AF65-F5344CB8AC3E}">
        <p14:creationId xmlns:p14="http://schemas.microsoft.com/office/powerpoint/2010/main" val="2478996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800000"/>
                </a:solidFill>
              </a:rPr>
              <a:t>Students who would have placed 015</a:t>
            </a:r>
            <a:br>
              <a:rPr lang="en-US" dirty="0" smtClean="0">
                <a:solidFill>
                  <a:srgbClr val="800000"/>
                </a:solidFill>
              </a:rPr>
            </a:br>
            <a:r>
              <a:rPr lang="en-US" dirty="0" smtClean="0">
                <a:solidFill>
                  <a:srgbClr val="800000"/>
                </a:solidFill>
              </a:rPr>
              <a:t>(COMPASS 48 or lower)</a:t>
            </a:r>
            <a:endParaRPr lang="en-US" dirty="0">
              <a:solidFill>
                <a:srgbClr val="800000"/>
              </a:solidFill>
            </a:endParaRPr>
          </a:p>
        </p:txBody>
      </p:sp>
      <p:sp>
        <p:nvSpPr>
          <p:cNvPr id="3" name="Content Placeholder 2"/>
          <p:cNvSpPr>
            <a:spLocks noGrp="1"/>
          </p:cNvSpPr>
          <p:nvPr>
            <p:ph idx="1"/>
          </p:nvPr>
        </p:nvSpPr>
        <p:spPr/>
        <p:txBody>
          <a:bodyPr>
            <a:normAutofit fontScale="92500" lnSpcReduction="20000"/>
          </a:bodyPr>
          <a:lstStyle/>
          <a:p>
            <a:r>
              <a:rPr lang="en-US" dirty="0"/>
              <a:t>Total #: </a:t>
            </a:r>
            <a:r>
              <a:rPr lang="en-US" dirty="0" smtClean="0"/>
              <a:t>187</a:t>
            </a:r>
            <a:endParaRPr lang="en-US" dirty="0"/>
          </a:p>
          <a:p>
            <a:r>
              <a:rPr lang="en-US" dirty="0"/>
              <a:t>Retained</a:t>
            </a:r>
            <a:r>
              <a:rPr lang="en-US" dirty="0" smtClean="0"/>
              <a:t>: 124/66.31%</a:t>
            </a:r>
            <a:endParaRPr lang="en-US" dirty="0"/>
          </a:p>
          <a:p>
            <a:r>
              <a:rPr lang="en-US" dirty="0"/>
              <a:t>Passed (of enrolled</a:t>
            </a:r>
            <a:r>
              <a:rPr lang="en-US" dirty="0" smtClean="0"/>
              <a:t>): 110/58.82%</a:t>
            </a:r>
            <a:endParaRPr lang="en-US" dirty="0"/>
          </a:p>
          <a:p>
            <a:r>
              <a:rPr lang="en-US" dirty="0"/>
              <a:t>Passed (of retained</a:t>
            </a:r>
            <a:r>
              <a:rPr lang="en-US" dirty="0" smtClean="0"/>
              <a:t>): 110/88.71%</a:t>
            </a:r>
            <a:endParaRPr lang="en-US" dirty="0"/>
          </a:p>
          <a:p>
            <a:r>
              <a:rPr lang="en-US" dirty="0"/>
              <a:t>No Credit</a:t>
            </a:r>
            <a:r>
              <a:rPr lang="en-US" dirty="0" smtClean="0"/>
              <a:t>: 10/5.35%</a:t>
            </a:r>
            <a:endParaRPr lang="en-US" dirty="0"/>
          </a:p>
          <a:p>
            <a:r>
              <a:rPr lang="en-US" dirty="0"/>
              <a:t>Earned F</a:t>
            </a:r>
            <a:r>
              <a:rPr lang="en-US" dirty="0" smtClean="0"/>
              <a:t>: 2/1.07%</a:t>
            </a:r>
            <a:endParaRPr lang="en-US" dirty="0"/>
          </a:p>
          <a:p>
            <a:r>
              <a:rPr lang="en-US" dirty="0"/>
              <a:t>Incomplete</a:t>
            </a:r>
            <a:r>
              <a:rPr lang="en-US" dirty="0" smtClean="0"/>
              <a:t>: 2/1.07%</a:t>
            </a:r>
            <a:endParaRPr lang="en-US" dirty="0"/>
          </a:p>
          <a:p>
            <a:r>
              <a:rPr lang="en-US" dirty="0"/>
              <a:t>Unearned F</a:t>
            </a:r>
            <a:r>
              <a:rPr lang="en-US" dirty="0" smtClean="0"/>
              <a:t>: 46/24.60%</a:t>
            </a:r>
            <a:endParaRPr lang="en-US" dirty="0"/>
          </a:p>
          <a:p>
            <a:r>
              <a:rPr lang="en-US" dirty="0"/>
              <a:t>Withdrew</a:t>
            </a:r>
            <a:r>
              <a:rPr lang="en-US" dirty="0" smtClean="0"/>
              <a:t>: 17/9.09%</a:t>
            </a:r>
            <a:endParaRPr lang="en-US" dirty="0"/>
          </a:p>
          <a:p>
            <a:endParaRPr lang="en-US" dirty="0"/>
          </a:p>
        </p:txBody>
      </p:sp>
    </p:spTree>
    <p:extLst>
      <p:ext uri="{BB962C8B-B14F-4D97-AF65-F5344CB8AC3E}">
        <p14:creationId xmlns:p14="http://schemas.microsoft.com/office/powerpoint/2010/main" val="1044757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800000"/>
                </a:solidFill>
              </a:rPr>
              <a:t>Students with COMPASS 35 or lower</a:t>
            </a:r>
            <a:endParaRPr lang="en-US" dirty="0">
              <a:solidFill>
                <a:srgbClr val="800000"/>
              </a:solidFill>
            </a:endParaRPr>
          </a:p>
        </p:txBody>
      </p:sp>
      <p:sp>
        <p:nvSpPr>
          <p:cNvPr id="3" name="Content Placeholder 2"/>
          <p:cNvSpPr>
            <a:spLocks noGrp="1"/>
          </p:cNvSpPr>
          <p:nvPr>
            <p:ph idx="1"/>
          </p:nvPr>
        </p:nvSpPr>
        <p:spPr/>
        <p:txBody>
          <a:bodyPr>
            <a:normAutofit fontScale="92500" lnSpcReduction="20000"/>
          </a:bodyPr>
          <a:lstStyle/>
          <a:p>
            <a:r>
              <a:rPr lang="en-US" dirty="0"/>
              <a:t>Total #: </a:t>
            </a:r>
            <a:r>
              <a:rPr lang="en-US" dirty="0" smtClean="0"/>
              <a:t>112</a:t>
            </a:r>
          </a:p>
          <a:p>
            <a:r>
              <a:rPr lang="en-US" dirty="0" smtClean="0"/>
              <a:t>Retained: 69</a:t>
            </a:r>
            <a:r>
              <a:rPr lang="en-US" dirty="0"/>
              <a:t>/61.61%</a:t>
            </a:r>
          </a:p>
          <a:p>
            <a:r>
              <a:rPr lang="en-US" dirty="0" smtClean="0"/>
              <a:t>Passed </a:t>
            </a:r>
            <a:r>
              <a:rPr lang="en-US" dirty="0"/>
              <a:t>(of enrolled</a:t>
            </a:r>
            <a:r>
              <a:rPr lang="en-US" dirty="0" smtClean="0"/>
              <a:t>): 61/54.46%</a:t>
            </a:r>
            <a:endParaRPr lang="en-US" dirty="0"/>
          </a:p>
          <a:p>
            <a:r>
              <a:rPr lang="en-US" dirty="0"/>
              <a:t>Passed (of retained</a:t>
            </a:r>
            <a:r>
              <a:rPr lang="en-US" dirty="0" smtClean="0"/>
              <a:t>): 61/88.41% </a:t>
            </a:r>
            <a:endParaRPr lang="en-US" dirty="0"/>
          </a:p>
          <a:p>
            <a:r>
              <a:rPr lang="en-US" dirty="0"/>
              <a:t>No Credit</a:t>
            </a:r>
            <a:r>
              <a:rPr lang="en-US" dirty="0" smtClean="0"/>
              <a:t>: 7/6.25%</a:t>
            </a:r>
            <a:endParaRPr lang="en-US" dirty="0"/>
          </a:p>
          <a:p>
            <a:r>
              <a:rPr lang="en-US" dirty="0"/>
              <a:t>Earned F</a:t>
            </a:r>
            <a:r>
              <a:rPr lang="en-US" dirty="0" smtClean="0"/>
              <a:t>: 0</a:t>
            </a:r>
            <a:endParaRPr lang="en-US" dirty="0"/>
          </a:p>
          <a:p>
            <a:r>
              <a:rPr lang="en-US" dirty="0"/>
              <a:t>Incomplete</a:t>
            </a:r>
            <a:r>
              <a:rPr lang="en-US" dirty="0" smtClean="0"/>
              <a:t>: 1/0.89%</a:t>
            </a:r>
            <a:endParaRPr lang="en-US" dirty="0"/>
          </a:p>
          <a:p>
            <a:r>
              <a:rPr lang="en-US" dirty="0"/>
              <a:t>Unearned F</a:t>
            </a:r>
            <a:r>
              <a:rPr lang="en-US" dirty="0" smtClean="0"/>
              <a:t>: 29/25.89%</a:t>
            </a:r>
            <a:endParaRPr lang="en-US" dirty="0"/>
          </a:p>
          <a:p>
            <a:r>
              <a:rPr lang="en-US" dirty="0"/>
              <a:t>Withdrew</a:t>
            </a:r>
            <a:r>
              <a:rPr lang="en-US" dirty="0" smtClean="0"/>
              <a:t>: 14/12.5% </a:t>
            </a:r>
            <a:endParaRPr lang="en-US" dirty="0"/>
          </a:p>
          <a:p>
            <a:endParaRPr lang="en-US" dirty="0"/>
          </a:p>
        </p:txBody>
      </p:sp>
    </p:spTree>
    <p:extLst>
      <p:ext uri="{BB962C8B-B14F-4D97-AF65-F5344CB8AC3E}">
        <p14:creationId xmlns:p14="http://schemas.microsoft.com/office/powerpoint/2010/main" val="2246657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800000"/>
                </a:solidFill>
              </a:rPr>
              <a:t>Students with COMPASS 25 or lower</a:t>
            </a:r>
            <a:endParaRPr lang="en-US" dirty="0">
              <a:solidFill>
                <a:srgbClr val="800000"/>
              </a:solidFill>
            </a:endParaRPr>
          </a:p>
        </p:txBody>
      </p:sp>
      <p:sp>
        <p:nvSpPr>
          <p:cNvPr id="3" name="Content Placeholder 2"/>
          <p:cNvSpPr>
            <a:spLocks noGrp="1"/>
          </p:cNvSpPr>
          <p:nvPr>
            <p:ph idx="1"/>
          </p:nvPr>
        </p:nvSpPr>
        <p:spPr/>
        <p:txBody>
          <a:bodyPr>
            <a:normAutofit fontScale="92500" lnSpcReduction="20000"/>
          </a:bodyPr>
          <a:lstStyle/>
          <a:p>
            <a:r>
              <a:rPr lang="en-US" dirty="0"/>
              <a:t>Total #: </a:t>
            </a:r>
            <a:r>
              <a:rPr lang="en-US" dirty="0" smtClean="0"/>
              <a:t>48</a:t>
            </a:r>
            <a:endParaRPr lang="en-US" dirty="0"/>
          </a:p>
          <a:p>
            <a:r>
              <a:rPr lang="en-US" dirty="0"/>
              <a:t>Retained</a:t>
            </a:r>
            <a:r>
              <a:rPr lang="en-US" dirty="0" smtClean="0"/>
              <a:t>: 28/58.33%</a:t>
            </a:r>
            <a:endParaRPr lang="en-US" dirty="0"/>
          </a:p>
          <a:p>
            <a:r>
              <a:rPr lang="en-US" dirty="0"/>
              <a:t>Passed (of enrolled</a:t>
            </a:r>
            <a:r>
              <a:rPr lang="en-US" dirty="0" smtClean="0"/>
              <a:t>): 25/52.08%</a:t>
            </a:r>
            <a:endParaRPr lang="en-US" dirty="0"/>
          </a:p>
          <a:p>
            <a:r>
              <a:rPr lang="en-US" dirty="0">
                <a:solidFill>
                  <a:srgbClr val="800000"/>
                </a:solidFill>
              </a:rPr>
              <a:t>Passed (of retained</a:t>
            </a:r>
            <a:r>
              <a:rPr lang="en-US" dirty="0" smtClean="0">
                <a:solidFill>
                  <a:srgbClr val="800000"/>
                </a:solidFill>
              </a:rPr>
              <a:t>): 25/89.29%</a:t>
            </a:r>
            <a:endParaRPr lang="en-US" dirty="0">
              <a:solidFill>
                <a:srgbClr val="800000"/>
              </a:solidFill>
            </a:endParaRPr>
          </a:p>
          <a:p>
            <a:r>
              <a:rPr lang="en-US" dirty="0"/>
              <a:t>No Credit</a:t>
            </a:r>
            <a:r>
              <a:rPr lang="en-US" dirty="0" smtClean="0"/>
              <a:t>: 3/10.71%</a:t>
            </a:r>
            <a:endParaRPr lang="en-US" dirty="0"/>
          </a:p>
          <a:p>
            <a:r>
              <a:rPr lang="en-US" dirty="0"/>
              <a:t>Earned F</a:t>
            </a:r>
            <a:r>
              <a:rPr lang="en-US" dirty="0" smtClean="0"/>
              <a:t>: 0</a:t>
            </a:r>
            <a:endParaRPr lang="en-US" dirty="0"/>
          </a:p>
          <a:p>
            <a:r>
              <a:rPr lang="en-US" dirty="0"/>
              <a:t>Incomplete</a:t>
            </a:r>
            <a:r>
              <a:rPr lang="en-US" dirty="0" smtClean="0"/>
              <a:t>: 0</a:t>
            </a:r>
            <a:endParaRPr lang="en-US" dirty="0"/>
          </a:p>
          <a:p>
            <a:r>
              <a:rPr lang="en-US" dirty="0"/>
              <a:t>Unearned F</a:t>
            </a:r>
            <a:r>
              <a:rPr lang="en-US" dirty="0" smtClean="0"/>
              <a:t>: 16/33.33%</a:t>
            </a:r>
            <a:endParaRPr lang="en-US" dirty="0"/>
          </a:p>
          <a:p>
            <a:r>
              <a:rPr lang="en-US" dirty="0"/>
              <a:t>Withdrew</a:t>
            </a:r>
            <a:r>
              <a:rPr lang="en-US" dirty="0" smtClean="0"/>
              <a:t>: 4/8.33%</a:t>
            </a:r>
            <a:endParaRPr lang="en-US" dirty="0"/>
          </a:p>
          <a:p>
            <a:endParaRPr lang="en-US" dirty="0"/>
          </a:p>
        </p:txBody>
      </p:sp>
    </p:spTree>
    <p:extLst>
      <p:ext uri="{BB962C8B-B14F-4D97-AF65-F5344CB8AC3E}">
        <p14:creationId xmlns:p14="http://schemas.microsoft.com/office/powerpoint/2010/main" val="668796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Previous Models</a:t>
            </a:r>
            <a:endParaRPr lang="en-US" dirty="0">
              <a:solidFill>
                <a:srgbClr val="800000"/>
              </a:solidFill>
            </a:endParaRPr>
          </a:p>
        </p:txBody>
      </p:sp>
      <p:sp>
        <p:nvSpPr>
          <p:cNvPr id="3" name="Content Placeholder 2"/>
          <p:cNvSpPr>
            <a:spLocks noGrp="1"/>
          </p:cNvSpPr>
          <p:nvPr>
            <p:ph sz="half" idx="1"/>
          </p:nvPr>
        </p:nvSpPr>
        <p:spPr>
          <a:xfrm>
            <a:off x="4724400" y="1524000"/>
            <a:ext cx="4038600" cy="4525963"/>
          </a:xfrm>
        </p:spPr>
        <p:txBody>
          <a:bodyPr>
            <a:normAutofit/>
          </a:bodyPr>
          <a:lstStyle/>
          <a:p>
            <a:pPr marL="0" indent="0">
              <a:buNone/>
            </a:pPr>
            <a:r>
              <a:rPr lang="en-US" b="1" dirty="0" smtClean="0"/>
              <a:t>Boise State University</a:t>
            </a:r>
          </a:p>
          <a:p>
            <a:pPr marL="0" indent="0">
              <a:buNone/>
            </a:pPr>
            <a:r>
              <a:rPr lang="en-US" dirty="0" smtClean="0"/>
              <a:t>ENGL 90, non-credit, equivalent of 3 credits </a:t>
            </a:r>
            <a:br>
              <a:rPr lang="en-US" dirty="0" smtClean="0"/>
            </a:br>
            <a:endParaRPr lang="en-US" dirty="0" smtClean="0"/>
          </a:p>
          <a:p>
            <a:pPr marL="0" indent="0">
              <a:buNone/>
            </a:pPr>
            <a:endParaRPr lang="en-US" dirty="0">
              <a:sym typeface="Wingdings" panose="05000000000000000000" pitchFamily="2" charset="2"/>
            </a:endParaRPr>
          </a:p>
          <a:p>
            <a:pPr marL="0" indent="0">
              <a:buNone/>
            </a:pPr>
            <a:r>
              <a:rPr lang="en-US" dirty="0" smtClean="0">
                <a:sym typeface="Wingdings" panose="05000000000000000000" pitchFamily="2" charset="2"/>
              </a:rPr>
              <a:t>ENGL 101, 3 CREDITS</a:t>
            </a:r>
            <a:br>
              <a:rPr lang="en-US" dirty="0" smtClean="0">
                <a:sym typeface="Wingdings" panose="05000000000000000000" pitchFamily="2" charset="2"/>
              </a:rPr>
            </a:br>
            <a:r>
              <a:rPr lang="en-US" dirty="0" smtClean="0">
                <a:sym typeface="Wingdings" panose="05000000000000000000" pitchFamily="2" charset="2"/>
              </a:rPr>
              <a:t/>
            </a:r>
            <a:br>
              <a:rPr lang="en-US" dirty="0" smtClean="0">
                <a:sym typeface="Wingdings" panose="05000000000000000000" pitchFamily="2" charset="2"/>
              </a:rPr>
            </a:br>
            <a:endParaRPr lang="en-US" sz="3200" dirty="0"/>
          </a:p>
        </p:txBody>
      </p:sp>
      <p:sp>
        <p:nvSpPr>
          <p:cNvPr id="4" name="Content Placeholder 3"/>
          <p:cNvSpPr>
            <a:spLocks noGrp="1"/>
          </p:cNvSpPr>
          <p:nvPr>
            <p:ph sz="half" idx="2"/>
          </p:nvPr>
        </p:nvSpPr>
        <p:spPr>
          <a:xfrm>
            <a:off x="381000" y="1447800"/>
            <a:ext cx="4191000" cy="4952999"/>
          </a:xfrm>
        </p:spPr>
        <p:txBody>
          <a:bodyPr>
            <a:noAutofit/>
          </a:bodyPr>
          <a:lstStyle/>
          <a:p>
            <a:pPr marL="0" indent="0">
              <a:buNone/>
            </a:pPr>
            <a:r>
              <a:rPr lang="en-US" b="1" dirty="0" smtClean="0"/>
              <a:t>College of Western Idaho</a:t>
            </a:r>
          </a:p>
          <a:p>
            <a:pPr marL="0" indent="0">
              <a:buNone/>
            </a:pPr>
            <a:r>
              <a:rPr lang="en-US" dirty="0" smtClean="0"/>
              <a:t>ENGL 15, non-credit, equivalent of 4 credits</a:t>
            </a:r>
          </a:p>
          <a:p>
            <a:pPr marL="0" indent="0">
              <a:buNone/>
            </a:pPr>
            <a:r>
              <a:rPr lang="en-US" dirty="0"/>
              <a:t>ENGL 90, </a:t>
            </a:r>
            <a:r>
              <a:rPr lang="en-US" dirty="0" smtClean="0"/>
              <a:t>non-credit, </a:t>
            </a:r>
            <a:r>
              <a:rPr lang="en-US" dirty="0"/>
              <a:t>equivalent of 3 credits </a:t>
            </a:r>
            <a:endParaRPr lang="en-US" dirty="0" smtClean="0"/>
          </a:p>
          <a:p>
            <a:pPr marL="0" indent="0">
              <a:buNone/>
            </a:pPr>
            <a:r>
              <a:rPr lang="en-US" dirty="0" smtClean="0"/>
              <a:t> </a:t>
            </a:r>
            <a:r>
              <a:rPr lang="en-US" dirty="0">
                <a:sym typeface="Wingdings" panose="05000000000000000000" pitchFamily="2" charset="2"/>
              </a:rPr>
              <a:t/>
            </a:r>
            <a:br>
              <a:rPr lang="en-US" dirty="0">
                <a:sym typeface="Wingdings" panose="05000000000000000000" pitchFamily="2" charset="2"/>
              </a:rPr>
            </a:br>
            <a:endParaRPr lang="en-US" dirty="0" smtClean="0">
              <a:sym typeface="Wingdings" panose="05000000000000000000" pitchFamily="2" charset="2"/>
            </a:endParaRPr>
          </a:p>
          <a:p>
            <a:pPr marL="0" indent="0">
              <a:buNone/>
            </a:pPr>
            <a:r>
              <a:rPr lang="en-US" dirty="0" smtClean="0">
                <a:sym typeface="Wingdings" panose="05000000000000000000" pitchFamily="2" charset="2"/>
              </a:rPr>
              <a:t>ENGL </a:t>
            </a:r>
            <a:r>
              <a:rPr lang="en-US" dirty="0">
                <a:sym typeface="Wingdings" panose="05000000000000000000" pitchFamily="2" charset="2"/>
              </a:rPr>
              <a:t>101, 3 CREDITS</a:t>
            </a:r>
            <a:br>
              <a:rPr lang="en-US" dirty="0">
                <a:sym typeface="Wingdings" panose="05000000000000000000" pitchFamily="2" charset="2"/>
              </a:rPr>
            </a:br>
            <a:endParaRPr lang="en-US" sz="3200" dirty="0"/>
          </a:p>
        </p:txBody>
      </p:sp>
      <p:sp>
        <p:nvSpPr>
          <p:cNvPr id="6" name="Down Arrow 5"/>
          <p:cNvSpPr/>
          <p:nvPr/>
        </p:nvSpPr>
        <p:spPr>
          <a:xfrm>
            <a:off x="6144768" y="3200400"/>
            <a:ext cx="484632" cy="647700"/>
          </a:xfrm>
          <a:prstGeom prst="downArrow">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Down Arrow 8"/>
          <p:cNvSpPr/>
          <p:nvPr/>
        </p:nvSpPr>
        <p:spPr>
          <a:xfrm>
            <a:off x="1752600" y="3934674"/>
            <a:ext cx="457200" cy="637326"/>
          </a:xfrm>
          <a:prstGeom prst="downArrow">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81231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42276" cy="1600200"/>
          </a:xfrm>
        </p:spPr>
        <p:txBody>
          <a:bodyPr>
            <a:normAutofit fontScale="90000"/>
          </a:bodyPr>
          <a:lstStyle/>
          <a:p>
            <a:r>
              <a:rPr lang="en-US" dirty="0" smtClean="0">
                <a:solidFill>
                  <a:srgbClr val="800000"/>
                </a:solidFill>
              </a:rPr>
              <a:t>BSU’s Model</a:t>
            </a:r>
            <a:br>
              <a:rPr lang="en-US" dirty="0" smtClean="0">
                <a:solidFill>
                  <a:srgbClr val="800000"/>
                </a:solidFill>
              </a:rPr>
            </a:br>
            <a:r>
              <a:rPr lang="en-US" dirty="0" smtClean="0">
                <a:solidFill>
                  <a:srgbClr val="800000"/>
                </a:solidFill>
              </a:rPr>
              <a:t> ENGL 101 (3 cr.)         STUDIO (1 cr.)</a:t>
            </a:r>
            <a:endParaRPr lang="en-US" dirty="0">
              <a:solidFill>
                <a:srgbClr val="800000"/>
              </a:solidFill>
            </a:endParaRPr>
          </a:p>
        </p:txBody>
      </p:sp>
      <p:sp>
        <p:nvSpPr>
          <p:cNvPr id="3" name="Content Placeholder 2"/>
          <p:cNvSpPr>
            <a:spLocks noGrp="1"/>
          </p:cNvSpPr>
          <p:nvPr>
            <p:ph sz="half" idx="1"/>
          </p:nvPr>
        </p:nvSpPr>
        <p:spPr/>
        <p:txBody>
          <a:bodyPr>
            <a:normAutofit fontScale="85000" lnSpcReduction="20000"/>
          </a:bodyPr>
          <a:lstStyle/>
          <a:p>
            <a:pPr marL="0" indent="0">
              <a:buNone/>
            </a:pPr>
            <a:r>
              <a:rPr lang="en-US" sz="6600" dirty="0">
                <a:solidFill>
                  <a:schemeClr val="accent5">
                    <a:lumMod val="60000"/>
                    <a:lumOff val="40000"/>
                  </a:schemeClr>
                </a:solidFill>
                <a:latin typeface="Webdings"/>
              </a:rPr>
              <a:t></a:t>
            </a:r>
          </a:p>
          <a:p>
            <a:pPr marL="0" indent="0">
              <a:buNone/>
            </a:pPr>
            <a:r>
              <a:rPr lang="en-US" sz="6600" dirty="0">
                <a:solidFill>
                  <a:schemeClr val="accent5">
                    <a:lumMod val="60000"/>
                    <a:lumOff val="40000"/>
                  </a:schemeClr>
                </a:solidFill>
                <a:latin typeface="Webdings"/>
              </a:rPr>
              <a:t></a:t>
            </a:r>
          </a:p>
          <a:p>
            <a:pPr marL="0" indent="0">
              <a:buNone/>
            </a:pPr>
            <a:r>
              <a:rPr lang="en-US" sz="6600" dirty="0">
                <a:solidFill>
                  <a:schemeClr val="accent5">
                    <a:lumMod val="60000"/>
                    <a:lumOff val="40000"/>
                  </a:schemeClr>
                </a:solidFill>
                <a:latin typeface="Webdings"/>
              </a:rPr>
              <a:t></a:t>
            </a:r>
          </a:p>
          <a:p>
            <a:pPr marL="0" indent="0">
              <a:buNone/>
            </a:pPr>
            <a:r>
              <a:rPr lang="en-US" sz="6600" dirty="0">
                <a:solidFill>
                  <a:schemeClr val="accent5">
                    <a:lumMod val="60000"/>
                    <a:lumOff val="40000"/>
                  </a:schemeClr>
                </a:solidFill>
                <a:latin typeface="Webdings"/>
              </a:rPr>
              <a:t></a:t>
            </a:r>
            <a:r>
              <a:rPr lang="en-US" sz="6600" dirty="0">
                <a:solidFill>
                  <a:schemeClr val="accent1">
                    <a:lumMod val="75000"/>
                  </a:schemeClr>
                </a:solidFill>
                <a:latin typeface="Webdings"/>
              </a:rPr>
              <a:t></a:t>
            </a:r>
          </a:p>
          <a:p>
            <a:pPr marL="0" indent="0">
              <a:buNone/>
            </a:pPr>
            <a:r>
              <a:rPr lang="en-US" sz="6600" dirty="0">
                <a:solidFill>
                  <a:schemeClr val="accent1">
                    <a:lumMod val="75000"/>
                  </a:schemeClr>
                </a:solidFill>
                <a:latin typeface="Webdings"/>
              </a:rPr>
              <a:t></a:t>
            </a:r>
            <a:endParaRPr lang="en-US" sz="6600" dirty="0">
              <a:solidFill>
                <a:schemeClr val="accent1">
                  <a:lumMod val="75000"/>
                </a:schemeClr>
              </a:solidFill>
            </a:endParaRPr>
          </a:p>
          <a:p>
            <a:endParaRPr lang="en-US" sz="2400" dirty="0"/>
          </a:p>
        </p:txBody>
      </p:sp>
      <p:sp>
        <p:nvSpPr>
          <p:cNvPr id="4" name="Content Placeholder 3"/>
          <p:cNvSpPr>
            <a:spLocks noGrp="1"/>
          </p:cNvSpPr>
          <p:nvPr>
            <p:ph sz="half" idx="2"/>
          </p:nvPr>
        </p:nvSpPr>
        <p:spPr/>
        <p:txBody>
          <a:bodyPr>
            <a:normAutofit/>
          </a:bodyPr>
          <a:lstStyle/>
          <a:p>
            <a:pPr marL="0" indent="0">
              <a:buNone/>
            </a:pPr>
            <a:r>
              <a:rPr lang="en-US" sz="8000" dirty="0">
                <a:solidFill>
                  <a:schemeClr val="accent1">
                    <a:lumMod val="75000"/>
                  </a:schemeClr>
                </a:solidFill>
                <a:latin typeface="Webdings"/>
              </a:rPr>
              <a:t></a:t>
            </a:r>
          </a:p>
          <a:p>
            <a:pPr marL="0" indent="0">
              <a:buNone/>
            </a:pPr>
            <a:endParaRPr lang="en-US" dirty="0"/>
          </a:p>
        </p:txBody>
      </p:sp>
    </p:spTree>
    <p:extLst>
      <p:ext uri="{BB962C8B-B14F-4D97-AF65-F5344CB8AC3E}">
        <p14:creationId xmlns:p14="http://schemas.microsoft.com/office/powerpoint/2010/main" val="33454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42276" cy="1600200"/>
          </a:xfrm>
        </p:spPr>
        <p:txBody>
          <a:bodyPr>
            <a:normAutofit fontScale="90000"/>
          </a:bodyPr>
          <a:lstStyle/>
          <a:p>
            <a:r>
              <a:rPr lang="en-US" dirty="0" smtClean="0">
                <a:solidFill>
                  <a:srgbClr val="800000"/>
                </a:solidFill>
              </a:rPr>
              <a:t>CWI’s Model</a:t>
            </a:r>
            <a:br>
              <a:rPr lang="en-US" dirty="0" smtClean="0">
                <a:solidFill>
                  <a:srgbClr val="800000"/>
                </a:solidFill>
              </a:rPr>
            </a:br>
            <a:r>
              <a:rPr lang="en-US" dirty="0" smtClean="0">
                <a:solidFill>
                  <a:srgbClr val="800000"/>
                </a:solidFill>
              </a:rPr>
              <a:t>ENGL 101 (3 </a:t>
            </a:r>
            <a:r>
              <a:rPr lang="en-US" dirty="0" err="1" smtClean="0">
                <a:solidFill>
                  <a:srgbClr val="800000"/>
                </a:solidFill>
              </a:rPr>
              <a:t>cr</a:t>
            </a:r>
            <a:r>
              <a:rPr lang="en-US" dirty="0" smtClean="0">
                <a:solidFill>
                  <a:srgbClr val="800000"/>
                </a:solidFill>
              </a:rPr>
              <a:t>)         ENGL 100 (2 cr.)</a:t>
            </a:r>
            <a:endParaRPr lang="en-US" dirty="0">
              <a:solidFill>
                <a:srgbClr val="800000"/>
              </a:solidFill>
            </a:endParaRPr>
          </a:p>
        </p:txBody>
      </p:sp>
      <p:sp>
        <p:nvSpPr>
          <p:cNvPr id="3" name="Content Placeholder 2"/>
          <p:cNvSpPr>
            <a:spLocks noGrp="1"/>
          </p:cNvSpPr>
          <p:nvPr>
            <p:ph sz="half" idx="1"/>
          </p:nvPr>
        </p:nvSpPr>
        <p:spPr>
          <a:xfrm>
            <a:off x="381000" y="1371600"/>
            <a:ext cx="4114800" cy="6019800"/>
          </a:xfrm>
        </p:spPr>
        <p:txBody>
          <a:bodyPr>
            <a:normAutofit fontScale="92500"/>
          </a:bodyPr>
          <a:lstStyle/>
          <a:p>
            <a:pPr marL="0" indent="0">
              <a:lnSpc>
                <a:spcPct val="80000"/>
              </a:lnSpc>
              <a:buNone/>
            </a:pPr>
            <a:r>
              <a:rPr lang="en-US" sz="6600" dirty="0">
                <a:solidFill>
                  <a:schemeClr val="accent5">
                    <a:lumMod val="60000"/>
                    <a:lumOff val="40000"/>
                  </a:schemeClr>
                </a:solidFill>
                <a:latin typeface="Webdings"/>
              </a:rPr>
              <a:t></a:t>
            </a:r>
          </a:p>
          <a:p>
            <a:pPr marL="0" indent="0">
              <a:lnSpc>
                <a:spcPct val="80000"/>
              </a:lnSpc>
              <a:buNone/>
            </a:pPr>
            <a:r>
              <a:rPr lang="en-US" sz="6600" dirty="0">
                <a:solidFill>
                  <a:schemeClr val="accent5">
                    <a:lumMod val="60000"/>
                    <a:lumOff val="40000"/>
                  </a:schemeClr>
                </a:solidFill>
                <a:latin typeface="Webdings"/>
              </a:rPr>
              <a:t></a:t>
            </a:r>
          </a:p>
          <a:p>
            <a:pPr marL="0" indent="0">
              <a:lnSpc>
                <a:spcPct val="80000"/>
              </a:lnSpc>
              <a:buNone/>
            </a:pPr>
            <a:r>
              <a:rPr lang="en-US" sz="6600" dirty="0" smtClean="0">
                <a:solidFill>
                  <a:schemeClr val="accent5">
                    <a:lumMod val="60000"/>
                    <a:lumOff val="40000"/>
                  </a:schemeClr>
                </a:solidFill>
                <a:latin typeface="Webdings"/>
              </a:rPr>
              <a:t></a:t>
            </a:r>
            <a:endParaRPr lang="en-US" sz="6600" dirty="0">
              <a:solidFill>
                <a:schemeClr val="tx2">
                  <a:lumMod val="60000"/>
                  <a:lumOff val="40000"/>
                </a:schemeClr>
              </a:solidFill>
              <a:latin typeface="Webdings"/>
            </a:endParaRPr>
          </a:p>
          <a:p>
            <a:pPr marL="0" indent="0">
              <a:lnSpc>
                <a:spcPct val="80000"/>
              </a:lnSpc>
              <a:buNone/>
            </a:pPr>
            <a:r>
              <a:rPr lang="en-US" sz="6600" dirty="0">
                <a:solidFill>
                  <a:schemeClr val="accent1">
                    <a:lumMod val="75000"/>
                  </a:schemeClr>
                </a:solidFill>
                <a:latin typeface="Webdings"/>
              </a:rPr>
              <a:t></a:t>
            </a:r>
          </a:p>
          <a:p>
            <a:pPr marL="0" indent="0">
              <a:lnSpc>
                <a:spcPct val="80000"/>
              </a:lnSpc>
              <a:buNone/>
            </a:pPr>
            <a:r>
              <a:rPr lang="en-US" sz="6600" dirty="0" smtClean="0">
                <a:solidFill>
                  <a:schemeClr val="accent1">
                    <a:lumMod val="75000"/>
                  </a:schemeClr>
                </a:solidFill>
                <a:latin typeface="Webdings"/>
              </a:rPr>
              <a:t></a:t>
            </a:r>
            <a:r>
              <a:rPr lang="en-US" sz="6600" dirty="0">
                <a:solidFill>
                  <a:schemeClr val="accent1">
                    <a:lumMod val="75000"/>
                  </a:schemeClr>
                </a:solidFill>
                <a:latin typeface="Webdings"/>
              </a:rPr>
              <a:t></a:t>
            </a:r>
            <a:r>
              <a:rPr lang="en-US" sz="6600" dirty="0" smtClean="0">
                <a:solidFill>
                  <a:schemeClr val="accent1">
                    <a:lumMod val="75000"/>
                  </a:schemeClr>
                </a:solidFill>
                <a:latin typeface="Webdings"/>
              </a:rPr>
              <a:t></a:t>
            </a:r>
            <a:endParaRPr lang="en-US" sz="2400" dirty="0" smtClean="0">
              <a:solidFill>
                <a:schemeClr val="accent1">
                  <a:lumMod val="75000"/>
                </a:schemeClr>
              </a:solidFill>
            </a:endParaRPr>
          </a:p>
          <a:p>
            <a:pPr marL="0" lvl="0" indent="0">
              <a:lnSpc>
                <a:spcPct val="80000"/>
              </a:lnSpc>
              <a:buNone/>
            </a:pPr>
            <a:r>
              <a:rPr lang="en-US" sz="6600" dirty="0">
                <a:solidFill>
                  <a:srgbClr val="4F81BD">
                    <a:lumMod val="75000"/>
                  </a:srgbClr>
                </a:solidFill>
                <a:latin typeface="Webdings"/>
              </a:rPr>
              <a:t></a:t>
            </a:r>
            <a:endParaRPr lang="en-US" sz="6600" dirty="0">
              <a:solidFill>
                <a:srgbClr val="4F81BD">
                  <a:lumMod val="75000"/>
                </a:srgbClr>
              </a:solidFill>
            </a:endParaRPr>
          </a:p>
          <a:p>
            <a:pPr>
              <a:lnSpc>
                <a:spcPct val="80000"/>
              </a:lnSpc>
            </a:pPr>
            <a:endParaRPr lang="en-US" sz="2400" dirty="0"/>
          </a:p>
        </p:txBody>
      </p:sp>
      <p:sp>
        <p:nvSpPr>
          <p:cNvPr id="4" name="Content Placeholder 3"/>
          <p:cNvSpPr>
            <a:spLocks noGrp="1"/>
          </p:cNvSpPr>
          <p:nvPr>
            <p:ph sz="half" idx="2"/>
          </p:nvPr>
        </p:nvSpPr>
        <p:spPr/>
        <p:txBody>
          <a:bodyPr>
            <a:normAutofit fontScale="92500"/>
          </a:bodyPr>
          <a:lstStyle/>
          <a:p>
            <a:pPr marL="0" indent="0">
              <a:buNone/>
            </a:pPr>
            <a:r>
              <a:rPr lang="en-US" sz="8000" dirty="0">
                <a:solidFill>
                  <a:schemeClr val="accent1">
                    <a:lumMod val="75000"/>
                  </a:schemeClr>
                </a:solidFill>
                <a:latin typeface="Webdings"/>
              </a:rPr>
              <a:t></a:t>
            </a:r>
            <a:endParaRPr lang="en-US" sz="8000" dirty="0">
              <a:solidFill>
                <a:schemeClr val="accent1">
                  <a:lumMod val="75000"/>
                </a:schemeClr>
              </a:solidFill>
            </a:endParaRPr>
          </a:p>
          <a:p>
            <a:pPr marL="0" indent="0">
              <a:buNone/>
            </a:pPr>
            <a:endParaRPr lang="en-US" sz="8000" dirty="0">
              <a:solidFill>
                <a:schemeClr val="accent1">
                  <a:lumMod val="75000"/>
                </a:schemeClr>
              </a:solidFill>
              <a:latin typeface="Webdings"/>
            </a:endParaRPr>
          </a:p>
          <a:p>
            <a:endParaRPr lang="en-US" dirty="0"/>
          </a:p>
        </p:txBody>
      </p:sp>
    </p:spTree>
    <p:extLst>
      <p:ext uri="{BB962C8B-B14F-4D97-AF65-F5344CB8AC3E}">
        <p14:creationId xmlns:p14="http://schemas.microsoft.com/office/powerpoint/2010/main" val="3380444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49275" y="107950"/>
            <a:ext cx="8042275" cy="1336675"/>
          </a:xfrm>
          <a:prstGeom prst="rect">
            <a:avLst/>
          </a:prstGeom>
        </p:spPr>
        <p:txBody>
          <a:bodyPr/>
          <a:lstStyle>
            <a:lvl1pPr algn="ctr" rtl="0" eaLnBrk="0" fontAlgn="base" hangingPunct="0">
              <a:spcBef>
                <a:spcPct val="0"/>
              </a:spcBef>
              <a:spcAft>
                <a:spcPct val="0"/>
              </a:spcAft>
              <a:defRPr sz="4600" kern="1200">
                <a:solidFill>
                  <a:schemeClr val="accent1"/>
                </a:solidFill>
                <a:latin typeface="+mj-lt"/>
                <a:ea typeface="+mj-ea"/>
                <a:cs typeface="+mj-cs"/>
              </a:defRPr>
            </a:lvl1pPr>
            <a:lvl2pPr algn="ctr" rtl="0" eaLnBrk="0" fontAlgn="base" hangingPunct="0">
              <a:spcBef>
                <a:spcPct val="0"/>
              </a:spcBef>
              <a:spcAft>
                <a:spcPct val="0"/>
              </a:spcAft>
              <a:defRPr sz="4600">
                <a:solidFill>
                  <a:schemeClr val="accent1"/>
                </a:solidFill>
                <a:latin typeface="Arial" charset="0"/>
              </a:defRPr>
            </a:lvl2pPr>
            <a:lvl3pPr algn="ctr" rtl="0" eaLnBrk="0" fontAlgn="base" hangingPunct="0">
              <a:spcBef>
                <a:spcPct val="0"/>
              </a:spcBef>
              <a:spcAft>
                <a:spcPct val="0"/>
              </a:spcAft>
              <a:defRPr sz="4600">
                <a:solidFill>
                  <a:schemeClr val="accent1"/>
                </a:solidFill>
                <a:latin typeface="Arial" charset="0"/>
              </a:defRPr>
            </a:lvl3pPr>
            <a:lvl4pPr algn="ctr" rtl="0" eaLnBrk="0" fontAlgn="base" hangingPunct="0">
              <a:spcBef>
                <a:spcPct val="0"/>
              </a:spcBef>
              <a:spcAft>
                <a:spcPct val="0"/>
              </a:spcAft>
              <a:defRPr sz="4600">
                <a:solidFill>
                  <a:schemeClr val="accent1"/>
                </a:solidFill>
                <a:latin typeface="Arial" charset="0"/>
              </a:defRPr>
            </a:lvl4pPr>
            <a:lvl5pPr algn="ctr" rtl="0" eaLnBrk="0" fontAlgn="base" hangingPunct="0">
              <a:spcBef>
                <a:spcPct val="0"/>
              </a:spcBef>
              <a:spcAft>
                <a:spcPct val="0"/>
              </a:spcAft>
              <a:defRPr sz="4600">
                <a:solidFill>
                  <a:schemeClr val="accent1"/>
                </a:solidFill>
                <a:latin typeface="Arial" charset="0"/>
              </a:defRPr>
            </a:lvl5pPr>
            <a:lvl6pPr marL="457200" algn="ctr" rtl="0" fontAlgn="base">
              <a:spcBef>
                <a:spcPct val="0"/>
              </a:spcBef>
              <a:spcAft>
                <a:spcPct val="0"/>
              </a:spcAft>
              <a:defRPr sz="4600">
                <a:solidFill>
                  <a:schemeClr val="accent1"/>
                </a:solidFill>
                <a:latin typeface="Arial" charset="0"/>
              </a:defRPr>
            </a:lvl6pPr>
            <a:lvl7pPr marL="914400" algn="ctr" rtl="0" fontAlgn="base">
              <a:spcBef>
                <a:spcPct val="0"/>
              </a:spcBef>
              <a:spcAft>
                <a:spcPct val="0"/>
              </a:spcAft>
              <a:defRPr sz="4600">
                <a:solidFill>
                  <a:schemeClr val="accent1"/>
                </a:solidFill>
                <a:latin typeface="Arial" charset="0"/>
              </a:defRPr>
            </a:lvl7pPr>
            <a:lvl8pPr marL="1371600" algn="ctr" rtl="0" fontAlgn="base">
              <a:spcBef>
                <a:spcPct val="0"/>
              </a:spcBef>
              <a:spcAft>
                <a:spcPct val="0"/>
              </a:spcAft>
              <a:defRPr sz="4600">
                <a:solidFill>
                  <a:schemeClr val="accent1"/>
                </a:solidFill>
                <a:latin typeface="Arial" charset="0"/>
              </a:defRPr>
            </a:lvl8pPr>
            <a:lvl9pPr marL="1828800" algn="ctr" rtl="0" fontAlgn="base">
              <a:spcBef>
                <a:spcPct val="0"/>
              </a:spcBef>
              <a:spcAft>
                <a:spcPct val="0"/>
              </a:spcAft>
              <a:defRPr sz="4600">
                <a:solidFill>
                  <a:schemeClr val="accent1"/>
                </a:solidFill>
                <a:latin typeface="Arial" charset="0"/>
              </a:defRPr>
            </a:lvl9pPr>
          </a:lstStyle>
          <a:p>
            <a:r>
              <a:rPr lang="en-US" dirty="0" smtClean="0">
                <a:solidFill>
                  <a:srgbClr val="800000"/>
                </a:solidFill>
              </a:rPr>
              <a:t>Writing Plus Project Elements</a:t>
            </a:r>
            <a:endParaRPr lang="en-US" dirty="0">
              <a:solidFill>
                <a:srgbClr val="800000"/>
              </a:solidFill>
            </a:endParaRPr>
          </a:p>
        </p:txBody>
      </p:sp>
      <p:sp>
        <p:nvSpPr>
          <p:cNvPr id="6" name="TextBox 5"/>
          <p:cNvSpPr txBox="1"/>
          <p:nvPr/>
        </p:nvSpPr>
        <p:spPr>
          <a:xfrm>
            <a:off x="533400" y="1447800"/>
            <a:ext cx="8229600" cy="5016757"/>
          </a:xfrm>
          <a:prstGeom prst="rect">
            <a:avLst/>
          </a:prstGeom>
          <a:noFill/>
        </p:spPr>
        <p:txBody>
          <a:bodyPr wrap="square" rtlCol="0">
            <a:spAutoFit/>
          </a:bodyPr>
          <a:lstStyle/>
          <a:p>
            <a:pPr marL="342900" indent="-342900">
              <a:buAutoNum type="arabicPeriod"/>
            </a:pPr>
            <a:r>
              <a:rPr lang="en-US" sz="3200" dirty="0" smtClean="0"/>
              <a:t>Sustained f</a:t>
            </a:r>
            <a:r>
              <a:rPr lang="en-US" sz="3200" dirty="0" smtClean="0"/>
              <a:t>aculty </a:t>
            </a:r>
            <a:r>
              <a:rPr lang="en-US" sz="3200" dirty="0" smtClean="0"/>
              <a:t>development </a:t>
            </a:r>
          </a:p>
          <a:p>
            <a:pPr marL="342900" indent="-342900">
              <a:buAutoNum type="arabicPeriod"/>
            </a:pPr>
            <a:endParaRPr lang="en-US" sz="3200" dirty="0"/>
          </a:p>
          <a:p>
            <a:pPr marL="342900" indent="-342900">
              <a:buAutoNum type="arabicPeriod"/>
            </a:pPr>
            <a:r>
              <a:rPr lang="en-US" sz="3200" dirty="0" smtClean="0"/>
              <a:t>Development of shared materials</a:t>
            </a:r>
          </a:p>
          <a:p>
            <a:endParaRPr lang="en-US" sz="3200" dirty="0" smtClean="0"/>
          </a:p>
          <a:p>
            <a:pPr marL="342900" indent="-342900">
              <a:buAutoNum type="arabicPeriod"/>
            </a:pPr>
            <a:r>
              <a:rPr lang="en-US" sz="3200" dirty="0" smtClean="0"/>
              <a:t>Research on student learning, retention, and sustainability.</a:t>
            </a:r>
          </a:p>
          <a:p>
            <a:pPr marL="342900" indent="-342900">
              <a:buAutoNum type="arabicPeriod"/>
            </a:pPr>
            <a:endParaRPr lang="en-US" sz="3200" dirty="0" smtClean="0"/>
          </a:p>
          <a:p>
            <a:pPr marL="342900" indent="-342900">
              <a:buAutoNum type="arabicPeriod"/>
            </a:pPr>
            <a:r>
              <a:rPr lang="en-US" sz="3200" dirty="0" smtClean="0"/>
              <a:t>Develop a week-long summer institute to share our experiences with the other first-year writing programs in Idaho. </a:t>
            </a:r>
            <a:endParaRPr lang="en-US" sz="3200" dirty="0"/>
          </a:p>
        </p:txBody>
      </p:sp>
    </p:spTree>
    <p:extLst>
      <p:ext uri="{BB962C8B-B14F-4D97-AF65-F5344CB8AC3E}">
        <p14:creationId xmlns:p14="http://schemas.microsoft.com/office/powerpoint/2010/main" val="1115445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9624"/>
            <a:ext cx="8042276" cy="1416424"/>
          </a:xfrm>
        </p:spPr>
        <p:txBody>
          <a:bodyPr/>
          <a:lstStyle/>
          <a:p>
            <a:r>
              <a:rPr lang="en-US" sz="5400" dirty="0" smtClean="0">
                <a:solidFill>
                  <a:srgbClr val="800000"/>
                </a:solidFill>
              </a:rPr>
              <a:t>Participant expectations</a:t>
            </a:r>
            <a:endParaRPr lang="en-US" sz="4400" dirty="0">
              <a:solidFill>
                <a:srgbClr val="800000"/>
              </a:solidFill>
            </a:endParaRPr>
          </a:p>
        </p:txBody>
      </p:sp>
      <p:sp>
        <p:nvSpPr>
          <p:cNvPr id="6" name="Content Placeholder 5"/>
          <p:cNvSpPr>
            <a:spLocks noGrp="1"/>
          </p:cNvSpPr>
          <p:nvPr>
            <p:ph sz="half" idx="1"/>
          </p:nvPr>
        </p:nvSpPr>
        <p:spPr>
          <a:xfrm>
            <a:off x="549274" y="1066800"/>
            <a:ext cx="8061325" cy="5105399"/>
          </a:xfrm>
        </p:spPr>
        <p:txBody>
          <a:bodyPr>
            <a:normAutofit/>
          </a:bodyPr>
          <a:lstStyle/>
          <a:p>
            <a:r>
              <a:rPr lang="en-US" sz="3200" dirty="0" smtClean="0"/>
              <a:t>Attend two cross-institutional meetings each semester</a:t>
            </a:r>
          </a:p>
          <a:p>
            <a:r>
              <a:rPr lang="en-US" sz="3200" dirty="0" smtClean="0"/>
              <a:t>Attend monthly institutional meetings</a:t>
            </a:r>
          </a:p>
          <a:p>
            <a:r>
              <a:rPr lang="en-US" sz="3200" dirty="0" smtClean="0"/>
              <a:t>Two classroom observations</a:t>
            </a:r>
          </a:p>
          <a:p>
            <a:r>
              <a:rPr lang="en-US" sz="3200" dirty="0" smtClean="0"/>
              <a:t>Develop materials </a:t>
            </a:r>
          </a:p>
          <a:p>
            <a:r>
              <a:rPr lang="en-US" sz="3200" dirty="0" smtClean="0"/>
              <a:t>Participate in faculty research projects</a:t>
            </a:r>
          </a:p>
          <a:p>
            <a:r>
              <a:rPr lang="en-US" sz="3200" dirty="0" smtClean="0"/>
              <a:t>Present results at summer institute</a:t>
            </a:r>
          </a:p>
          <a:p>
            <a:endParaRPr lang="en-US" sz="3200" dirty="0" smtClean="0"/>
          </a:p>
          <a:p>
            <a:endParaRPr lang="en-US" sz="3200" dirty="0"/>
          </a:p>
        </p:txBody>
      </p:sp>
    </p:spTree>
    <p:extLst>
      <p:ext uri="{BB962C8B-B14F-4D97-AF65-F5344CB8AC3E}">
        <p14:creationId xmlns:p14="http://schemas.microsoft.com/office/powerpoint/2010/main" val="2679608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800000"/>
                </a:solidFill>
              </a:rPr>
              <a:t>Victories</a:t>
            </a:r>
            <a:endParaRPr lang="en-US" sz="6000" dirty="0">
              <a:solidFill>
                <a:srgbClr val="800000"/>
              </a:solidFill>
            </a:endParaRPr>
          </a:p>
        </p:txBody>
      </p:sp>
      <p:sp>
        <p:nvSpPr>
          <p:cNvPr id="3" name="Content Placeholder 2"/>
          <p:cNvSpPr>
            <a:spLocks noGrp="1"/>
          </p:cNvSpPr>
          <p:nvPr>
            <p:ph sz="half" idx="1"/>
          </p:nvPr>
        </p:nvSpPr>
        <p:spPr>
          <a:xfrm>
            <a:off x="549274" y="1676399"/>
            <a:ext cx="7985125" cy="4267201"/>
          </a:xfrm>
        </p:spPr>
        <p:txBody>
          <a:bodyPr>
            <a:normAutofit/>
          </a:bodyPr>
          <a:lstStyle/>
          <a:p>
            <a:r>
              <a:rPr lang="en-US" sz="3600" dirty="0" smtClean="0"/>
              <a:t>Connection and communication between faculty at the two schools and around the state </a:t>
            </a:r>
          </a:p>
          <a:p>
            <a:r>
              <a:rPr lang="en-US" sz="3600" dirty="0" smtClean="0"/>
              <a:t>Classroom visits and meetings </a:t>
            </a:r>
          </a:p>
          <a:p>
            <a:r>
              <a:rPr lang="en-US" sz="3600" dirty="0" smtClean="0"/>
              <a:t>Shared resources </a:t>
            </a:r>
            <a:endParaRPr lang="en-US" sz="3600" dirty="0"/>
          </a:p>
          <a:p>
            <a:r>
              <a:rPr lang="en-US" sz="3600" dirty="0" smtClean="0"/>
              <a:t>Freedom and autonomy</a:t>
            </a:r>
            <a:endParaRPr lang="en-US" sz="3600" dirty="0"/>
          </a:p>
        </p:txBody>
      </p:sp>
    </p:spTree>
    <p:extLst>
      <p:ext uri="{BB962C8B-B14F-4D97-AF65-F5344CB8AC3E}">
        <p14:creationId xmlns:p14="http://schemas.microsoft.com/office/powerpoint/2010/main" val="62893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800000"/>
                </a:solidFill>
              </a:rPr>
              <a:t>Challenges</a:t>
            </a:r>
            <a:endParaRPr lang="en-US" sz="6000" dirty="0">
              <a:solidFill>
                <a:srgbClr val="800000"/>
              </a:solidFill>
            </a:endParaRPr>
          </a:p>
        </p:txBody>
      </p:sp>
      <p:sp>
        <p:nvSpPr>
          <p:cNvPr id="3" name="Content Placeholder 2"/>
          <p:cNvSpPr>
            <a:spLocks noGrp="1"/>
          </p:cNvSpPr>
          <p:nvPr>
            <p:ph sz="half" idx="1"/>
          </p:nvPr>
        </p:nvSpPr>
        <p:spPr>
          <a:xfrm>
            <a:off x="549274" y="1524000"/>
            <a:ext cx="7985125" cy="4267201"/>
          </a:xfrm>
        </p:spPr>
        <p:txBody>
          <a:bodyPr>
            <a:noAutofit/>
          </a:bodyPr>
          <a:lstStyle/>
          <a:p>
            <a:r>
              <a:rPr lang="en-US" sz="3600" dirty="0" smtClean="0"/>
              <a:t>Communication between the two schools</a:t>
            </a:r>
          </a:p>
          <a:p>
            <a:r>
              <a:rPr lang="en-US" sz="3600" dirty="0" smtClean="0"/>
              <a:t>Money allocation</a:t>
            </a:r>
          </a:p>
          <a:p>
            <a:r>
              <a:rPr lang="en-US" sz="3600" dirty="0" smtClean="0"/>
              <a:t>Technology </a:t>
            </a:r>
          </a:p>
          <a:p>
            <a:r>
              <a:rPr lang="en-US" sz="3600" dirty="0" smtClean="0"/>
              <a:t>Workload estimation </a:t>
            </a:r>
          </a:p>
          <a:p>
            <a:r>
              <a:rPr lang="en-US" sz="3600" dirty="0" smtClean="0"/>
              <a:t>What’s an Institutional Review Board? </a:t>
            </a:r>
          </a:p>
          <a:p>
            <a:r>
              <a:rPr lang="en-US" sz="3600" dirty="0" smtClean="0"/>
              <a:t>Scheduling meetings </a:t>
            </a:r>
          </a:p>
          <a:p>
            <a:endParaRPr lang="en-US" sz="3600" dirty="0"/>
          </a:p>
        </p:txBody>
      </p:sp>
    </p:spTree>
    <p:extLst>
      <p:ext uri="{BB962C8B-B14F-4D97-AF65-F5344CB8AC3E}">
        <p14:creationId xmlns:p14="http://schemas.microsoft.com/office/powerpoint/2010/main" val="1755054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1310540</TotalTime>
  <Words>1667</Words>
  <Application>Microsoft Macintosh PowerPoint</Application>
  <PresentationFormat>On-screen Show (4:3)</PresentationFormat>
  <Paragraphs>234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A University-Community College Collaborative Project to Implement the ALP Model</vt:lpstr>
      <vt:lpstr>PowerPoint Presentation</vt:lpstr>
      <vt:lpstr>Previous Models</vt:lpstr>
      <vt:lpstr>BSU’s Model  ENGL 101 (3 cr.)         STUDIO (1 cr.)</vt:lpstr>
      <vt:lpstr>CWI’s Model ENGL 101 (3 cr)         ENGL 100 (2 cr.)</vt:lpstr>
      <vt:lpstr>PowerPoint Presentation</vt:lpstr>
      <vt:lpstr>Participant expectations</vt:lpstr>
      <vt:lpstr>Victories</vt:lpstr>
      <vt:lpstr>Challenges</vt:lpstr>
      <vt:lpstr>Results</vt:lpstr>
      <vt:lpstr>Takeaways </vt:lpstr>
      <vt:lpstr>The Future</vt:lpstr>
      <vt:lpstr>In the old model: Persistence</vt:lpstr>
      <vt:lpstr>New Model: Pass Rates</vt:lpstr>
      <vt:lpstr>New Model: OA Pass Rates</vt:lpstr>
      <vt:lpstr>CWI 101+ Portfolio Review Spring 2014</vt:lpstr>
      <vt:lpstr>    CWI Outcomes Comparison  Spring 2014</vt:lpstr>
      <vt:lpstr>CWI Outcomes Comparison  Spring 2014</vt:lpstr>
      <vt:lpstr>Comparison: Retention Rates </vt:lpstr>
      <vt:lpstr>Students who elected 101P (COMPASS 70-99 or no placement score)</vt:lpstr>
      <vt:lpstr>Students who would have placed 090 (COMPASS 49-69)</vt:lpstr>
      <vt:lpstr>Students who would have placed 015 (COMPASS 48 or lower)</vt:lpstr>
      <vt:lpstr>Students with COMPASS 35 or lower</vt:lpstr>
      <vt:lpstr>Students with COMPASS 25 or lower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Model for Beginning Writing Instruction in Idaho: Faculty Development and Reaction</dc:title>
  <dc:creator>Karen Uehling</dc:creator>
  <cp:lastModifiedBy>Meagan Newberry</cp:lastModifiedBy>
  <cp:revision>102</cp:revision>
  <dcterms:created xsi:type="dcterms:W3CDTF">2014-10-02T16:43:12Z</dcterms:created>
  <dcterms:modified xsi:type="dcterms:W3CDTF">2015-06-29T18:01:19Z</dcterms:modified>
</cp:coreProperties>
</file>