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4" r:id="rId1"/>
    <p:sldMasterId id="2147483801" r:id="rId2"/>
    <p:sldMasterId id="2147483814" r:id="rId3"/>
    <p:sldMasterId id="2147483784" r:id="rId4"/>
    <p:sldMasterId id="2147483839" r:id="rId5"/>
    <p:sldMasterId id="2147483842" r:id="rId6"/>
    <p:sldMasterId id="2147483855" r:id="rId7"/>
  </p:sldMasterIdLst>
  <p:notesMasterIdLst>
    <p:notesMasterId r:id="rId31"/>
  </p:notesMasterIdLst>
  <p:handoutMasterIdLst>
    <p:handoutMasterId r:id="rId32"/>
  </p:handoutMasterIdLst>
  <p:sldIdLst>
    <p:sldId id="316" r:id="rId8"/>
    <p:sldId id="317" r:id="rId9"/>
    <p:sldId id="408" r:id="rId10"/>
    <p:sldId id="425" r:id="rId11"/>
    <p:sldId id="409" r:id="rId12"/>
    <p:sldId id="419" r:id="rId13"/>
    <p:sldId id="395" r:id="rId14"/>
    <p:sldId id="392" r:id="rId15"/>
    <p:sldId id="436" r:id="rId16"/>
    <p:sldId id="437" r:id="rId17"/>
    <p:sldId id="438" r:id="rId18"/>
    <p:sldId id="439" r:id="rId19"/>
    <p:sldId id="449" r:id="rId20"/>
    <p:sldId id="442" r:id="rId21"/>
    <p:sldId id="443" r:id="rId22"/>
    <p:sldId id="386" r:id="rId23"/>
    <p:sldId id="445" r:id="rId24"/>
    <p:sldId id="452" r:id="rId25"/>
    <p:sldId id="450" r:id="rId26"/>
    <p:sldId id="447" r:id="rId27"/>
    <p:sldId id="448" r:id="rId28"/>
    <p:sldId id="451" r:id="rId29"/>
    <p:sldId id="315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p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3B9"/>
    <a:srgbClr val="A3B222"/>
    <a:srgbClr val="872175"/>
    <a:srgbClr val="141313"/>
    <a:srgbClr val="F47B20"/>
    <a:srgbClr val="6CB33F"/>
    <a:srgbClr val="6C206B"/>
    <a:srgbClr val="F1CB00"/>
    <a:srgbClr val="ADAFB2"/>
    <a:srgbClr val="BF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6" autoAdjust="0"/>
    <p:restoredTop sz="94649" autoAdjust="0"/>
  </p:normalViewPr>
  <p:slideViewPr>
    <p:cSldViewPr snapToGrid="0">
      <p:cViewPr>
        <p:scale>
          <a:sx n="72" d="100"/>
          <a:sy n="72" d="100"/>
        </p:scale>
        <p:origin x="-1792" y="-344"/>
      </p:cViewPr>
      <p:guideLst>
        <p:guide orient="horz" pos="204"/>
        <p:guide pos="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0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65A4"/>
            </a:solidFill>
            <a:ln>
              <a:solidFill>
                <a:srgbClr val="0065A4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Total</c:v>
                </c:pt>
                <c:pt idx="1">
                  <c:v>White</c:v>
                </c:pt>
                <c:pt idx="2">
                  <c:v>Black</c:v>
                </c:pt>
                <c:pt idx="3">
                  <c:v>Hispanic</c:v>
                </c:pt>
                <c:pt idx="4">
                  <c:v>Asian</c:v>
                </c:pt>
                <c:pt idx="5">
                  <c:v>Two or more races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0.37</c:v>
                </c:pt>
                <c:pt idx="2">
                  <c:v>0.17</c:v>
                </c:pt>
                <c:pt idx="3">
                  <c:v>0.13</c:v>
                </c:pt>
                <c:pt idx="4">
                  <c:v>0.56</c:v>
                </c:pt>
                <c:pt idx="5">
                  <c:v>0.29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8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Total</c:v>
                </c:pt>
                <c:pt idx="1">
                  <c:v>White</c:v>
                </c:pt>
                <c:pt idx="2">
                  <c:v>Black</c:v>
                </c:pt>
                <c:pt idx="3">
                  <c:v>Hispanic</c:v>
                </c:pt>
                <c:pt idx="4">
                  <c:v>Asian</c:v>
                </c:pt>
                <c:pt idx="5">
                  <c:v>Two or more races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0.37</c:v>
                </c:pt>
                <c:pt idx="1">
                  <c:v>0.44</c:v>
                </c:pt>
                <c:pt idx="2">
                  <c:v>0.23</c:v>
                </c:pt>
                <c:pt idx="3">
                  <c:v>0.19</c:v>
                </c:pt>
                <c:pt idx="4">
                  <c:v>0.64</c:v>
                </c:pt>
                <c:pt idx="5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3453496"/>
        <c:axId val="-2073450488"/>
      </c:barChart>
      <c:catAx>
        <c:axId val="-2073453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3450488"/>
        <c:crosses val="autoZero"/>
        <c:auto val="1"/>
        <c:lblAlgn val="ctr"/>
        <c:lblOffset val="100"/>
        <c:noMultiLvlLbl val="0"/>
      </c:catAx>
      <c:valAx>
        <c:axId val="-2073450488"/>
        <c:scaling>
          <c:orientation val="minMax"/>
          <c:max val="0.8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3453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Lowest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Male Pell Recipients</c:v>
                </c:pt>
                <c:pt idx="1">
                  <c:v>Female Pell Recipients</c:v>
                </c:pt>
                <c:pt idx="2">
                  <c:v>Male Non-Pell Recipients</c:v>
                </c:pt>
                <c:pt idx="3">
                  <c:v>Female Non-Pell Recipients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0.1502</c:v>
                </c:pt>
                <c:pt idx="1">
                  <c:v>0.1712</c:v>
                </c:pt>
                <c:pt idx="2">
                  <c:v>0.2024</c:v>
                </c:pt>
                <c:pt idx="3">
                  <c:v>0.2033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</c:v>
                </c:pt>
              </c:strCache>
            </c:strRef>
          </c:tx>
          <c:spPr>
            <a:solidFill>
              <a:srgbClr val="A3B222"/>
            </a:solidFill>
            <a:ln>
              <a:solidFill>
                <a:srgbClr val="A3B222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Male Pell Recipients</c:v>
                </c:pt>
                <c:pt idx="1">
                  <c:v>Female Pell Recipients</c:v>
                </c:pt>
                <c:pt idx="2">
                  <c:v>Male Non-Pell Recipients</c:v>
                </c:pt>
                <c:pt idx="3">
                  <c:v>Female Non-Pell Recipients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0.2298</c:v>
                </c:pt>
                <c:pt idx="1">
                  <c:v>0.3016</c:v>
                </c:pt>
                <c:pt idx="2">
                  <c:v>0.2692</c:v>
                </c:pt>
                <c:pt idx="3">
                  <c:v>0.3527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Highest</c:v>
                </c:pt>
              </c:strCache>
            </c:strRef>
          </c:tx>
          <c:spPr>
            <a:solidFill>
              <a:srgbClr val="3B73B9"/>
            </a:solidFill>
            <a:ln>
              <a:solidFill>
                <a:srgbClr val="3B73B9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Male Pell Recipients</c:v>
                </c:pt>
                <c:pt idx="1">
                  <c:v>Female Pell Recipients</c:v>
                </c:pt>
                <c:pt idx="2">
                  <c:v>Male Non-Pell Recipients</c:v>
                </c:pt>
                <c:pt idx="3">
                  <c:v>Female Non-Pell Recipients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0.3891</c:v>
                </c:pt>
                <c:pt idx="1">
                  <c:v>0.485</c:v>
                </c:pt>
                <c:pt idx="2">
                  <c:v>0.4403</c:v>
                </c:pt>
                <c:pt idx="3">
                  <c:v>0.5377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1831960"/>
        <c:axId val="-2071828952"/>
      </c:barChart>
      <c:catAx>
        <c:axId val="-2071831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71828952"/>
        <c:crosses val="autoZero"/>
        <c:auto val="1"/>
        <c:lblAlgn val="ctr"/>
        <c:lblOffset val="100"/>
        <c:noMultiLvlLbl val="0"/>
      </c:catAx>
      <c:valAx>
        <c:axId val="-20718289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71831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904272382619"/>
          <c:y val="0.0425682913825242"/>
          <c:w val="0.695707446291436"/>
          <c:h val="0.847268801495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Pre-Reform (2010)</c:v>
                </c:pt>
              </c:strCache>
            </c:strRef>
          </c:tx>
          <c:spPr>
            <a:solidFill>
              <a:srgbClr val="3B73B9">
                <a:alpha val="50000"/>
              </a:srgbClr>
            </a:solidFill>
            <a:ln>
              <a:solidFill>
                <a:srgbClr val="FFFFFF">
                  <a:lumMod val="65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White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</c:v>
                </c:pt>
                <c:pt idx="1">
                  <c:v>0.49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Post-Reform (2013)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White</c:v>
                </c:pt>
                <c:pt idx="2">
                  <c:v>Black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0.53</c:v>
                </c:pt>
                <c:pt idx="1">
                  <c:v>0.56</c:v>
                </c:pt>
                <c:pt idx="2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5606104"/>
        <c:axId val="-2112271640"/>
      </c:barChart>
      <c:catAx>
        <c:axId val="-2075606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-2112271640"/>
        <c:crosses val="autoZero"/>
        <c:auto val="1"/>
        <c:lblAlgn val="ctr"/>
        <c:lblOffset val="100"/>
        <c:noMultiLvlLbl val="0"/>
      </c:catAx>
      <c:valAx>
        <c:axId val="-2112271640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 b="1" dirty="0" smtClean="0">
                    <a:effectLst/>
                  </a:rPr>
                  <a:t>College English </a:t>
                </a:r>
                <a:r>
                  <a:rPr lang="en-US" sz="1500" b="1" u="sng" dirty="0" smtClean="0">
                    <a:effectLst/>
                  </a:rPr>
                  <a:t>completion</a:t>
                </a:r>
                <a:r>
                  <a:rPr lang="en-US" sz="1500" b="1" dirty="0" smtClean="0">
                    <a:effectLst/>
                  </a:rPr>
                  <a:t> rate</a:t>
                </a:r>
                <a:endParaRPr lang="en-US" sz="15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154320987654321"/>
              <c:y val="0.14646313821959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-207560610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07447020511325"/>
          <c:y val="0.435885672965582"/>
          <c:w val="0.183293720229416"/>
          <c:h val="0.20485157855738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College English Eligible Placement Rates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47B20">
                <a:alpha val="70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Pre-Reform (2010)</c:v>
                </c:pt>
                <c:pt idx="1">
                  <c:v>Post-Reform (2013)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0.358496</c:v>
                </c:pt>
                <c:pt idx="1">
                  <c:v>0.49755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A3B222">
                <a:alpha val="70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Pre-Reform (2010)</c:v>
                </c:pt>
                <c:pt idx="1">
                  <c:v>Post-Reform (2013)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0.084352</c:v>
                </c:pt>
                <c:pt idx="1">
                  <c:v>0.17655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72175">
                <a:alpha val="50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Pre-Reform (2010)</c:v>
                </c:pt>
                <c:pt idx="1">
                  <c:v>Post-Reform (2013)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0.0843519999999999</c:v>
                </c:pt>
                <c:pt idx="1">
                  <c:v>0.1284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4720312"/>
        <c:axId val="-2074696488"/>
      </c:barChart>
      <c:catAx>
        <c:axId val="-20747203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4696488"/>
        <c:crosses val="autoZero"/>
        <c:auto val="1"/>
        <c:lblAlgn val="ctr"/>
        <c:lblOffset val="100"/>
        <c:noMultiLvlLbl val="0"/>
      </c:catAx>
      <c:valAx>
        <c:axId val="-2074696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74720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95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College English Enrollment Rates</a:t>
            </a:r>
            <a:endParaRPr 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8363692002952"/>
          <c:y val="0.128144852034643"/>
          <c:w val="0.685248123165123"/>
          <c:h val="0.786249002449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Pre-Reform (2010)</c:v>
                </c:pt>
              </c:strCache>
            </c:strRef>
          </c:tx>
          <c:spPr>
            <a:solidFill>
              <a:srgbClr val="3B73B9">
                <a:alpha val="50000"/>
              </a:srgbClr>
            </a:solidFill>
            <a:ln>
              <a:solidFill>
                <a:srgbClr val="FFFFFF">
                  <a:lumMod val="65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White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0.6055773</c:v>
                </c:pt>
                <c:pt idx="1">
                  <c:v>0.656462</c:v>
                </c:pt>
                <c:pt idx="2">
                  <c:v>0.4672931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Post-Reform (2013)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White</c:v>
                </c:pt>
                <c:pt idx="2">
                  <c:v>Black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0.7288391</c:v>
                </c:pt>
                <c:pt idx="1">
                  <c:v>0.7449992</c:v>
                </c:pt>
                <c:pt idx="2">
                  <c:v>0.6570904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1809000"/>
        <c:axId val="-2071805992"/>
      </c:barChart>
      <c:catAx>
        <c:axId val="-2071809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71805992"/>
        <c:crosses val="autoZero"/>
        <c:auto val="1"/>
        <c:lblAlgn val="ctr"/>
        <c:lblOffset val="100"/>
        <c:noMultiLvlLbl val="0"/>
      </c:catAx>
      <c:valAx>
        <c:axId val="-2071805992"/>
        <c:scaling>
          <c:orientation val="minMax"/>
          <c:max val="0.9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071809000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950"/>
            </a:pPr>
            <a:endParaRPr lang="en-US"/>
          </a:p>
        </c:txPr>
      </c:legendEntry>
      <c:layout>
        <c:manualLayout>
          <c:xMode val="edge"/>
          <c:yMode val="edge"/>
          <c:x val="0.807447020511325"/>
          <c:y val="0.435885672965582"/>
          <c:w val="0.183293720229416"/>
          <c:h val="0.20485157855738"/>
        </c:manualLayout>
      </c:layout>
      <c:overlay val="0"/>
      <c:txPr>
        <a:bodyPr/>
        <a:lstStyle/>
        <a:p>
          <a:pPr>
            <a:defRPr sz="9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488217222977"/>
          <c:y val="0.0482440635668608"/>
          <c:w val="0.657437853225699"/>
          <c:h val="0.863639796726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Pre-Reform (2010)</c:v>
                </c:pt>
              </c:strCache>
            </c:strRef>
          </c:tx>
          <c:spPr>
            <a:solidFill>
              <a:srgbClr val="3B73B9">
                <a:alpha val="45000"/>
              </a:srgbClr>
            </a:solidFill>
            <a:ln>
              <a:solidFill>
                <a:srgbClr val="646464">
                  <a:lumMod val="40000"/>
                  <a:lumOff val="60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White</c:v>
                </c:pt>
                <c:pt idx="2">
                  <c:v>Black</c:v>
                </c:pt>
                <c:pt idx="3">
                  <c:v>Latino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0.2031331</c:v>
                </c:pt>
                <c:pt idx="1">
                  <c:v>0.2286571</c:v>
                </c:pt>
                <c:pt idx="2">
                  <c:v>0.1046259</c:v>
                </c:pt>
                <c:pt idx="3">
                  <c:v>0.2204021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Post-Reform (2013)</c:v>
                </c:pt>
              </c:strCache>
            </c:strRef>
          </c:tx>
          <c:spPr>
            <a:solidFill>
              <a:srgbClr val="C00000">
                <a:alpha val="45000"/>
              </a:srgb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White</c:v>
                </c:pt>
                <c:pt idx="2">
                  <c:v>Black</c:v>
                </c:pt>
                <c:pt idx="3">
                  <c:v>Latino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0.2764318</c:v>
                </c:pt>
                <c:pt idx="1">
                  <c:v>0.3127958</c:v>
                </c:pt>
                <c:pt idx="2">
                  <c:v>0.1418072</c:v>
                </c:pt>
                <c:pt idx="3">
                  <c:v>0.3103267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5508376"/>
        <c:axId val="-2075351752"/>
      </c:barChart>
      <c:catAx>
        <c:axId val="-2075508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-2075351752"/>
        <c:crosses val="autoZero"/>
        <c:auto val="1"/>
        <c:lblAlgn val="ctr"/>
        <c:lblOffset val="100"/>
        <c:noMultiLvlLbl val="0"/>
      </c:catAx>
      <c:valAx>
        <c:axId val="-2075351752"/>
        <c:scaling>
          <c:orientation val="minMax"/>
          <c:max val="0.5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College</a:t>
                </a:r>
                <a:r>
                  <a:rPr lang="en-US" sz="1400" baseline="0" dirty="0" smtClean="0"/>
                  <a:t> math </a:t>
                </a:r>
                <a:r>
                  <a:rPr lang="en-US" sz="1400" u="sng" baseline="0" dirty="0" smtClean="0"/>
                  <a:t>completion</a:t>
                </a:r>
                <a:r>
                  <a:rPr lang="en-US" sz="1400" baseline="0" dirty="0" smtClean="0"/>
                  <a:t> rate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0492523322547271"/>
              <c:y val="0.19137126727083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-2075508376"/>
        <c:crosses val="autoZero"/>
        <c:crossBetween val="between"/>
        <c:majorUnit val="0.1"/>
      </c:valAx>
      <c:spPr>
        <a:ln w="28575"/>
      </c:spPr>
    </c:plotArea>
    <c:legend>
      <c:legendPos val="r"/>
      <c:layout>
        <c:manualLayout>
          <c:xMode val="edge"/>
          <c:yMode val="edge"/>
          <c:x val="0.830595168659473"/>
          <c:y val="0.435885672965582"/>
          <c:w val="0.160145572081268"/>
          <c:h val="0.221878895110389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488217222977"/>
          <c:y val="0.0482440635668608"/>
          <c:w val="0.657437853225699"/>
          <c:h val="0.863639796726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Pre-Reform (2010)</c:v>
                </c:pt>
              </c:strCache>
            </c:strRef>
          </c:tx>
          <c:spPr>
            <a:solidFill>
              <a:srgbClr val="3B73B9">
                <a:alpha val="45000"/>
              </a:srgbClr>
            </a:solidFill>
            <a:ln>
              <a:solidFill>
                <a:srgbClr val="646464">
                  <a:lumMod val="40000"/>
                  <a:lumOff val="60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Pell Recipient</c:v>
                </c:pt>
                <c:pt idx="2">
                  <c:v>Non Pell Recipient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0.26</c:v>
                </c:pt>
                <c:pt idx="1">
                  <c:v>0.22</c:v>
                </c:pt>
                <c:pt idx="2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Post-Reform (2013)</c:v>
                </c:pt>
              </c:strCache>
            </c:strRef>
          </c:tx>
          <c:spPr>
            <a:solidFill>
              <a:srgbClr val="C00000">
                <a:alpha val="45000"/>
              </a:srgb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Pell Recipient</c:v>
                </c:pt>
                <c:pt idx="2">
                  <c:v>Non Pell Recipient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0.33</c:v>
                </c:pt>
                <c:pt idx="1">
                  <c:v>0.26</c:v>
                </c:pt>
                <c:pt idx="2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1681016"/>
        <c:axId val="-2071678008"/>
      </c:barChart>
      <c:catAx>
        <c:axId val="-2071681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-2071678008"/>
        <c:crosses val="autoZero"/>
        <c:auto val="1"/>
        <c:lblAlgn val="ctr"/>
        <c:lblOffset val="100"/>
        <c:noMultiLvlLbl val="0"/>
      </c:catAx>
      <c:valAx>
        <c:axId val="-2071678008"/>
        <c:scaling>
          <c:orientation val="minMax"/>
          <c:max val="0.5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College</a:t>
                </a:r>
                <a:r>
                  <a:rPr lang="en-US" sz="1400" baseline="0" dirty="0" smtClean="0"/>
                  <a:t> math </a:t>
                </a:r>
                <a:r>
                  <a:rPr lang="en-US" sz="1400" u="sng" baseline="0" dirty="0" smtClean="0"/>
                  <a:t>completion</a:t>
                </a:r>
                <a:r>
                  <a:rPr lang="en-US" sz="1400" baseline="0" dirty="0" smtClean="0"/>
                  <a:t> rate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0492523322547271"/>
              <c:y val="0.19137126727083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-2071681016"/>
        <c:crosses val="autoZero"/>
        <c:crossBetween val="between"/>
        <c:majorUnit val="0.1"/>
      </c:valAx>
      <c:spPr>
        <a:ln w="28575"/>
      </c:spPr>
    </c:plotArea>
    <c:legend>
      <c:legendPos val="r"/>
      <c:layout>
        <c:manualLayout>
          <c:xMode val="edge"/>
          <c:yMode val="edge"/>
          <c:x val="0.830595168659473"/>
          <c:y val="0.435885672965582"/>
          <c:w val="0.160145572081268"/>
          <c:h val="0.221878895110389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0065A4"/>
            </a:solidFill>
            <a:ln>
              <a:solidFill>
                <a:srgbClr val="0065A4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0.08</c:v>
                </c:pt>
                <c:pt idx="2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8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0.37</c:v>
                </c:pt>
                <c:pt idx="1">
                  <c:v>0.13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748344"/>
        <c:axId val="-2109681112"/>
      </c:barChart>
      <c:catAx>
        <c:axId val="-2108748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9681112"/>
        <c:crosses val="autoZero"/>
        <c:auto val="1"/>
        <c:lblAlgn val="ctr"/>
        <c:lblOffset val="100"/>
        <c:noMultiLvlLbl val="0"/>
      </c:catAx>
      <c:valAx>
        <c:axId val="-2109681112"/>
        <c:scaling>
          <c:orientation val="minMax"/>
          <c:max val="0.8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87483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65A4"/>
            </a:solidFill>
            <a:ln>
              <a:solidFill>
                <a:srgbClr val="0065A4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Total</c:v>
                </c:pt>
                <c:pt idx="1">
                  <c:v>White</c:v>
                </c:pt>
                <c:pt idx="2">
                  <c:v>Black</c:v>
                </c:pt>
                <c:pt idx="3">
                  <c:v>Hispanic</c:v>
                </c:pt>
                <c:pt idx="4">
                  <c:v>Asian</c:v>
                </c:pt>
                <c:pt idx="5">
                  <c:v>Two or more races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0.305</c:v>
                </c:pt>
                <c:pt idx="1">
                  <c:v>0.315</c:v>
                </c:pt>
                <c:pt idx="2">
                  <c:v>0.261</c:v>
                </c:pt>
                <c:pt idx="3">
                  <c:v>0.301</c:v>
                </c:pt>
                <c:pt idx="4">
                  <c:v>0.354</c:v>
                </c:pt>
                <c:pt idx="5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8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Total</c:v>
                </c:pt>
                <c:pt idx="1">
                  <c:v>White</c:v>
                </c:pt>
                <c:pt idx="2">
                  <c:v>Black</c:v>
                </c:pt>
                <c:pt idx="3">
                  <c:v>Hispanic</c:v>
                </c:pt>
                <c:pt idx="4">
                  <c:v>Asian</c:v>
                </c:pt>
                <c:pt idx="5">
                  <c:v>Two or more races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0.322</c:v>
                </c:pt>
                <c:pt idx="1">
                  <c:v>0.311</c:v>
                </c:pt>
                <c:pt idx="2">
                  <c:v>0.267</c:v>
                </c:pt>
                <c:pt idx="3">
                  <c:v>0.382</c:v>
                </c:pt>
                <c:pt idx="4">
                  <c:v>0.394</c:v>
                </c:pt>
                <c:pt idx="5">
                  <c:v>0.288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9707912"/>
        <c:axId val="-2109656136"/>
      </c:barChart>
      <c:catAx>
        <c:axId val="-2109707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9656136"/>
        <c:crosses val="autoZero"/>
        <c:auto val="1"/>
        <c:lblAlgn val="ctr"/>
        <c:lblOffset val="100"/>
        <c:noMultiLvlLbl val="0"/>
      </c:catAx>
      <c:valAx>
        <c:axId val="-2109656136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9707912"/>
        <c:crosses val="autoZero"/>
        <c:crossBetween val="between"/>
        <c:majorUnit val="0.1"/>
      </c:valAx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1 Placement'!$J$3</c:f>
              <c:strCache>
                <c:ptCount val="1"/>
                <c:pt idx="0">
                  <c:v>College English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 Placement'!$K$2</c:f>
              <c:strCache>
                <c:ptCount val="1"/>
                <c:pt idx="0">
                  <c:v>Pre-Reform, Fall 2010</c:v>
                </c:pt>
              </c:strCache>
            </c:strRef>
          </c:cat>
          <c:val>
            <c:numRef>
              <c:f>'Figure 1 Placement'!$K$3</c:f>
              <c:numCache>
                <c:formatCode>0%</c:formatCode>
                <c:ptCount val="1"/>
                <c:pt idx="0">
                  <c:v>0.4299803</c:v>
                </c:pt>
              </c:numCache>
            </c:numRef>
          </c:val>
        </c:ser>
        <c:ser>
          <c:idx val="1"/>
          <c:order val="1"/>
          <c:tx>
            <c:strRef>
              <c:f>'Figure 1 Placement'!$J$4</c:f>
              <c:strCache>
                <c:ptCount val="1"/>
                <c:pt idx="0">
                  <c:v>Co-Enrolled 
College English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Co-Requisite </a:t>
                    </a:r>
                    <a:r>
                      <a:rPr lang="en-US" sz="1000" dirty="0"/>
                      <a:t>
College English, 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 Placement'!$K$2</c:f>
              <c:strCache>
                <c:ptCount val="1"/>
                <c:pt idx="0">
                  <c:v>Pre-Reform, Fall 2010</c:v>
                </c:pt>
              </c:strCache>
            </c:strRef>
          </c:cat>
          <c:val>
            <c:numRef>
              <c:f>'Figure 1 Placement'!$K$4</c:f>
              <c:numCache>
                <c:formatCode>0%</c:formatCode>
                <c:ptCount val="1"/>
                <c:pt idx="0">
                  <c:v>0.0972242</c:v>
                </c:pt>
              </c:numCache>
            </c:numRef>
          </c:val>
        </c:ser>
        <c:ser>
          <c:idx val="2"/>
          <c:order val="2"/>
          <c:tx>
            <c:strRef>
              <c:f>'Figure 1 Placement'!$J$5</c:f>
              <c:strCache>
                <c:ptCount val="1"/>
                <c:pt idx="0">
                  <c:v>Developmental English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 Placement'!$K$2</c:f>
              <c:strCache>
                <c:ptCount val="1"/>
                <c:pt idx="0">
                  <c:v>Pre-Reform, Fall 2010</c:v>
                </c:pt>
              </c:strCache>
            </c:strRef>
          </c:cat>
          <c:val>
            <c:numRef>
              <c:f>'Figure 1 Placement'!$K$5</c:f>
              <c:numCache>
                <c:formatCode>0%</c:formatCode>
                <c:ptCount val="1"/>
                <c:pt idx="0">
                  <c:v>0.4727955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-2073340328"/>
        <c:axId val="-2073337208"/>
      </c:barChart>
      <c:catAx>
        <c:axId val="-2073340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73337208"/>
        <c:crosses val="autoZero"/>
        <c:auto val="1"/>
        <c:lblAlgn val="ctr"/>
        <c:lblOffset val="100"/>
        <c:noMultiLvlLbl val="0"/>
      </c:catAx>
      <c:valAx>
        <c:axId val="-20733372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073340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1 Placement'!$J$3</c:f>
              <c:strCache>
                <c:ptCount val="1"/>
                <c:pt idx="0">
                  <c:v>College English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 Placement'!$L$2</c:f>
              <c:strCache>
                <c:ptCount val="1"/>
                <c:pt idx="0">
                  <c:v>Post-Reform, Fall 2013</c:v>
                </c:pt>
              </c:strCache>
            </c:strRef>
          </c:cat>
          <c:val>
            <c:numRef>
              <c:f>'Figure 1 Placement'!$L$3</c:f>
              <c:numCache>
                <c:formatCode>0%</c:formatCode>
                <c:ptCount val="1"/>
                <c:pt idx="0">
                  <c:v>0.5806452</c:v>
                </c:pt>
              </c:numCache>
            </c:numRef>
          </c:val>
        </c:ser>
        <c:ser>
          <c:idx val="1"/>
          <c:order val="1"/>
          <c:tx>
            <c:strRef>
              <c:f>'Figure 1 Placement'!$J$4</c:f>
              <c:strCache>
                <c:ptCount val="1"/>
                <c:pt idx="0">
                  <c:v>Co-Enrolled 
College English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Co-Requisite </a:t>
                    </a:r>
                    <a:r>
                      <a:rPr lang="en-US" sz="1000" dirty="0"/>
                      <a:t>
College English, 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 Placement'!$L$2</c:f>
              <c:strCache>
                <c:ptCount val="1"/>
                <c:pt idx="0">
                  <c:v>Post-Reform, Fall 2013</c:v>
                </c:pt>
              </c:strCache>
            </c:strRef>
          </c:cat>
          <c:val>
            <c:numRef>
              <c:f>'Figure 1 Placement'!$L$4</c:f>
              <c:numCache>
                <c:formatCode>0%</c:formatCode>
                <c:ptCount val="1"/>
                <c:pt idx="0">
                  <c:v>0.2278226</c:v>
                </c:pt>
              </c:numCache>
            </c:numRef>
          </c:val>
        </c:ser>
        <c:ser>
          <c:idx val="2"/>
          <c:order val="2"/>
          <c:tx>
            <c:strRef>
              <c:f>'Figure 1 Placement'!$J$5</c:f>
              <c:strCache>
                <c:ptCount val="1"/>
                <c:pt idx="0">
                  <c:v>Developmental English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 Placement'!$L$2</c:f>
              <c:strCache>
                <c:ptCount val="1"/>
                <c:pt idx="0">
                  <c:v>Post-Reform, Fall 2013</c:v>
                </c:pt>
              </c:strCache>
            </c:strRef>
          </c:cat>
          <c:val>
            <c:numRef>
              <c:f>'Figure 1 Placement'!$L$5</c:f>
              <c:numCache>
                <c:formatCode>0%</c:formatCode>
                <c:ptCount val="1"/>
                <c:pt idx="0">
                  <c:v>0.1915323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-2073282792"/>
        <c:axId val="-2073279672"/>
      </c:barChart>
      <c:catAx>
        <c:axId val="-2073282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73279672"/>
        <c:crosses val="autoZero"/>
        <c:auto val="1"/>
        <c:lblAlgn val="ctr"/>
        <c:lblOffset val="100"/>
        <c:noMultiLvlLbl val="0"/>
      </c:catAx>
      <c:valAx>
        <c:axId val="-2073279672"/>
        <c:scaling>
          <c:orientation val="minMax"/>
        </c:scaling>
        <c:delete val="1"/>
        <c:axPos val="l"/>
        <c:majorGridlines/>
        <c:numFmt formatCode="0%" sourceLinked="1"/>
        <c:majorTickMark val="none"/>
        <c:minorTickMark val="none"/>
        <c:tickLblPos val="nextTo"/>
        <c:crossAx val="-2073282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'Figure 2 Enrollment'!$A$3</c:f>
              <c:strCache>
                <c:ptCount val="1"/>
                <c:pt idx="0">
                  <c:v>College English</c:v>
                </c:pt>
              </c:strCache>
            </c:strRef>
          </c:tx>
          <c:invertIfNegative val="0"/>
          <c:cat>
            <c:strRef>
              <c:f>'Figure 2 Enrollment'!$L$2:$M$2</c:f>
              <c:strCache>
                <c:ptCount val="2"/>
                <c:pt idx="0">
                  <c:v>Pre-Reform, Fall 2010</c:v>
                </c:pt>
                <c:pt idx="1">
                  <c:v>Post-Reform, Fall 2013</c:v>
                </c:pt>
              </c:strCache>
            </c:strRef>
          </c:cat>
          <c:val>
            <c:numRef>
              <c:f>'Figure 2 Enrollment'!$L$3:$M$3</c:f>
              <c:numCache>
                <c:formatCode>0%</c:formatCode>
                <c:ptCount val="2"/>
                <c:pt idx="0">
                  <c:v>0.3574075</c:v>
                </c:pt>
                <c:pt idx="1">
                  <c:v>0.5173673</c:v>
                </c:pt>
              </c:numCache>
            </c:numRef>
          </c:val>
        </c:ser>
        <c:ser>
          <c:idx val="1"/>
          <c:order val="1"/>
          <c:tx>
            <c:strRef>
              <c:f>'Figure 2 Enrollment'!$A$4</c:f>
              <c:strCache>
                <c:ptCount val="1"/>
                <c:pt idx="0">
                  <c:v>Co-Requisite 
College English</c:v>
                </c:pt>
              </c:strCache>
            </c:strRef>
          </c:tx>
          <c:invertIfNegative val="0"/>
          <c:cat>
            <c:strRef>
              <c:f>'Figure 2 Enrollment'!$L$2:$M$2</c:f>
              <c:strCache>
                <c:ptCount val="2"/>
                <c:pt idx="0">
                  <c:v>Pre-Reform, Fall 2010</c:v>
                </c:pt>
                <c:pt idx="1">
                  <c:v>Post-Reform, Fall 2013</c:v>
                </c:pt>
              </c:strCache>
            </c:strRef>
          </c:cat>
          <c:val>
            <c:numRef>
              <c:f>'Figure 2 Enrollment'!$L$4:$M$4</c:f>
              <c:numCache>
                <c:formatCode>0%</c:formatCode>
                <c:ptCount val="2"/>
                <c:pt idx="0">
                  <c:v>0.0405139</c:v>
                </c:pt>
                <c:pt idx="1">
                  <c:v>0.1758828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073204552"/>
        <c:axId val="-2073201576"/>
      </c:barChart>
      <c:catAx>
        <c:axId val="-2073204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73201576"/>
        <c:crosses val="autoZero"/>
        <c:auto val="1"/>
        <c:lblAlgn val="ctr"/>
        <c:lblOffset val="100"/>
        <c:noMultiLvlLbl val="0"/>
      </c:catAx>
      <c:valAx>
        <c:axId val="-20732015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-2073204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124595194831415"/>
          <c:y val="0.882132642556227"/>
          <c:w val="0.987540480516858"/>
          <c:h val="0.11786735744377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3 Pass Rate'!$L$2</c:f>
              <c:strCache>
                <c:ptCount val="1"/>
                <c:pt idx="0">
                  <c:v>Pre-Reform, Fall 2010</c:v>
                </c:pt>
              </c:strCache>
            </c:strRef>
          </c:tx>
          <c:invertIfNegative val="0"/>
          <c:cat>
            <c:strRef>
              <c:f>'Figure 3 Pass Rate'!$A$3:$A$4</c:f>
              <c:strCache>
                <c:ptCount val="2"/>
                <c:pt idx="0">
                  <c:v>College English</c:v>
                </c:pt>
                <c:pt idx="1">
                  <c:v>Co-Requisite 
College English</c:v>
                </c:pt>
              </c:strCache>
            </c:strRef>
          </c:cat>
          <c:val>
            <c:numRef>
              <c:f>'Figure 3 Pass Rate'!$L$3:$L$4</c:f>
              <c:numCache>
                <c:formatCode>0%</c:formatCode>
                <c:ptCount val="2"/>
                <c:pt idx="0">
                  <c:v>0.745288099084545</c:v>
                </c:pt>
                <c:pt idx="1">
                  <c:v>0.792161520190024</c:v>
                </c:pt>
              </c:numCache>
            </c:numRef>
          </c:val>
        </c:ser>
        <c:ser>
          <c:idx val="1"/>
          <c:order val="1"/>
          <c:tx>
            <c:strRef>
              <c:f>'Figure 3 Pass Rate'!$M$2</c:f>
              <c:strCache>
                <c:ptCount val="1"/>
                <c:pt idx="0">
                  <c:v>Post-Reform, Fall 2013</c:v>
                </c:pt>
              </c:strCache>
            </c:strRef>
          </c:tx>
          <c:invertIfNegative val="0"/>
          <c:cat>
            <c:strRef>
              <c:f>'Figure 3 Pass Rate'!$A$3:$A$4</c:f>
              <c:strCache>
                <c:ptCount val="2"/>
                <c:pt idx="0">
                  <c:v>College English</c:v>
                </c:pt>
                <c:pt idx="1">
                  <c:v>Co-Requisite 
College English</c:v>
                </c:pt>
              </c:strCache>
            </c:strRef>
          </c:cat>
          <c:val>
            <c:numRef>
              <c:f>'Figure 3 Pass Rate'!$M$3:$M$4</c:f>
              <c:numCache>
                <c:formatCode>0%</c:formatCode>
                <c:ptCount val="2"/>
                <c:pt idx="0">
                  <c:v>0.750116073915869</c:v>
                </c:pt>
                <c:pt idx="1">
                  <c:v>0.644905763452609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3180280"/>
        <c:axId val="-2073177304"/>
      </c:barChart>
      <c:catAx>
        <c:axId val="-2073180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73177304"/>
        <c:crosses val="autoZero"/>
        <c:auto val="1"/>
        <c:lblAlgn val="ctr"/>
        <c:lblOffset val="100"/>
        <c:noMultiLvlLbl val="0"/>
      </c:catAx>
      <c:valAx>
        <c:axId val="-2073177304"/>
        <c:scaling>
          <c:orientation val="minMax"/>
          <c:max val="1.0"/>
          <c:min val="0.0"/>
        </c:scaling>
        <c:delete val="0"/>
        <c:axPos val="l"/>
        <c:numFmt formatCode="0%" sourceLinked="1"/>
        <c:majorTickMark val="none"/>
        <c:minorTickMark val="none"/>
        <c:tickLblPos val="nextTo"/>
        <c:crossAx val="-2073180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'Figure 4 Completion Rate'!$A$3</c:f>
              <c:strCache>
                <c:ptCount val="1"/>
                <c:pt idx="0">
                  <c:v>College English</c:v>
                </c:pt>
              </c:strCache>
            </c:strRef>
          </c:tx>
          <c:invertIfNegative val="0"/>
          <c:cat>
            <c:strRef>
              <c:f>'Figure 4 Completion Rate'!$L$2:$M$2</c:f>
              <c:strCache>
                <c:ptCount val="2"/>
                <c:pt idx="0">
                  <c:v>Pre-Reform, Fall 2010</c:v>
                </c:pt>
                <c:pt idx="1">
                  <c:v>Post-Reform, Fall 2013</c:v>
                </c:pt>
              </c:strCache>
            </c:strRef>
          </c:cat>
          <c:val>
            <c:numRef>
              <c:f>'Figure 4 Completion Rate'!$L$3:$M$3</c:f>
              <c:numCache>
                <c:formatCode>0%</c:formatCode>
                <c:ptCount val="2"/>
                <c:pt idx="0">
                  <c:v>0.2663716</c:v>
                </c:pt>
                <c:pt idx="1">
                  <c:v>0.3880855</c:v>
                </c:pt>
              </c:numCache>
            </c:numRef>
          </c:val>
        </c:ser>
        <c:ser>
          <c:idx val="1"/>
          <c:order val="1"/>
          <c:tx>
            <c:strRef>
              <c:f>'Figure 4 Completion Rate'!$A$4</c:f>
              <c:strCache>
                <c:ptCount val="1"/>
                <c:pt idx="0">
                  <c:v>Co-Requisite 
College English</c:v>
                </c:pt>
              </c:strCache>
            </c:strRef>
          </c:tx>
          <c:invertIfNegative val="0"/>
          <c:cat>
            <c:strRef>
              <c:f>'Figure 4 Completion Rate'!$L$2:$M$2</c:f>
              <c:strCache>
                <c:ptCount val="2"/>
                <c:pt idx="0">
                  <c:v>Pre-Reform, Fall 2010</c:v>
                </c:pt>
                <c:pt idx="1">
                  <c:v>Post-Reform, Fall 2013</c:v>
                </c:pt>
              </c:strCache>
            </c:strRef>
          </c:cat>
          <c:val>
            <c:numRef>
              <c:f>'Figure 4 Completion Rate'!$L$4:$M$4</c:f>
              <c:numCache>
                <c:formatCode>0%</c:formatCode>
                <c:ptCount val="2"/>
                <c:pt idx="0">
                  <c:v>0.0320935</c:v>
                </c:pt>
                <c:pt idx="1">
                  <c:v>0.1134278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073094280"/>
        <c:axId val="-2073091304"/>
      </c:barChart>
      <c:catAx>
        <c:axId val="-2073094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73091304"/>
        <c:crosses val="autoZero"/>
        <c:auto val="1"/>
        <c:lblAlgn val="ctr"/>
        <c:lblOffset val="100"/>
        <c:noMultiLvlLbl val="0"/>
      </c:catAx>
      <c:valAx>
        <c:axId val="-2073091304"/>
        <c:scaling>
          <c:orientation val="minMax"/>
          <c:max val="0.5"/>
        </c:scaling>
        <c:delete val="0"/>
        <c:axPos val="l"/>
        <c:numFmt formatCode="0%" sourceLinked="1"/>
        <c:majorTickMark val="none"/>
        <c:minorTickMark val="none"/>
        <c:tickLblPos val="nextTo"/>
        <c:crossAx val="-2073094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0804304223877"/>
          <c:y val="0.863202566861739"/>
          <c:w val="0.870953511763411"/>
          <c:h val="0.11410240105695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Lowest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Black Males</c:v>
                </c:pt>
                <c:pt idx="1">
                  <c:v>Black Females</c:v>
                </c:pt>
                <c:pt idx="2">
                  <c:v>White Males</c:v>
                </c:pt>
                <c:pt idx="3">
                  <c:v>White Females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0.1068</c:v>
                </c:pt>
                <c:pt idx="1">
                  <c:v>0.1226</c:v>
                </c:pt>
                <c:pt idx="2">
                  <c:v>0.1465</c:v>
                </c:pt>
                <c:pt idx="3">
                  <c:v>0.1472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</c:v>
                </c:pt>
              </c:strCache>
            </c:strRef>
          </c:tx>
          <c:spPr>
            <a:solidFill>
              <a:srgbClr val="A3B222"/>
            </a:solidFill>
            <a:ln>
              <a:solidFill>
                <a:srgbClr val="A3B222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Black Males</c:v>
                </c:pt>
                <c:pt idx="1">
                  <c:v>Black Females</c:v>
                </c:pt>
                <c:pt idx="2">
                  <c:v>White Males</c:v>
                </c:pt>
                <c:pt idx="3">
                  <c:v>White Females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0.2033</c:v>
                </c:pt>
                <c:pt idx="1">
                  <c:v>0.274</c:v>
                </c:pt>
                <c:pt idx="2">
                  <c:v>0.2682</c:v>
                </c:pt>
                <c:pt idx="3">
                  <c:v>0.3515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Highest</c:v>
                </c:pt>
              </c:strCache>
            </c:strRef>
          </c:tx>
          <c:spPr>
            <a:solidFill>
              <a:srgbClr val="3B73B9"/>
            </a:solidFill>
            <a:ln>
              <a:solidFill>
                <a:srgbClr val="3B73B9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Black Males</c:v>
                </c:pt>
                <c:pt idx="1">
                  <c:v>Black Females</c:v>
                </c:pt>
                <c:pt idx="2">
                  <c:v>White Males</c:v>
                </c:pt>
                <c:pt idx="3">
                  <c:v>White Females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0.3527</c:v>
                </c:pt>
                <c:pt idx="1">
                  <c:v>0.4462</c:v>
                </c:pt>
                <c:pt idx="2">
                  <c:v>0.439</c:v>
                </c:pt>
                <c:pt idx="3">
                  <c:v>0.5364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820552"/>
        <c:axId val="-2102173656"/>
      </c:barChart>
      <c:catAx>
        <c:axId val="-2101820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2173656"/>
        <c:crosses val="autoZero"/>
        <c:auto val="1"/>
        <c:lblAlgn val="ctr"/>
        <c:lblOffset val="100"/>
        <c:noMultiLvlLbl val="0"/>
      </c:catAx>
      <c:valAx>
        <c:axId val="-21021736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1820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40690066-8265-7C45-8EEB-C88039B47863}" type="datetime1">
              <a:rPr lang="en-US"/>
              <a:pPr>
                <a:defRPr/>
              </a:pPr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80FF12C-43EA-D54A-99AF-37ACBE12F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7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34750A-0A13-1C45-8D38-1E752286C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9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9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34722" y="4415790"/>
            <a:ext cx="5140959" cy="4183380"/>
          </a:xfrm>
          <a:prstGeom prst="rect">
            <a:avLst/>
          </a:prstGeom>
        </p:spPr>
        <p:txBody>
          <a:bodyPr lIns="93157" tIns="93157" rIns="93157" bIns="93157" anchor="ctr" anchorCtr="0">
            <a:noAutofit/>
          </a:bodyPr>
          <a:lstStyle/>
          <a:p>
            <a:r>
              <a:rPr lang="en-US" baseline="0" dirty="0" smtClean="0"/>
              <a:t>Enrollments in college English increased after the implementation of the assessment and placement reform: </a:t>
            </a:r>
          </a:p>
          <a:p>
            <a:endParaRPr lang="en-US" baseline="0" dirty="0" smtClean="0"/>
          </a:p>
          <a:p>
            <a:pPr marL="171441" indent="-171441">
              <a:buFont typeface="Arial" charset="0"/>
              <a:buChar char="•"/>
            </a:pPr>
            <a:r>
              <a:rPr lang="en-US" b="1" dirty="0" smtClean="0"/>
              <a:t>Pre-Reform </a:t>
            </a:r>
            <a:r>
              <a:rPr lang="en-US" b="0" dirty="0" smtClean="0"/>
              <a:t>53%</a:t>
            </a:r>
            <a:r>
              <a:rPr lang="en-US" b="0" baseline="0" dirty="0" smtClean="0"/>
              <a:t> of the cohort was eligible for college English--</a:t>
            </a:r>
            <a:r>
              <a:rPr lang="en-US" baseline="0" dirty="0" smtClean="0"/>
              <a:t>40% of the cohort enrolled in college English or Co-</a:t>
            </a:r>
            <a:r>
              <a:rPr lang="en-US" baseline="0" dirty="0" err="1" smtClean="0"/>
              <a:t>Req</a:t>
            </a:r>
            <a:r>
              <a:rPr lang="en-US" baseline="0" dirty="0" smtClean="0"/>
              <a:t> within 3 terms as a result of placement, this results in a 75% enrollment rate among those who are college English eligible.</a:t>
            </a:r>
          </a:p>
          <a:p>
            <a:pPr marL="171441" indent="-171441">
              <a:buFont typeface="Arial" charset="0"/>
              <a:buChar char="•"/>
            </a:pPr>
            <a:endParaRPr lang="en-US" baseline="0" dirty="0" smtClean="0"/>
          </a:p>
          <a:p>
            <a:pPr marL="171441" indent="-171441">
              <a:buFont typeface="Arial" charset="0"/>
              <a:buChar char="•"/>
            </a:pPr>
            <a:r>
              <a:rPr lang="en-US" b="1" dirty="0" smtClean="0"/>
              <a:t>Post-Reform</a:t>
            </a:r>
            <a:r>
              <a:rPr lang="en-US" dirty="0" smtClean="0"/>
              <a:t> </a:t>
            </a:r>
            <a:r>
              <a:rPr lang="en-US" b="0" dirty="0" smtClean="0"/>
              <a:t>81%</a:t>
            </a:r>
            <a:r>
              <a:rPr lang="en-US" b="0" baseline="0" dirty="0" smtClean="0"/>
              <a:t> of the cohort was eligible for college English--</a:t>
            </a:r>
            <a:r>
              <a:rPr lang="en-US" baseline="0" dirty="0" smtClean="0"/>
              <a:t>70% of the cohort enrolled in college English or Co-</a:t>
            </a:r>
            <a:r>
              <a:rPr lang="en-US" baseline="0" dirty="0" err="1" smtClean="0"/>
              <a:t>Req</a:t>
            </a:r>
            <a:r>
              <a:rPr lang="en-US" baseline="0" dirty="0" smtClean="0"/>
              <a:t> within 3 terms as a result of placement, this results in a 86% enrollment rate among those who are college English eligible.</a:t>
            </a:r>
          </a:p>
          <a:p>
            <a:pPr marL="171441" indent="-171441" defTabSz="914350">
              <a:buFont typeface="Arial" charset="0"/>
              <a:buChar char="•"/>
              <a:defRPr/>
            </a:pPr>
            <a:endParaRPr lang="en-US" baseline="0" dirty="0" smtClean="0"/>
          </a:p>
          <a:p>
            <a:pPr marL="171441" indent="-171441" defTabSz="914350">
              <a:buFont typeface="Arial" charset="0"/>
              <a:buChar char="•"/>
              <a:defRPr/>
            </a:pPr>
            <a:r>
              <a:rPr lang="en-US" baseline="0" dirty="0" smtClean="0"/>
              <a:t>As expected, expanding the co-requisite course across the state increased enrollment in the course.</a:t>
            </a: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822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34722" y="4415790"/>
            <a:ext cx="5140959" cy="4183380"/>
          </a:xfrm>
          <a:prstGeom prst="rect">
            <a:avLst/>
          </a:prstGeom>
        </p:spPr>
        <p:txBody>
          <a:bodyPr lIns="93157" tIns="93157" rIns="93157" bIns="93157" anchor="ctr" anchorCtr="0">
            <a:noAutofit/>
          </a:bodyPr>
          <a:lstStyle/>
          <a:p>
            <a:r>
              <a:rPr lang="en-US" baseline="0" dirty="0" smtClean="0"/>
              <a:t>We find that among those who placed and enrolled, average pass rates for College English were similar after the reform was implemented. However, we find pass rates for the co-requisite course declined.</a:t>
            </a: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822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34722" y="4415790"/>
            <a:ext cx="5140959" cy="4183380"/>
          </a:xfrm>
          <a:prstGeom prst="rect">
            <a:avLst/>
          </a:prstGeom>
        </p:spPr>
        <p:txBody>
          <a:bodyPr lIns="93157" tIns="93157" rIns="93157" bIns="93157" anchor="ctr" anchorCtr="0">
            <a:noAutofit/>
          </a:bodyPr>
          <a:lstStyle/>
          <a:p>
            <a:pPr defTabSz="914350">
              <a:defRPr/>
            </a:pPr>
            <a:r>
              <a:rPr lang="en-US" baseline="0" dirty="0" smtClean="0"/>
              <a:t>ENG 111 pass/completion rates for the entire cohort.</a:t>
            </a:r>
          </a:p>
          <a:p>
            <a:pPr defTabSz="914350">
              <a:defRPr/>
            </a:pPr>
            <a:r>
              <a:rPr lang="en-US" baseline="0" dirty="0" smtClean="0"/>
              <a:t>Remind that dev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sample is now only 20% of cohort – include 111 completion of dev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placed </a:t>
            </a:r>
            <a:r>
              <a:rPr lang="en-US" baseline="0" dirty="0" err="1" smtClean="0"/>
              <a:t>studnets</a:t>
            </a:r>
            <a:r>
              <a:rPr lang="en-US" baseline="0" dirty="0" smtClean="0"/>
              <a:t>.</a:t>
            </a:r>
          </a:p>
          <a:p>
            <a:pPr defTabSz="914350">
              <a:defRPr/>
            </a:pPr>
            <a:endParaRPr lang="en-US" baseline="0" dirty="0" smtClean="0"/>
          </a:p>
          <a:p>
            <a:pPr defTabSz="914350">
              <a:defRPr/>
            </a:pPr>
            <a:r>
              <a:rPr lang="en-US" baseline="0" dirty="0" smtClean="0"/>
              <a:t>When we look at successful completions as a share of the full cohort, not just at those who enrolled in college English or the co-requisite course, we find that increasing access to college English resulted in significantly more students successfully completing college English with a C or better: </a:t>
            </a:r>
          </a:p>
          <a:p>
            <a:pPr marL="171441" indent="-171441">
              <a:buFont typeface="Arial" charset="0"/>
              <a:buChar char="•"/>
            </a:pPr>
            <a:r>
              <a:rPr lang="en-US" b="1" dirty="0" smtClean="0"/>
              <a:t>Pre-Reform </a:t>
            </a:r>
            <a:r>
              <a:rPr lang="en-US" dirty="0" smtClean="0"/>
              <a:t>30% of the cohort successfully completed college English within </a:t>
            </a:r>
            <a:r>
              <a:rPr lang="en-US" baseline="0" dirty="0" smtClean="0"/>
              <a:t>3 terms as a result of placing into college English and the co-requisite course. this results in a 57% completion rate among college-eligible students (30%/53%)</a:t>
            </a:r>
          </a:p>
          <a:p>
            <a:pPr marL="171441" indent="-171441">
              <a:buFont typeface="Arial" charset="0"/>
              <a:buChar char="•"/>
            </a:pPr>
            <a:r>
              <a:rPr lang="en-US" b="1" dirty="0" smtClean="0"/>
              <a:t>Post-Reform</a:t>
            </a:r>
            <a:r>
              <a:rPr lang="en-US" dirty="0" smtClean="0"/>
              <a:t> 50% of the cohort successfully completed college English within </a:t>
            </a:r>
            <a:r>
              <a:rPr lang="en-US" baseline="0" dirty="0" smtClean="0"/>
              <a:t>3 terms as a result of placing into college English and the co-requisite course. This results in a 62% completion rate among college-eligible students (50/81)</a:t>
            </a:r>
          </a:p>
          <a:p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822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COLLEGE ENGLISH COMPLETION GAP IS SHRINKING..WHY?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4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8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4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4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34722" y="4415790"/>
            <a:ext cx="5140959" cy="4183380"/>
          </a:xfrm>
          <a:prstGeom prst="rect">
            <a:avLst/>
          </a:prstGeom>
        </p:spPr>
        <p:txBody>
          <a:bodyPr lIns="93157" tIns="93157" rIns="93157" bIns="93157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Postsecondary</a:t>
            </a:r>
            <a:r>
              <a:rPr lang="en-US" baseline="0" dirty="0" smtClean="0"/>
              <a:t> enrollment rates for the same period for 18-24 year old males: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2003 – 38.5% for whites, 28.2% for blacks, 18.3% for </a:t>
            </a:r>
            <a:r>
              <a:rPr lang="en-US" baseline="0" dirty="0" err="1" smtClean="0"/>
              <a:t>hispanics</a:t>
            </a:r>
            <a:endParaRPr lang="en-US" baseline="0" dirty="0" smtClean="0"/>
          </a:p>
          <a:p>
            <a:r>
              <a:rPr lang="en-US" baseline="0" dirty="0" smtClean="0"/>
              <a:t>2012 – 38.3% for whites, 33.9% for blacks, 15.2% for </a:t>
            </a:r>
            <a:r>
              <a:rPr lang="en-US" baseline="0" dirty="0" err="1" smtClean="0"/>
              <a:t>hispanics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7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0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34722" y="4415790"/>
            <a:ext cx="5140959" cy="4183380"/>
          </a:xfrm>
          <a:prstGeom prst="rect">
            <a:avLst/>
          </a:prstGeom>
        </p:spPr>
        <p:txBody>
          <a:bodyPr lIns="93157" tIns="93157" rIns="93157" bIns="93157" anchor="ctr" anchorCtr="0">
            <a:noAutofit/>
          </a:bodyPr>
          <a:lstStyle/>
          <a:p>
            <a:r>
              <a:rPr lang="en-US" dirty="0" smtClean="0"/>
              <a:t>Broadened access to college English via Direct</a:t>
            </a:r>
            <a:r>
              <a:rPr lang="en-US" baseline="0" dirty="0" smtClean="0"/>
              <a:t> and Co-Requisite English placements</a:t>
            </a:r>
          </a:p>
          <a:p>
            <a:pPr marL="171441" indent="-171441">
              <a:buFont typeface="Arial" charset="0"/>
              <a:buChar char="•"/>
            </a:pPr>
            <a:r>
              <a:rPr lang="en-US" b="1" baseline="0" dirty="0" smtClean="0"/>
              <a:t>Pre-Reform</a:t>
            </a:r>
            <a:r>
              <a:rPr lang="en-US" baseline="0" dirty="0" smtClean="0"/>
              <a:t> 53% of the cohort has access to college English: 43% directly placed into college English, an additional 10% had access to college English via a co-requisite course.</a:t>
            </a:r>
          </a:p>
          <a:p>
            <a:pPr marL="171441" indent="-171441">
              <a:buFont typeface="Arial" charset="0"/>
              <a:buChar char="•"/>
            </a:pPr>
            <a:r>
              <a:rPr lang="en-US" b="1" baseline="0" dirty="0" smtClean="0"/>
              <a:t>Post Reform </a:t>
            </a:r>
            <a:r>
              <a:rPr lang="en-US" b="0" baseline="0" dirty="0" smtClean="0"/>
              <a:t>81 </a:t>
            </a:r>
            <a:r>
              <a:rPr lang="en-US" baseline="0" dirty="0" smtClean="0"/>
              <a:t>% of the cohort has access to college English: 58% directly placed into college English, an additional 23% had access to college English via a co-requisite course.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Post-reform developmental English placements comprise less than 20% of all first time students after the reform to assessment and placement, compared to 47% pre-reform.</a:t>
            </a:r>
          </a:p>
          <a:p>
            <a:endParaRPr lang="en-US" baseline="0" dirty="0" smtClean="0"/>
          </a:p>
          <a:p>
            <a:pPr defTabSz="914350">
              <a:defRPr/>
            </a:pPr>
            <a:r>
              <a:rPr lang="en-US" dirty="0" smtClean="0"/>
              <a:t>Important</a:t>
            </a:r>
            <a:r>
              <a:rPr lang="en-US" baseline="0" dirty="0" smtClean="0"/>
              <a:t> to note that </a:t>
            </a:r>
            <a:r>
              <a:rPr lang="en-US" dirty="0" smtClean="0"/>
              <a:t>prior to the</a:t>
            </a:r>
            <a:r>
              <a:rPr lang="en-US" baseline="0" dirty="0" smtClean="0"/>
              <a:t> reform, the co-requisite course was only offered at one institution, after the reform the course was offered at all colleges across the state.</a:t>
            </a:r>
          </a:p>
          <a:p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82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June 16,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261978"/>
            <a:ext cx="3541483" cy="6887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50888"/>
            <a:ext cx="8229601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1989986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6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3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0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9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1351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June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16,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26338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June </a:t>
            </a:r>
            <a:r>
              <a:rPr lang="en-US" sz="700" b="1" dirty="0" smtClean="0">
                <a:solidFill>
                  <a:srgbClr val="000000"/>
                </a:solidFill>
              </a:rPr>
              <a:t>16, </a:t>
            </a:r>
            <a:r>
              <a:rPr lang="en-US" sz="700" b="1" dirty="0" smtClean="0">
                <a:solidFill>
                  <a:srgbClr val="000000"/>
                </a:solidFill>
              </a:rPr>
              <a:t>2016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COMMUNITY COLLEGE RESEARCH</a:t>
            </a:r>
            <a:r>
              <a:rPr lang="en-US" sz="700" b="1" baseline="0" dirty="0" smtClean="0">
                <a:solidFill>
                  <a:srgbClr val="000000"/>
                </a:solidFill>
              </a:rPr>
              <a:t> CENTER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11758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3864429" y="322943"/>
            <a:ext cx="4822371" cy="19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00539B"/>
                </a:solidFill>
              </a:rPr>
              <a:t>June 16, </a:t>
            </a:r>
            <a:r>
              <a:rPr lang="en-US" sz="800" b="1" dirty="0" smtClean="0">
                <a:solidFill>
                  <a:srgbClr val="00539B"/>
                </a:solidFill>
              </a:rPr>
              <a:t>2016</a:t>
            </a:r>
            <a:endParaRPr lang="en-US" sz="800" dirty="0" smtClean="0">
              <a:solidFill>
                <a:srgbClr val="00539B"/>
              </a:solidFill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6064471" y="1117600"/>
            <a:ext cx="2622329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FFFFFF"/>
                </a:solidFill>
              </a:rPr>
              <a:t>CCRC BROWNBAG /  FEBRUARY 18, 2015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12828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2688771" y="289977"/>
            <a:ext cx="60894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00539B"/>
                </a:solidFill>
              </a:rPr>
              <a:t>June 16, </a:t>
            </a:r>
            <a:r>
              <a:rPr lang="en-US" sz="800" b="1" dirty="0" smtClean="0">
                <a:solidFill>
                  <a:srgbClr val="00539B"/>
                </a:solidFill>
              </a:rPr>
              <a:t>2016</a:t>
            </a:r>
            <a:endParaRPr lang="en-US" sz="800" dirty="0" smtClean="0">
              <a:solidFill>
                <a:srgbClr val="00539B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8" y="750887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050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9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8" y="750887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050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4586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3907971" y="289977"/>
            <a:ext cx="48702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00539B"/>
                </a:solidFill>
              </a:rPr>
              <a:t>June 16, </a:t>
            </a:r>
            <a:r>
              <a:rPr lang="en-US" sz="800" b="1" dirty="0" smtClean="0">
                <a:solidFill>
                  <a:srgbClr val="00539B"/>
                </a:solidFill>
              </a:rPr>
              <a:t>2016</a:t>
            </a:r>
            <a:endParaRPr lang="en-US" sz="800" dirty="0" smtClean="0">
              <a:solidFill>
                <a:srgbClr val="00539B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3167743" y="289977"/>
            <a:ext cx="5610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00539B"/>
                </a:solidFill>
              </a:rPr>
              <a:t>June 16, </a:t>
            </a:r>
            <a:r>
              <a:rPr lang="en-US" sz="800" b="1" dirty="0" smtClean="0">
                <a:solidFill>
                  <a:srgbClr val="00539B"/>
                </a:solidFill>
              </a:rPr>
              <a:t>2016</a:t>
            </a:r>
            <a:endParaRPr lang="en-US" sz="800" dirty="0" smtClean="0">
              <a:solidFill>
                <a:srgbClr val="00539B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FFFFFF"/>
                </a:solidFill>
              </a:rPr>
              <a:t>COMMUNITY COLLEGE RESEARCH CENTER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2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3976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4163" indent="-111125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6075" indent="-234950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2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50888"/>
            <a:ext cx="8229601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1989986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0649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6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3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577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19B3D5-B69D-9743-9E51-0BCE2AF55E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64D600-F267-3F4C-AE9F-439CD6634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/>
          <a:lstStyle/>
          <a:p>
            <a:fld id="{2BA681EA-39C8-1946-B598-E34D97CDBB9C}" type="datetimeFigureOut">
              <a:rPr lang="en-US" smtClean="0">
                <a:solidFill>
                  <a:srgbClr val="000000"/>
                </a:solidFill>
              </a:rPr>
              <a:pPr/>
              <a:t>6/16/16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tx1"/>
                </a:solidFill>
              </a:rPr>
              <a:t>COMMUNITY COLLEGE RESEARCH</a:t>
            </a:r>
            <a:r>
              <a:rPr lang="en-US" sz="700" b="1" baseline="0" dirty="0" smtClean="0">
                <a:solidFill>
                  <a:schemeClr val="tx1"/>
                </a:solidFill>
              </a:rPr>
              <a:t> CENTER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9563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2688771" y="289977"/>
            <a:ext cx="60894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230"/>
              </a:spcBef>
              <a:defRPr/>
            </a:pPr>
            <a:r>
              <a:rPr lang="en-US" sz="800" b="1" dirty="0" smtClean="0">
                <a:solidFill>
                  <a:srgbClr val="000000"/>
                </a:solidFill>
              </a:rPr>
              <a:t>June 16, </a:t>
            </a:r>
            <a:r>
              <a:rPr lang="en-US" sz="800" b="1" dirty="0" smtClean="0">
                <a:solidFill>
                  <a:srgbClr val="000000"/>
                </a:solidFill>
              </a:rPr>
              <a:t>2016</a:t>
            </a:r>
            <a:endParaRPr lang="en-US" sz="800" dirty="0" smtClean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FFFFFF"/>
                </a:solidFill>
              </a:rPr>
              <a:t>June 16, </a:t>
            </a:r>
            <a:r>
              <a:rPr lang="en-US" sz="800" b="1" kern="0" dirty="0" smtClean="0">
                <a:solidFill>
                  <a:srgbClr val="FFFFFF"/>
                </a:solidFill>
              </a:rPr>
              <a:t>2016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rgbClr val="3B73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265176"/>
            <a:ext cx="3541482" cy="6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000000"/>
                </a:solidFill>
              </a:rPr>
              <a:t>June 16, </a:t>
            </a:r>
            <a:r>
              <a:rPr lang="en-US" sz="800" b="1" kern="0" dirty="0" smtClean="0">
                <a:solidFill>
                  <a:srgbClr val="000000"/>
                </a:solidFill>
              </a:rPr>
              <a:t>2016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prstClr val="black"/>
                </a:solidFill>
              </a:rPr>
              <a:t>June 16, 2016</a:t>
            </a:r>
            <a:endParaRPr lang="en-US" sz="700" dirty="0" smtClean="0">
              <a:solidFill>
                <a:prstClr val="black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prstClr val="black"/>
                </a:solidFill>
              </a:rPr>
              <a:t>COMMUNITY COLLEGE RESEARCH CENTER</a:t>
            </a:r>
            <a:endParaRPr lang="en-US" sz="700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43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prstClr val="black"/>
                </a:solidFill>
              </a:rPr>
              <a:t>June 16, 2016</a:t>
            </a:r>
            <a:endParaRPr lang="en-US" sz="700" dirty="0" smtClean="0">
              <a:solidFill>
                <a:prstClr val="black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prstClr val="black"/>
                </a:solidFill>
              </a:rPr>
              <a:t>COMMUNITY COLLEGE RESEARCH CENTER</a:t>
            </a:r>
            <a:endParaRPr lang="en-US" sz="7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FFFFFF"/>
                </a:solidFill>
              </a:rPr>
              <a:t>June 16, </a:t>
            </a:r>
            <a:r>
              <a:rPr lang="en-US" sz="700" b="1" dirty="0" smtClean="0">
                <a:solidFill>
                  <a:srgbClr val="FFFFFF"/>
                </a:solidFill>
              </a:rPr>
              <a:t>2016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FFFFFF"/>
                </a:solidFill>
              </a:rPr>
              <a:t>COMMUNITY COLLEGE RESEARCH CENTER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3B73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defRPr/>
            </a:lvl1pPr>
            <a:lvl2pPr>
              <a:spcBef>
                <a:spcPts val="432"/>
              </a:spcBef>
              <a:defRPr/>
            </a:lvl2pPr>
            <a:lvl3pPr>
              <a:spcBef>
                <a:spcPts val="432"/>
              </a:spcBef>
              <a:defRPr/>
            </a:lvl3pPr>
            <a:lvl4pPr>
              <a:spcBef>
                <a:spcPts val="432"/>
              </a:spcBef>
              <a:defRPr/>
            </a:lvl4pPr>
            <a:lvl5pPr>
              <a:spcBef>
                <a:spcPts val="432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defRPr/>
            </a:lvl1pPr>
            <a:lvl2pPr>
              <a:spcBef>
                <a:spcPts val="432"/>
              </a:spcBef>
              <a:defRPr/>
            </a:lvl2pPr>
            <a:lvl3pPr>
              <a:spcBef>
                <a:spcPts val="432"/>
              </a:spcBef>
              <a:defRPr/>
            </a:lvl3pPr>
            <a:lvl4pPr>
              <a:spcBef>
                <a:spcPts val="432"/>
              </a:spcBef>
              <a:defRPr/>
            </a:lvl4pPr>
            <a:lvl5pPr>
              <a:spcBef>
                <a:spcPts val="432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0048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tx1"/>
                </a:solidFill>
              </a:rPr>
              <a:t>June </a:t>
            </a:r>
            <a:r>
              <a:rPr lang="en-US" sz="700" b="1" dirty="0" smtClean="0">
                <a:solidFill>
                  <a:schemeClr val="tx1"/>
                </a:solidFill>
              </a:rPr>
              <a:t>16, </a:t>
            </a:r>
            <a:r>
              <a:rPr lang="en-US" sz="700" b="1" dirty="0" smtClean="0">
                <a:solidFill>
                  <a:schemeClr val="tx1"/>
                </a:solidFill>
              </a:rPr>
              <a:t>2016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tx1"/>
                </a:solidFill>
              </a:rPr>
              <a:t>COMMUNITY COLLEGE RESEARCH</a:t>
            </a:r>
            <a:r>
              <a:rPr lang="en-US" sz="700" b="1" baseline="0" dirty="0" smtClean="0">
                <a:solidFill>
                  <a:schemeClr val="tx1"/>
                </a:solidFill>
              </a:rPr>
              <a:t> CENTER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2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3976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415328"/>
            <a:ext cx="3979333" cy="3804814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2113915"/>
            <a:ext cx="3979333" cy="306387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284163" indent="-111125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5"/>
            <a:ext cx="3979333" cy="306387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46075" indent="-234950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2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50888"/>
            <a:ext cx="8229601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1989986"/>
            <a:ext cx="3979333" cy="4227299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273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6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3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774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FFFFFF"/>
                </a:solidFill>
                <a:sym typeface="Arial"/>
                <a:rtl val="0"/>
              </a:rPr>
              <a:t>MONTH XX, 2012</a:t>
            </a: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164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4800600" y="622249"/>
            <a:ext cx="3878580" cy="2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ts val="230"/>
              </a:spcBef>
              <a:defRPr/>
            </a:pPr>
            <a:r>
              <a:rPr lang="en-US" sz="800" b="1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2015 ADVANCED KELLOGG INSTITUTE / JULY 20, 2015</a:t>
            </a:r>
            <a:endParaRPr lang="en-US" sz="80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7620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257801" y="289977"/>
            <a:ext cx="352044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June 16, 2016</a:t>
            </a:r>
            <a:endParaRPr lang="en-US" sz="70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809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8" y="750887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050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7620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4800601" y="289977"/>
            <a:ext cx="397764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June</a:t>
            </a:r>
            <a:r>
              <a:rPr lang="en-US" sz="700" b="1" baseline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16, 2016</a:t>
            </a:r>
            <a:endParaRPr lang="en-US" sz="70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rgbClr val="FFFFFF"/>
                </a:solidFill>
              </a:rPr>
              <a:t>COMMUNITY COLLEGE RESEARCH</a:t>
            </a:r>
            <a:r>
              <a:rPr lang="en-US" sz="700" b="1" baseline="0" dirty="0" smtClean="0">
                <a:solidFill>
                  <a:srgbClr val="FFFFFF"/>
                </a:solidFill>
              </a:rPr>
              <a:t> CENTER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 bwMode="auto">
          <a:xfrm>
            <a:off x="7641911" y="273341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June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16,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FFFFFF"/>
                </a:solidFill>
                <a:cs typeface="Arial"/>
                <a:sym typeface="Arial"/>
                <a:rtl val="0"/>
              </a:rPr>
              <a:t>June 16, 2016</a:t>
            </a:r>
            <a:endParaRPr lang="en-US" sz="700" dirty="0" smtClean="0">
              <a:solidFill>
                <a:srgbClr val="FFFFFF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FFFFFF"/>
                </a:solidFill>
                <a:cs typeface="Arial"/>
                <a:sym typeface="Arial"/>
                <a:rtl val="0"/>
              </a:rPr>
              <a:t>COMMUNITY COLLEGE RESEARCH CENTER</a:t>
            </a:r>
            <a:endParaRPr lang="en-US" sz="700" dirty="0" smtClean="0">
              <a:solidFill>
                <a:srgbClr val="FFFFFF"/>
              </a:solidFill>
              <a:cs typeface="Arial"/>
              <a:sym typeface="Arial"/>
              <a:rtl val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2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3976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4163" indent="-111125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6075" indent="-234950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082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50888"/>
            <a:ext cx="8229601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1989986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988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6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3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54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34962" y="750887"/>
            <a:ext cx="8229600" cy="1149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34963" y="1989985"/>
            <a:ext cx="3979333" cy="422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9863" indent="-100013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68325" indent="-155575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41363" indent="-122237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160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indent="-117475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160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87438" indent="-119062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140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55863" indent="-11588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rgbClr val="0053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13063" indent="-11588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rgbClr val="0053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70263" indent="-115887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rgbClr val="0053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27463" indent="-115887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rgbClr val="0053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2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3976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4163" indent="-111125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6075" indent="-234950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6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solidFill>
                <a:srgbClr val="00539B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141313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June </a:t>
            </a:r>
            <a:r>
              <a:rPr lang="en-US" sz="700" b="1" dirty="0" smtClean="0">
                <a:solidFill>
                  <a:srgbClr val="000000"/>
                </a:solidFill>
              </a:rPr>
              <a:t>16, </a:t>
            </a:r>
            <a:r>
              <a:rPr lang="en-US" sz="700" b="1" dirty="0" smtClean="0">
                <a:solidFill>
                  <a:srgbClr val="000000"/>
                </a:solidFill>
              </a:rPr>
              <a:t>2016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COMMUNITY COLLEGE RESEARCH</a:t>
            </a:r>
            <a:r>
              <a:rPr lang="en-US" sz="700" b="1" baseline="0" dirty="0" smtClean="0">
                <a:solidFill>
                  <a:srgbClr val="000000"/>
                </a:solidFill>
              </a:rPr>
              <a:t> CENTER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54" r:id="rId6"/>
    <p:sldLayoutId id="2147483755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75D5-2EFA-4DF7-9B6F-1FCF1ECA97C2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AE1DD-8667-4FCC-9F9D-AC6AF2C4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2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7B86-EE9F-4C11-80BB-631DA0AAC9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9587-D69B-43D3-8CCB-0E44A9EB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solidFill>
                <a:srgbClr val="00539B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886200" y="289977"/>
            <a:ext cx="489204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rgbClr val="00539B"/>
                </a:solidFill>
              </a:rPr>
              <a:t>June 16, </a:t>
            </a:r>
            <a:r>
              <a:rPr lang="en-US" sz="700" b="1" dirty="0" smtClean="0">
                <a:solidFill>
                  <a:srgbClr val="00539B"/>
                </a:solidFill>
              </a:rPr>
              <a:t>2016</a:t>
            </a:r>
            <a:endParaRPr lang="en-US" sz="700" dirty="0" smtClean="0">
              <a:solidFill>
                <a:srgbClr val="00539B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141313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59" y="279817"/>
            <a:ext cx="373645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539B"/>
                </a:solidFill>
              </a:rPr>
              <a:t>COMMUNITY COLLEGE RESEARCH CENTER</a:t>
            </a:r>
            <a:endParaRPr lang="en-US" sz="700" dirty="0" smtClean="0">
              <a:solidFill>
                <a:srgbClr val="005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9" r:id="rId14"/>
    <p:sldLayoutId id="214748380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solidFill>
                <a:srgbClr val="00539B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886200" y="289977"/>
            <a:ext cx="489204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539B"/>
                </a:solidFill>
              </a:rPr>
              <a:t>June 16, 2016</a:t>
            </a:r>
            <a:endParaRPr lang="en-US" sz="700" dirty="0" smtClean="0">
              <a:solidFill>
                <a:srgbClr val="00539B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141313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59" y="279817"/>
            <a:ext cx="373645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539B"/>
                </a:solidFill>
              </a:rPr>
              <a:t>COMMUNITY COLLEGE RESEARCH CENTER</a:t>
            </a:r>
            <a:endParaRPr lang="en-US" sz="700" dirty="0" smtClean="0">
              <a:solidFill>
                <a:srgbClr val="005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5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solidFill>
                <a:srgbClr val="00539B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539B"/>
                </a:solidFill>
              </a:rPr>
              <a:t>June 16, </a:t>
            </a:r>
            <a:r>
              <a:rPr lang="en-US" sz="700" b="1" dirty="0" smtClean="0">
                <a:solidFill>
                  <a:srgbClr val="00539B"/>
                </a:solidFill>
              </a:rPr>
              <a:t>2016</a:t>
            </a:r>
            <a:endParaRPr lang="en-US" sz="700" dirty="0" smtClean="0">
              <a:solidFill>
                <a:srgbClr val="00539B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141313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539B"/>
                </a:solidFill>
              </a:rPr>
              <a:t>COMMUNITY COLLEGE RESEARCH CENTER</a:t>
            </a:r>
            <a:endParaRPr lang="en-US" sz="700" dirty="0" smtClean="0">
              <a:solidFill>
                <a:srgbClr val="005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8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solidFill>
                <a:srgbClr val="00539B"/>
              </a:solidFill>
              <a:cs typeface="Arial"/>
              <a:sym typeface="Arial"/>
              <a:rtl val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105400" y="289977"/>
            <a:ext cx="3657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June 16, 2016</a:t>
            </a:r>
            <a:endParaRPr lang="en-US" sz="70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cs typeface="Arial"/>
                <a:sym typeface="Arial"/>
                <a:rtl val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cs typeface="Arial"/>
              <a:sym typeface="Arial"/>
              <a:rtl val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30"/>
              </a:spcBef>
              <a:defRPr/>
            </a:pPr>
            <a:r>
              <a:rPr lang="en-US" sz="700" b="1" dirty="0" smtClean="0">
                <a:solidFill>
                  <a:srgbClr val="00539B"/>
                </a:solidFill>
                <a:cs typeface="Arial"/>
                <a:sym typeface="Arial"/>
                <a:rtl val="0"/>
              </a:rPr>
              <a:t>COMMUNITY COLLEGE RESEARCH CENTER</a:t>
            </a:r>
            <a:endParaRPr lang="en-US" sz="700" dirty="0" smtClean="0">
              <a:solidFill>
                <a:srgbClr val="00539B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8349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303790" y="4326082"/>
            <a:ext cx="8229600" cy="1436689"/>
          </a:xfrm>
        </p:spPr>
        <p:txBody>
          <a:bodyPr/>
          <a:lstStyle/>
          <a:p>
            <a:pPr lvl="1"/>
            <a:r>
              <a:rPr lang="en-US" sz="1600" dirty="0" smtClean="0"/>
              <a:t>CADE 2016</a:t>
            </a:r>
          </a:p>
          <a:p>
            <a:pPr lvl="1"/>
            <a:endParaRPr lang="en-US" sz="1600" dirty="0"/>
          </a:p>
          <a:p>
            <a:r>
              <a:rPr lang="en-US" sz="1600" dirty="0"/>
              <a:t>Nikki </a:t>
            </a:r>
            <a:r>
              <a:rPr lang="en-US" sz="1600" dirty="0" smtClean="0"/>
              <a:t>Edgecombe </a:t>
            </a:r>
          </a:p>
          <a:p>
            <a:r>
              <a:rPr lang="en-US" sz="1600" dirty="0" smtClean="0"/>
              <a:t>Senior </a:t>
            </a:r>
            <a:r>
              <a:rPr lang="en-US" sz="1600" dirty="0"/>
              <a:t>Research </a:t>
            </a:r>
            <a:r>
              <a:rPr lang="en-US" sz="1600" dirty="0" smtClean="0"/>
              <a:t>Associate</a:t>
            </a:r>
          </a:p>
          <a:p>
            <a:endParaRPr lang="en-US" sz="1600" dirty="0"/>
          </a:p>
          <a:p>
            <a:r>
              <a:rPr lang="en-US" sz="1600" dirty="0" smtClean="0"/>
              <a:t>Jessica Brathwaite</a:t>
            </a:r>
            <a:endParaRPr lang="en-US" sz="1600" dirty="0"/>
          </a:p>
          <a:p>
            <a:r>
              <a:rPr lang="en-US" sz="1600" dirty="0" smtClean="0"/>
              <a:t>Postdoctoral Research </a:t>
            </a:r>
            <a:r>
              <a:rPr lang="en-US" sz="1600" dirty="0"/>
              <a:t>Associate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Are Developmental Education Reforms Generating Equitable Outcomes for All Students?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87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 txBox="1">
            <a:spLocks/>
          </p:cNvSpPr>
          <p:nvPr/>
        </p:nvSpPr>
        <p:spPr>
          <a:xfrm>
            <a:off x="457200" y="457200"/>
            <a:ext cx="85344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 baseline="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r>
              <a:rPr lang="en-US" dirty="0" smtClean="0"/>
              <a:t>More Students </a:t>
            </a:r>
            <a:r>
              <a:rPr lang="en-US" dirty="0" smtClean="0">
                <a:solidFill>
                  <a:schemeClr val="tx2"/>
                </a:solidFill>
              </a:rPr>
              <a:t>Enroll</a:t>
            </a:r>
            <a:r>
              <a:rPr lang="en-US" dirty="0" smtClean="0"/>
              <a:t> in College English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0896" y="2133600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dirty="0" smtClean="0"/>
              <a:t>Scaling co-requisite course statewide more than quadrupled enrollment in co-requisite.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53715"/>
              </p:ext>
            </p:extLst>
          </p:nvPr>
        </p:nvGraphicFramePr>
        <p:xfrm>
          <a:off x="3429000" y="1770888"/>
          <a:ext cx="4953000" cy="455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56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 txBox="1">
            <a:spLocks/>
          </p:cNvSpPr>
          <p:nvPr/>
        </p:nvSpPr>
        <p:spPr>
          <a:xfrm>
            <a:off x="384729" y="368390"/>
            <a:ext cx="8686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 baseline="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r>
              <a:rPr lang="en-US" dirty="0" smtClean="0"/>
              <a:t>College English pass rates unchanged, but decline for co-requisite college English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2971800" cy="4032183"/>
          </a:xfrm>
          <a:prstGeom prst="rect">
            <a:avLst/>
          </a:prstGeom>
        </p:spPr>
        <p:txBody>
          <a:bodyPr/>
          <a:lstStyle/>
          <a:p>
            <a:pPr marL="69850" indent="0">
              <a:buNone/>
            </a:pPr>
            <a:r>
              <a:rPr lang="en-US" sz="1600" dirty="0"/>
              <a:t>Among the </a:t>
            </a:r>
            <a:r>
              <a:rPr lang="en-US" sz="1600" dirty="0" smtClean="0"/>
              <a:t>students who placed into college English and who </a:t>
            </a:r>
            <a:r>
              <a:rPr lang="en-US" sz="1600" dirty="0"/>
              <a:t>enrolled in </a:t>
            </a:r>
            <a:r>
              <a:rPr lang="en-US" sz="1600" dirty="0" smtClean="0"/>
              <a:t>a college English course </a:t>
            </a:r>
            <a:r>
              <a:rPr lang="en-US" sz="1600" dirty="0"/>
              <a:t>within one year, </a:t>
            </a:r>
            <a:r>
              <a:rPr lang="en-US" sz="1600" dirty="0" smtClean="0"/>
              <a:t>average </a:t>
            </a:r>
            <a:r>
              <a:rPr lang="en-US" sz="1600" dirty="0"/>
              <a:t>pass rates (defined as earning a C or better</a:t>
            </a:r>
            <a:r>
              <a:rPr lang="en-US" sz="1600" dirty="0" smtClean="0"/>
              <a:t>) remained virtually unchanged </a:t>
            </a:r>
            <a:r>
              <a:rPr lang="en-US" sz="1600" dirty="0"/>
              <a:t>after </a:t>
            </a:r>
            <a:r>
              <a:rPr lang="en-US" sz="1600" dirty="0" smtClean="0"/>
              <a:t>the reform; but declined for the co-requisite English course. </a:t>
            </a:r>
            <a:endParaRPr lang="en-US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31443"/>
              </p:ext>
            </p:extLst>
          </p:nvPr>
        </p:nvGraphicFramePr>
        <p:xfrm>
          <a:off x="3810000" y="2133600"/>
          <a:ext cx="4495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783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 txBox="1">
            <a:spLocks/>
          </p:cNvSpPr>
          <p:nvPr/>
        </p:nvSpPr>
        <p:spPr>
          <a:xfrm>
            <a:off x="359509" y="368390"/>
            <a:ext cx="85344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 baseline="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5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ollege English completion rate increases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34963" y="2362200"/>
            <a:ext cx="2865437" cy="3362326"/>
          </a:xfrm>
          <a:prstGeom prst="rect">
            <a:avLst/>
          </a:prstGeom>
        </p:spPr>
        <p:txBody>
          <a:bodyPr/>
          <a:lstStyle/>
          <a:p>
            <a:pPr marL="69850" indent="0">
              <a:buNone/>
            </a:pPr>
            <a:r>
              <a:rPr lang="en-US" dirty="0" smtClean="0"/>
              <a:t>Half of the first-time cohort successfully completed college English after directly placing into college English or into the co-requisite course after the reform, compared to less than one one-third (30%) prior to the reform.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506591"/>
              </p:ext>
            </p:extLst>
          </p:nvPr>
        </p:nvGraphicFramePr>
        <p:xfrm>
          <a:off x="3733800" y="2057400"/>
          <a:ext cx="4200525" cy="335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70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34" y="2814453"/>
            <a:ext cx="8229600" cy="1143000"/>
          </a:xfrm>
        </p:spPr>
        <p:txBody>
          <a:bodyPr/>
          <a:lstStyle/>
          <a:p>
            <a:r>
              <a:rPr lang="en-US" sz="4800" dirty="0"/>
              <a:t>How do pre-reform and post-reform outcomes differ by various combinations of race/ethnicity, gender, socioeconomic status, and level of placement?</a:t>
            </a:r>
          </a:p>
        </p:txBody>
      </p:sp>
    </p:spTree>
    <p:extLst>
      <p:ext uri="{BB962C8B-B14F-4D97-AF65-F5344CB8AC3E}">
        <p14:creationId xmlns:p14="http://schemas.microsoft.com/office/powerpoint/2010/main" val="12845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693386"/>
              </p:ext>
            </p:extLst>
          </p:nvPr>
        </p:nvGraphicFramePr>
        <p:xfrm>
          <a:off x="334963" y="2200604"/>
          <a:ext cx="8229600" cy="447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3332" y="824177"/>
            <a:ext cx="8229600" cy="1149667"/>
          </a:xfrm>
        </p:spPr>
        <p:txBody>
          <a:bodyPr/>
          <a:lstStyle/>
          <a:p>
            <a:r>
              <a:rPr lang="en-US" dirty="0" smtClean="0"/>
              <a:t>Post-reform lowest placed students 2x less likely to pass College English, by race and gender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545480"/>
              </p:ext>
            </p:extLst>
          </p:nvPr>
        </p:nvGraphicFramePr>
        <p:xfrm>
          <a:off x="334963" y="2174948"/>
          <a:ext cx="8229600" cy="447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674" y="875489"/>
            <a:ext cx="8229600" cy="1149667"/>
          </a:xfrm>
        </p:spPr>
        <p:txBody>
          <a:bodyPr/>
          <a:lstStyle/>
          <a:p>
            <a:r>
              <a:rPr lang="en-US" dirty="0" smtClean="0"/>
              <a:t>Post-reform lowest </a:t>
            </a:r>
            <a:r>
              <a:rPr lang="en-US" dirty="0"/>
              <a:t>placed students </a:t>
            </a:r>
            <a:r>
              <a:rPr lang="en-US" dirty="0" smtClean="0"/>
              <a:t>2x </a:t>
            </a:r>
            <a:r>
              <a:rPr lang="en-US" dirty="0"/>
              <a:t>less likely to pass College English, by </a:t>
            </a:r>
            <a:r>
              <a:rPr lang="en-US" dirty="0" smtClean="0"/>
              <a:t>SES </a:t>
            </a:r>
            <a:r>
              <a:rPr lang="en-US" dirty="0"/>
              <a:t>and gender </a:t>
            </a:r>
          </a:p>
        </p:txBody>
      </p:sp>
    </p:spTree>
    <p:extLst>
      <p:ext uri="{BB962C8B-B14F-4D97-AF65-F5344CB8AC3E}">
        <p14:creationId xmlns:p14="http://schemas.microsoft.com/office/powerpoint/2010/main" val="9220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171349"/>
              </p:ext>
            </p:extLst>
          </p:nvPr>
        </p:nvGraphicFramePr>
        <p:xfrm>
          <a:off x="717624" y="2062166"/>
          <a:ext cx="8229600" cy="442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519" y="810854"/>
            <a:ext cx="8395652" cy="762000"/>
          </a:xfrm>
        </p:spPr>
        <p:txBody>
          <a:bodyPr/>
          <a:lstStyle/>
          <a:p>
            <a:r>
              <a:rPr lang="en-US" sz="2900" dirty="0" smtClean="0"/>
              <a:t>College English completion gaps between blacks and whites modestly reduced </a:t>
            </a:r>
            <a:r>
              <a:rPr lang="is-IS" sz="2900" dirty="0" smtClean="0"/>
              <a:t>…</a:t>
            </a:r>
            <a:r>
              <a:rPr lang="en-US" sz="2900" dirty="0" smtClean="0"/>
              <a:t> </a:t>
            </a:r>
            <a:endParaRPr lang="en-US" sz="29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243943" y="2170414"/>
            <a:ext cx="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901043" y="1929299"/>
            <a:ext cx="685800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baseline="30000" dirty="0" smtClean="0">
                <a:solidFill>
                  <a:srgbClr val="FF0000"/>
                </a:solidFill>
                <a:latin typeface="Lucida Console"/>
                <a:cs typeface="Marker Felt"/>
              </a:rPr>
              <a:t>20%</a:t>
            </a:r>
            <a:endParaRPr lang="en-US" sz="2300" b="1" baseline="30000" dirty="0">
              <a:solidFill>
                <a:srgbClr val="FF0000"/>
              </a:solidFill>
              <a:latin typeface="Lucida Console"/>
              <a:cs typeface="Marker Fe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7356" y="1711110"/>
            <a:ext cx="685800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baseline="30000" dirty="0" smtClean="0">
                <a:solidFill>
                  <a:srgbClr val="FF0000"/>
                </a:solidFill>
                <a:latin typeface="Lucida Console"/>
                <a:cs typeface="Marker Felt"/>
              </a:rPr>
              <a:t>14%</a:t>
            </a:r>
            <a:endParaRPr lang="en-US" sz="2300" b="1" baseline="30000" dirty="0">
              <a:solidFill>
                <a:srgbClr val="FF0000"/>
              </a:solidFill>
              <a:latin typeface="Lucida Console"/>
              <a:cs typeface="Marker Fe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3290" y="2814233"/>
            <a:ext cx="685800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baseline="30000" dirty="0" smtClean="0">
                <a:solidFill>
                  <a:srgbClr val="FF0000"/>
                </a:solidFill>
                <a:latin typeface="Lucida Console"/>
                <a:cs typeface="Marker Felt"/>
              </a:rPr>
              <a:t>37%</a:t>
            </a:r>
            <a:endParaRPr lang="en-US" sz="2300" b="1" baseline="30000" dirty="0">
              <a:solidFill>
                <a:srgbClr val="FF0000"/>
              </a:solidFill>
              <a:latin typeface="Lucida Console"/>
              <a:cs typeface="Marker Fe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724" y="5444715"/>
            <a:ext cx="2188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baseline="30000" dirty="0" smtClean="0">
                <a:solidFill>
                  <a:srgbClr val="000000"/>
                </a:solidFill>
                <a:latin typeface="Lucida Console"/>
                <a:cs typeface="Marker Felt"/>
              </a:rPr>
              <a:t>19 % pts (pre)</a:t>
            </a:r>
            <a:endParaRPr lang="en-US" sz="2100" b="1" baseline="30000" dirty="0">
              <a:solidFill>
                <a:srgbClr val="000000"/>
              </a:solidFill>
              <a:latin typeface="Lucida Console"/>
              <a:cs typeface="Marker Fe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0715" y="4804999"/>
            <a:ext cx="2055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baseline="30000" dirty="0" smtClean="0">
                <a:solidFill>
                  <a:srgbClr val="000000"/>
                </a:solidFill>
                <a:latin typeface="Lucida Console"/>
                <a:cs typeface="Marker Felt"/>
              </a:rPr>
              <a:t>15 % pts (post)</a:t>
            </a:r>
            <a:endParaRPr lang="en-US" sz="2100" b="1" baseline="30000" dirty="0">
              <a:solidFill>
                <a:srgbClr val="000000"/>
              </a:solidFill>
              <a:latin typeface="Lucida Console"/>
              <a:cs typeface="Marker Fe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4110843" y="1949609"/>
            <a:ext cx="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089697" y="3047603"/>
            <a:ext cx="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4467076" y="4900706"/>
            <a:ext cx="2450690" cy="285414"/>
            <a:chOff x="3243922" y="5645694"/>
            <a:chExt cx="1867427" cy="191258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3243922" y="5737367"/>
              <a:ext cx="1867427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243922" y="5645694"/>
              <a:ext cx="0" cy="1833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5111332" y="5645694"/>
              <a:ext cx="17" cy="1912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919640" y="5558118"/>
            <a:ext cx="2467542" cy="312690"/>
            <a:chOff x="3243922" y="5645694"/>
            <a:chExt cx="1872967" cy="19125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3249462" y="5737367"/>
              <a:ext cx="1867427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243922" y="5645694"/>
              <a:ext cx="0" cy="1833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5111332" y="5645694"/>
              <a:ext cx="17" cy="1912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817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7" grpId="0"/>
      <p:bldP spid="9" grpId="0"/>
      <p:bldP spid="11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 likely due to higher college English placement and enrollment rates</a:t>
            </a:r>
            <a:endParaRPr lang="en-US" dirty="0"/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256891931"/>
              </p:ext>
            </p:extLst>
          </p:nvPr>
        </p:nvGraphicFramePr>
        <p:xfrm>
          <a:off x="334963" y="1928091"/>
          <a:ext cx="3995737" cy="437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87028911"/>
              </p:ext>
            </p:extLst>
          </p:nvPr>
        </p:nvGraphicFramePr>
        <p:xfrm>
          <a:off x="4568825" y="1854981"/>
          <a:ext cx="3995738" cy="445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87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7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373062" y="903287"/>
            <a:ext cx="8229600" cy="52604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/>
            <a:r>
              <a:rPr lang="en-US" sz="4400" dirty="0"/>
              <a:t>On average all groups accrue about 1.4 </a:t>
            </a:r>
            <a:r>
              <a:rPr lang="en-US" sz="4400" dirty="0" smtClean="0"/>
              <a:t>more post reform</a:t>
            </a:r>
            <a:r>
              <a:rPr lang="en-US" sz="4400" dirty="0"/>
              <a:t>. The percent increase is greatest for lowest placed black students.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0251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227" y="1017627"/>
            <a:ext cx="8229600" cy="1143000"/>
          </a:xfrm>
        </p:spPr>
        <p:txBody>
          <a:bodyPr/>
          <a:lstStyle/>
          <a:p>
            <a:r>
              <a:rPr lang="en-US" sz="4800" dirty="0" smtClean="0"/>
              <a:t>Are these trends consistent across disciplines?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763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60108" y="1371061"/>
            <a:ext cx="5300662" cy="20267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buSzPct val="101851"/>
              <a:buNone/>
            </a:pPr>
            <a:r>
              <a:rPr lang="en-US" sz="1600" dirty="0" smtClean="0"/>
              <a:t>A leading independent authority </a:t>
            </a:r>
            <a:r>
              <a:rPr lang="en-US" sz="1600" dirty="0"/>
              <a:t>on two-year colleges </a:t>
            </a:r>
            <a:r>
              <a:rPr lang="en-US" sz="1600" dirty="0" smtClean="0"/>
              <a:t>based at Teachers College, Columbia University. Founded in 1996, CCRC conducts research </a:t>
            </a:r>
            <a:r>
              <a:rPr lang="en-US" sz="1600" dirty="0"/>
              <a:t>on the issues affecting community colleges and </a:t>
            </a:r>
            <a:r>
              <a:rPr lang="en-US" sz="1600" dirty="0" smtClean="0"/>
              <a:t>works </a:t>
            </a:r>
            <a:r>
              <a:rPr lang="en-US" sz="1600" dirty="0"/>
              <a:t>with colleges and states to </a:t>
            </a:r>
            <a:r>
              <a:rPr lang="en-US" sz="1600" dirty="0">
                <a:solidFill>
                  <a:schemeClr val="tx1"/>
                </a:solidFill>
              </a:rPr>
              <a:t>improve </a:t>
            </a:r>
            <a:r>
              <a:rPr lang="en-US" sz="1600" dirty="0"/>
              <a:t>student success and institutional performance</a:t>
            </a:r>
            <a:r>
              <a:rPr lang="en-US" dirty="0" smtClean="0"/>
              <a:t>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60108" y="4614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 smtClean="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Community College</a:t>
            </a:r>
            <a:r>
              <a:rPr lang="en-US" sz="320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n-US" sz="320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baseline="0" dirty="0" smtClean="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endParaRPr lang="en-US" sz="3200" i="0" u="none" strike="noStrike" cap="none" baseline="0" dirty="0">
              <a:solidFill>
                <a:srgbClr val="1413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108" y="3399235"/>
            <a:ext cx="5050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600" dirty="0" smtClean="0"/>
              <a:t>Areas of research include: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The role of the community college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High school to college transitions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Developmental education &amp; adult basic skills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Student services and financial aid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Online learning and instructional technology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Student persistence, completion, &amp; transfer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College to career and workforce education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Improving institutional performance</a:t>
            </a:r>
          </a:p>
        </p:txBody>
      </p:sp>
      <p:pic>
        <p:nvPicPr>
          <p:cNvPr id="4" name="Picture 3" descr="TC tow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84" y="1755312"/>
            <a:ext cx="3147792" cy="47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206878"/>
              </p:ext>
            </p:extLst>
          </p:nvPr>
        </p:nvGraphicFramePr>
        <p:xfrm>
          <a:off x="116113" y="1758141"/>
          <a:ext cx="8846911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114" y="897940"/>
            <a:ext cx="8275637" cy="762000"/>
          </a:xfrm>
        </p:spPr>
        <p:txBody>
          <a:bodyPr/>
          <a:lstStyle/>
          <a:p>
            <a:r>
              <a:rPr lang="en-US" sz="2900" dirty="0" smtClean="0"/>
              <a:t>Math achievement gaps by </a:t>
            </a:r>
            <a:r>
              <a:rPr lang="en-US" sz="2900" dirty="0" smtClean="0">
                <a:solidFill>
                  <a:srgbClr val="3B73B9"/>
                </a:solidFill>
              </a:rPr>
              <a:t>race</a:t>
            </a:r>
            <a:r>
              <a:rPr lang="en-US" sz="2900" dirty="0" smtClean="0"/>
              <a:t> expand </a:t>
            </a:r>
            <a:r>
              <a:rPr lang="en-US" sz="2900" dirty="0" smtClean="0"/>
              <a:t>post-reform</a:t>
            </a:r>
            <a:endParaRPr lang="en-US" sz="29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367062" y="2770595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45543" y="2487960"/>
            <a:ext cx="685800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baseline="30000" dirty="0" smtClean="0">
                <a:solidFill>
                  <a:srgbClr val="FF0000"/>
                </a:solidFill>
                <a:latin typeface="Lucida Console"/>
                <a:cs typeface="Marker Felt"/>
              </a:rPr>
              <a:t>40%</a:t>
            </a:r>
            <a:endParaRPr lang="en-US" sz="2300" b="1" baseline="30000" dirty="0">
              <a:solidFill>
                <a:srgbClr val="FF0000"/>
              </a:solidFill>
              <a:latin typeface="Lucida Console"/>
              <a:cs typeface="Marker Fe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837989" y="2457668"/>
            <a:ext cx="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592164" y="2206545"/>
            <a:ext cx="685800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baseline="30000" dirty="0" smtClean="0">
                <a:solidFill>
                  <a:srgbClr val="FF0000"/>
                </a:solidFill>
                <a:latin typeface="Lucida Console"/>
                <a:cs typeface="Marker Felt"/>
              </a:rPr>
              <a:t>35%</a:t>
            </a:r>
            <a:endParaRPr lang="en-US" sz="2300" b="1" baseline="30000" dirty="0">
              <a:solidFill>
                <a:srgbClr val="FF0000"/>
              </a:solidFill>
              <a:latin typeface="Lucida Console"/>
              <a:cs typeface="Marker Fe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8968" y="3582359"/>
            <a:ext cx="685800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baseline="30000" dirty="0" smtClean="0">
                <a:solidFill>
                  <a:srgbClr val="FF0000"/>
                </a:solidFill>
                <a:latin typeface="Lucida Console"/>
                <a:cs typeface="Marker Felt"/>
              </a:rPr>
              <a:t>40%</a:t>
            </a:r>
            <a:endParaRPr lang="en-US" sz="2300" b="1" baseline="30000" dirty="0">
              <a:solidFill>
                <a:srgbClr val="FF0000"/>
              </a:solidFill>
              <a:latin typeface="Lucida Console"/>
              <a:cs typeface="Marker Fe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1785" y="5637547"/>
            <a:ext cx="187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baseline="30000" dirty="0" smtClean="0">
                <a:solidFill>
                  <a:srgbClr val="000000"/>
                </a:solidFill>
                <a:latin typeface="Lucida Console"/>
                <a:cs typeface="Marker Felt"/>
              </a:rPr>
              <a:t>13 % pts (pre)</a:t>
            </a:r>
            <a:endParaRPr lang="en-US" sz="2100" b="1" baseline="30000" dirty="0">
              <a:solidFill>
                <a:srgbClr val="000000"/>
              </a:solidFill>
              <a:latin typeface="Lucida Console"/>
              <a:cs typeface="Marker Fe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6483" y="5193129"/>
            <a:ext cx="2013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baseline="30000" dirty="0" smtClean="0">
                <a:solidFill>
                  <a:srgbClr val="000000"/>
                </a:solidFill>
                <a:latin typeface="Lucida Console"/>
                <a:cs typeface="Marker Felt"/>
              </a:rPr>
              <a:t>17 % pts (post)</a:t>
            </a:r>
            <a:endParaRPr lang="en-US" sz="2100" b="1" baseline="30000" dirty="0">
              <a:solidFill>
                <a:srgbClr val="000000"/>
              </a:solidFill>
              <a:latin typeface="Lucida Console"/>
              <a:cs typeface="Marker Fe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0726" y="2168601"/>
            <a:ext cx="685800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baseline="30000" dirty="0" smtClean="0">
                <a:solidFill>
                  <a:srgbClr val="FF0000"/>
                </a:solidFill>
                <a:latin typeface="Lucida Console"/>
                <a:cs typeface="Marker Felt"/>
              </a:rPr>
              <a:t>41%</a:t>
            </a:r>
            <a:endParaRPr lang="en-US" sz="2300" b="1" baseline="30000" dirty="0">
              <a:solidFill>
                <a:srgbClr val="FF0000"/>
              </a:solidFill>
              <a:latin typeface="Lucida Console"/>
              <a:cs typeface="Marker Felt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261868" y="3832116"/>
            <a:ext cx="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23626" y="2436721"/>
            <a:ext cx="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3222337" y="5827997"/>
            <a:ext cx="1867444" cy="191258"/>
            <a:chOff x="3243922" y="5637782"/>
            <a:chExt cx="1867444" cy="191258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3243922" y="5737367"/>
              <a:ext cx="1867427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243922" y="5645694"/>
              <a:ext cx="0" cy="1833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111366" y="5637782"/>
              <a:ext cx="0" cy="1833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3633318" y="5324354"/>
            <a:ext cx="1867444" cy="191258"/>
            <a:chOff x="3243922" y="5637782"/>
            <a:chExt cx="1867444" cy="191258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3243922" y="5737367"/>
              <a:ext cx="1867427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3243922" y="5645694"/>
              <a:ext cx="0" cy="1833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5111366" y="5637782"/>
              <a:ext cx="0" cy="1833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584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7" grpId="0"/>
      <p:bldP spid="9" grpId="0"/>
      <p:bldP spid="11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767333"/>
              </p:ext>
            </p:extLst>
          </p:nvPr>
        </p:nvGraphicFramePr>
        <p:xfrm>
          <a:off x="116113" y="1771650"/>
          <a:ext cx="8846911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170" y="856996"/>
            <a:ext cx="8275637" cy="762000"/>
          </a:xfrm>
        </p:spPr>
        <p:txBody>
          <a:bodyPr/>
          <a:lstStyle/>
          <a:p>
            <a:r>
              <a:rPr lang="en-US" sz="2900" dirty="0" smtClean="0"/>
              <a:t>Math achievement gaps by </a:t>
            </a:r>
            <a:r>
              <a:rPr lang="en-US" sz="2900" dirty="0" smtClean="0">
                <a:solidFill>
                  <a:srgbClr val="3B73B9"/>
                </a:solidFill>
              </a:rPr>
              <a:t>income</a:t>
            </a:r>
            <a:r>
              <a:rPr lang="en-US" sz="2900" dirty="0" smtClean="0"/>
              <a:t> expand post-reform</a:t>
            </a:r>
            <a:endParaRPr lang="en-US" sz="2900" dirty="0"/>
          </a:p>
        </p:txBody>
      </p:sp>
      <p:sp>
        <p:nvSpPr>
          <p:cNvPr id="7" name="TextBox 6"/>
          <p:cNvSpPr txBox="1"/>
          <p:nvPr/>
        </p:nvSpPr>
        <p:spPr>
          <a:xfrm>
            <a:off x="2357592" y="20739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baseline="30000" dirty="0" smtClean="0">
                <a:solidFill>
                  <a:srgbClr val="FF0000"/>
                </a:solidFill>
                <a:latin typeface="Lucida Console"/>
                <a:cs typeface="Marker Felt"/>
              </a:rPr>
              <a:t>27%</a:t>
            </a:r>
            <a:endParaRPr lang="en-US" sz="2100" b="1" baseline="30000" dirty="0">
              <a:solidFill>
                <a:srgbClr val="FF0000"/>
              </a:solidFill>
              <a:latin typeface="Lucida Console"/>
              <a:cs typeface="Marker Fe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667070" y="2301333"/>
            <a:ext cx="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255651" y="26222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baseline="30000" dirty="0" smtClean="0">
                <a:solidFill>
                  <a:srgbClr val="FF0000"/>
                </a:solidFill>
                <a:latin typeface="Lucida Console"/>
                <a:cs typeface="Marker Felt"/>
              </a:rPr>
              <a:t>18%</a:t>
            </a:r>
            <a:endParaRPr lang="en-US" sz="2100" b="1" baseline="30000" dirty="0">
              <a:solidFill>
                <a:srgbClr val="FF0000"/>
              </a:solidFill>
              <a:latin typeface="Lucida Console"/>
              <a:cs typeface="Marker Fe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8072" y="5569744"/>
            <a:ext cx="187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baseline="30000" dirty="0" smtClean="0">
                <a:solidFill>
                  <a:srgbClr val="000000"/>
                </a:solidFill>
                <a:latin typeface="Lucida Console"/>
                <a:cs typeface="Marker Felt"/>
              </a:rPr>
              <a:t>9 % pts (pre)</a:t>
            </a:r>
            <a:endParaRPr lang="en-US" sz="2100" b="1" baseline="30000" dirty="0">
              <a:solidFill>
                <a:srgbClr val="000000"/>
              </a:solidFill>
              <a:latin typeface="Lucida Console"/>
              <a:cs typeface="Marker Fe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3603" y="4842103"/>
            <a:ext cx="2013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baseline="30000" dirty="0" smtClean="0">
                <a:solidFill>
                  <a:srgbClr val="000000"/>
                </a:solidFill>
                <a:latin typeface="Lucida Console"/>
                <a:cs typeface="Marker Felt"/>
              </a:rPr>
              <a:t>15 % pts (post)</a:t>
            </a:r>
            <a:endParaRPr lang="en-US" sz="2100" b="1" baseline="30000" dirty="0">
              <a:solidFill>
                <a:srgbClr val="000000"/>
              </a:solidFill>
              <a:latin typeface="Lucida Console"/>
              <a:cs typeface="Marker Fe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450" y="168871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baseline="30000" dirty="0" smtClean="0">
                <a:solidFill>
                  <a:srgbClr val="FF0000"/>
                </a:solidFill>
                <a:latin typeface="Lucida Console"/>
                <a:cs typeface="Marker Felt"/>
              </a:rPr>
              <a:t>32%</a:t>
            </a:r>
            <a:endParaRPr lang="en-US" sz="2100" b="1" baseline="30000" dirty="0">
              <a:solidFill>
                <a:srgbClr val="FF0000"/>
              </a:solidFill>
              <a:latin typeface="Lucida Console"/>
              <a:cs typeface="Marker Felt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598552" y="2861574"/>
            <a:ext cx="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6529350" y="1932366"/>
            <a:ext cx="10282" cy="5264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3814871" y="5777935"/>
            <a:ext cx="2475975" cy="232197"/>
            <a:chOff x="3243922" y="5637782"/>
            <a:chExt cx="1867444" cy="191258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3243922" y="5737367"/>
              <a:ext cx="1867427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243922" y="5645694"/>
              <a:ext cx="0" cy="1833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111366" y="5637782"/>
              <a:ext cx="0" cy="1833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4356337" y="4988079"/>
            <a:ext cx="2495664" cy="234486"/>
            <a:chOff x="3243922" y="5637782"/>
            <a:chExt cx="1867444" cy="191258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3243922" y="5737367"/>
              <a:ext cx="1867427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3243922" y="5645694"/>
              <a:ext cx="0" cy="1833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5111366" y="5637782"/>
              <a:ext cx="0" cy="1833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55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7" grpId="0"/>
      <p:bldP spid="11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issues does this </a:t>
            </a:r>
            <a:r>
              <a:rPr lang="en-US" sz="2800" dirty="0" smtClean="0"/>
              <a:t>analysis raise </a:t>
            </a:r>
            <a:r>
              <a:rPr lang="en-US" sz="2800" dirty="0" smtClean="0"/>
              <a:t>for you?</a:t>
            </a:r>
          </a:p>
          <a:p>
            <a:r>
              <a:rPr lang="en-US" sz="2800" dirty="0" smtClean="0"/>
              <a:t>What other student characteristics and outcomes would you like to see included?</a:t>
            </a:r>
          </a:p>
          <a:p>
            <a:r>
              <a:rPr lang="en-US" sz="2800" dirty="0" smtClean="0"/>
              <a:t>What strategies have you employed to improve outcomes for subgroups with lower achievement?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Discussion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10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 smtClean="0"/>
              <a:t>Please visit us on the web at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u="sng" dirty="0" smtClean="0">
                <a:solidFill>
                  <a:srgbClr val="0065A4"/>
                </a:solidFill>
              </a:rPr>
              <a:t>http://</a:t>
            </a:r>
            <a:r>
              <a:rPr lang="en-US" sz="1800" u="sng" dirty="0" err="1" smtClean="0">
                <a:solidFill>
                  <a:srgbClr val="0065A4"/>
                </a:solidFill>
              </a:rPr>
              <a:t>ccrc.tc.columbia.edu</a:t>
            </a:r>
            <a:endParaRPr lang="en-US" sz="1800" u="sng" dirty="0" smtClean="0">
              <a:solidFill>
                <a:srgbClr val="0065A4"/>
              </a:solidFill>
            </a:endParaRPr>
          </a:p>
          <a:p>
            <a:pPr marL="0" indent="0">
              <a:buNone/>
            </a:pPr>
            <a:r>
              <a:rPr lang="en-US" sz="1800" b="0" dirty="0" smtClean="0"/>
              <a:t>where you can download presentations, reports, </a:t>
            </a:r>
          </a:p>
          <a:p>
            <a:pPr marL="0" indent="0">
              <a:buNone/>
            </a:pPr>
            <a:r>
              <a:rPr lang="en-US" sz="1800" b="0" dirty="0" smtClean="0"/>
              <a:t>and briefs, and sign-up for news announcements. </a:t>
            </a:r>
          </a:p>
          <a:p>
            <a:pPr marL="0" indent="0">
              <a:buNone/>
            </a:pPr>
            <a:r>
              <a:rPr lang="en-US" sz="1800" b="0" dirty="0" smtClean="0"/>
              <a:t>We’re also on </a:t>
            </a:r>
            <a:r>
              <a:rPr lang="en-US" sz="1800" b="0" dirty="0" err="1" smtClean="0">
                <a:solidFill>
                  <a:srgbClr val="0065A4"/>
                </a:solidFill>
              </a:rPr>
              <a:t>Facebook</a:t>
            </a:r>
            <a:r>
              <a:rPr lang="en-US" sz="1800" b="0" dirty="0" smtClean="0">
                <a:solidFill>
                  <a:srgbClr val="0065A4"/>
                </a:solidFill>
              </a:rPr>
              <a:t> </a:t>
            </a:r>
            <a:r>
              <a:rPr lang="en-US" sz="1800" b="0" dirty="0" smtClean="0"/>
              <a:t>and </a:t>
            </a:r>
            <a:r>
              <a:rPr lang="en-US" sz="1800" b="0" dirty="0" smtClean="0">
                <a:solidFill>
                  <a:srgbClr val="0065A4"/>
                </a:solidFill>
              </a:rPr>
              <a:t>Twitter</a:t>
            </a:r>
            <a:r>
              <a:rPr lang="en-US" sz="1800" b="0" dirty="0" smtClean="0"/>
              <a:t>. 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/>
              <a:t>Community College Research Center </a:t>
            </a:r>
            <a:br>
              <a:rPr lang="en-US" sz="1200" b="1" dirty="0" smtClean="0"/>
            </a:br>
            <a:r>
              <a:rPr lang="en-US" sz="1200" b="1" dirty="0" smtClean="0"/>
              <a:t>Teachers College, Columbia University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525 West 120th Street, Box 174, New York, NY 10027 </a:t>
            </a:r>
            <a:br>
              <a:rPr lang="en-US" sz="1200" dirty="0" smtClean="0"/>
            </a:br>
            <a:r>
              <a:rPr lang="en-US" sz="1200" dirty="0" smtClean="0"/>
              <a:t>E-mail: ccrc@columbia.edu Telephone: 212.678.3091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5383303"/>
            <a:ext cx="3541483" cy="688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013" y="834336"/>
            <a:ext cx="8585518" cy="701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ncreased attention to outcomes generates more focus on equity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3" y="1917932"/>
            <a:ext cx="2469184" cy="7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33" y="1918880"/>
            <a:ext cx="1091259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60" y="5767696"/>
            <a:ext cx="4048728" cy="69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52" y="5399714"/>
            <a:ext cx="4171563" cy="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25" y="4159680"/>
            <a:ext cx="2452048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61" y="4735161"/>
            <a:ext cx="3417011" cy="46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95" y="3382550"/>
            <a:ext cx="3490170" cy="135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68" y="2408956"/>
            <a:ext cx="1521764" cy="7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50" y="3134447"/>
            <a:ext cx="3235399" cy="6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373062" y="903287"/>
            <a:ext cx="8229600" cy="52604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/>
            <a:r>
              <a:rPr lang="en-US" sz="4600" dirty="0"/>
              <a:t>Between 2012 and 2023, postsecondary enrollment is projected to increase 15 percent – 7 percent for Whites, 25 percent for Blacks, and 34 percent for Hispanics.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4258" y="6337739"/>
            <a:ext cx="4477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Projections of Education Statistics to 2023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952597"/>
              </p:ext>
            </p:extLst>
          </p:nvPr>
        </p:nvGraphicFramePr>
        <p:xfrm>
          <a:off x="575298" y="2413953"/>
          <a:ext cx="8229600" cy="447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179" y="639168"/>
            <a:ext cx="8229600" cy="1143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ifferences in degree attainment by race/ ethnicity raise troubling questions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2632" y="6567992"/>
            <a:ext cx="3286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The Condition of Education 2015, NCES</a:t>
            </a:r>
            <a:endParaRPr lang="en-US" sz="11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32988" y="1719621"/>
            <a:ext cx="571422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4131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sz="1800" kern="0" dirty="0" smtClean="0"/>
              <a:t>25- to 29-year-olds who have completed at least a bachelor’s degree, by race/ethnicity and sex: 2013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606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995807"/>
              </p:ext>
            </p:extLst>
          </p:nvPr>
        </p:nvGraphicFramePr>
        <p:xfrm>
          <a:off x="409574" y="2299653"/>
          <a:ext cx="7690473" cy="35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457" y="732953"/>
            <a:ext cx="8229600" cy="1143000"/>
          </a:xfrm>
        </p:spPr>
        <p:txBody>
          <a:bodyPr/>
          <a:lstStyle/>
          <a:p>
            <a:r>
              <a:rPr lang="en-US" dirty="0" smtClean="0"/>
              <a:t>Bachelor’s degree completion rates unchanged for </a:t>
            </a:r>
            <a:r>
              <a:rPr lang="en-US" dirty="0" smtClean="0">
                <a:solidFill>
                  <a:srgbClr val="3B73B9"/>
                </a:solidFill>
              </a:rPr>
              <a:t>Black males </a:t>
            </a:r>
            <a:r>
              <a:rPr lang="en-US" dirty="0" smtClean="0"/>
              <a:t>over time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2632" y="6567992"/>
            <a:ext cx="3286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The Condition of Education 2015, NCES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937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757949"/>
              </p:ext>
            </p:extLst>
          </p:nvPr>
        </p:nvGraphicFramePr>
        <p:xfrm>
          <a:off x="334963" y="2008188"/>
          <a:ext cx="8229600" cy="447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979" y="635818"/>
            <a:ext cx="8229600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-year community college graduation rates (2010)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6406902"/>
            <a:ext cx="830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Digest of Education Statistics, NCES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37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32" y="914400"/>
            <a:ext cx="8229600" cy="5569585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/>
              <a:t>Recap of findings presented at 2015 CADE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700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5344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/>
              <a:t>More Students Have </a:t>
            </a:r>
            <a:r>
              <a:rPr lang="en-US" dirty="0" smtClean="0">
                <a:solidFill>
                  <a:schemeClr val="tx2"/>
                </a:solidFill>
              </a:rPr>
              <a:t>Access</a:t>
            </a:r>
            <a:r>
              <a:rPr lang="en-US" dirty="0" smtClean="0"/>
              <a:t> to College English</a:t>
            </a:r>
            <a:endParaRPr lang="en-US" sz="3200" b="1" i="0" u="none" strike="noStrike" cap="none" baseline="0" dirty="0">
              <a:solidFill>
                <a:srgbClr val="1413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102966"/>
              </p:ext>
            </p:extLst>
          </p:nvPr>
        </p:nvGraphicFramePr>
        <p:xfrm>
          <a:off x="304800" y="18288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839231"/>
              </p:ext>
            </p:extLst>
          </p:nvPr>
        </p:nvGraphicFramePr>
        <p:xfrm>
          <a:off x="4343400" y="18288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69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mericasCharities_PPT_TEMPLATE_1605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7">
    <a:dk1>
      <a:srgbClr val="000000"/>
    </a:dk1>
    <a:lt1>
      <a:srgbClr val="FFFFFF"/>
    </a:lt1>
    <a:dk2>
      <a:srgbClr val="0065A4"/>
    </a:dk2>
    <a:lt2>
      <a:srgbClr val="0065A4"/>
    </a:lt2>
    <a:accent1>
      <a:srgbClr val="42BECA"/>
    </a:accent1>
    <a:accent2>
      <a:srgbClr val="42BECA"/>
    </a:accent2>
    <a:accent3>
      <a:srgbClr val="ADAFB2"/>
    </a:accent3>
    <a:accent4>
      <a:srgbClr val="ADAFB2"/>
    </a:accent4>
    <a:accent5>
      <a:srgbClr val="646464"/>
    </a:accent5>
    <a:accent6>
      <a:srgbClr val="646464"/>
    </a:accent6>
    <a:hlink>
      <a:srgbClr val="3C3C3C"/>
    </a:hlink>
    <a:folHlink>
      <a:srgbClr val="3C3C3C"/>
    </a:folHlink>
  </a:clrScheme>
  <a:fontScheme name="Blank Presentation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7">
    <a:dk1>
      <a:srgbClr val="000000"/>
    </a:dk1>
    <a:lt1>
      <a:srgbClr val="FFFFFF"/>
    </a:lt1>
    <a:dk2>
      <a:srgbClr val="0065A4"/>
    </a:dk2>
    <a:lt2>
      <a:srgbClr val="0065A4"/>
    </a:lt2>
    <a:accent1>
      <a:srgbClr val="42BECA"/>
    </a:accent1>
    <a:accent2>
      <a:srgbClr val="42BECA"/>
    </a:accent2>
    <a:accent3>
      <a:srgbClr val="ADAFB2"/>
    </a:accent3>
    <a:accent4>
      <a:srgbClr val="ADAFB2"/>
    </a:accent4>
    <a:accent5>
      <a:srgbClr val="646464"/>
    </a:accent5>
    <a:accent6>
      <a:srgbClr val="646464"/>
    </a:accent6>
    <a:hlink>
      <a:srgbClr val="3C3C3C"/>
    </a:hlink>
    <a:folHlink>
      <a:srgbClr val="3C3C3C"/>
    </a:folHlink>
  </a:clrScheme>
  <a:fontScheme name="Blank Presentation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7">
    <a:dk1>
      <a:srgbClr val="000000"/>
    </a:dk1>
    <a:lt1>
      <a:srgbClr val="FFFFFF"/>
    </a:lt1>
    <a:dk2>
      <a:srgbClr val="0065A4"/>
    </a:dk2>
    <a:lt2>
      <a:srgbClr val="0065A4"/>
    </a:lt2>
    <a:accent1>
      <a:srgbClr val="42BECA"/>
    </a:accent1>
    <a:accent2>
      <a:srgbClr val="42BECA"/>
    </a:accent2>
    <a:accent3>
      <a:srgbClr val="ADAFB2"/>
    </a:accent3>
    <a:accent4>
      <a:srgbClr val="ADAFB2"/>
    </a:accent4>
    <a:accent5>
      <a:srgbClr val="646464"/>
    </a:accent5>
    <a:accent6>
      <a:srgbClr val="646464"/>
    </a:accent6>
    <a:hlink>
      <a:srgbClr val="3C3C3C"/>
    </a:hlink>
    <a:folHlink>
      <a:srgbClr val="3C3C3C"/>
    </a:folHlink>
  </a:clrScheme>
  <a:fontScheme name="Blank Presentation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7">
    <a:dk1>
      <a:srgbClr val="000000"/>
    </a:dk1>
    <a:lt1>
      <a:srgbClr val="FFFFFF"/>
    </a:lt1>
    <a:dk2>
      <a:srgbClr val="0065A4"/>
    </a:dk2>
    <a:lt2>
      <a:srgbClr val="0065A4"/>
    </a:lt2>
    <a:accent1>
      <a:srgbClr val="42BECA"/>
    </a:accent1>
    <a:accent2>
      <a:srgbClr val="42BECA"/>
    </a:accent2>
    <a:accent3>
      <a:srgbClr val="ADAFB2"/>
    </a:accent3>
    <a:accent4>
      <a:srgbClr val="ADAFB2"/>
    </a:accent4>
    <a:accent5>
      <a:srgbClr val="646464"/>
    </a:accent5>
    <a:accent6>
      <a:srgbClr val="646464"/>
    </a:accent6>
    <a:hlink>
      <a:srgbClr val="3C3C3C"/>
    </a:hlink>
    <a:folHlink>
      <a:srgbClr val="3C3C3C"/>
    </a:folHlink>
  </a:clrScheme>
  <a:fontScheme name="Blank Presentation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7">
    <a:dk1>
      <a:srgbClr val="000000"/>
    </a:dk1>
    <a:lt1>
      <a:srgbClr val="FFFFFF"/>
    </a:lt1>
    <a:dk2>
      <a:srgbClr val="0065A4"/>
    </a:dk2>
    <a:lt2>
      <a:srgbClr val="0065A4"/>
    </a:lt2>
    <a:accent1>
      <a:srgbClr val="42BECA"/>
    </a:accent1>
    <a:accent2>
      <a:srgbClr val="42BECA"/>
    </a:accent2>
    <a:accent3>
      <a:srgbClr val="ADAFB2"/>
    </a:accent3>
    <a:accent4>
      <a:srgbClr val="ADAFB2"/>
    </a:accent4>
    <a:accent5>
      <a:srgbClr val="646464"/>
    </a:accent5>
    <a:accent6>
      <a:srgbClr val="646464"/>
    </a:accent6>
    <a:hlink>
      <a:srgbClr val="3C3C3C"/>
    </a:hlink>
    <a:folHlink>
      <a:srgbClr val="3C3C3C"/>
    </a:folHlink>
  </a:clrScheme>
  <a:fontScheme name="Blank Presentation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7">
    <a:dk1>
      <a:srgbClr val="000000"/>
    </a:dk1>
    <a:lt1>
      <a:srgbClr val="FFFFFF"/>
    </a:lt1>
    <a:dk2>
      <a:srgbClr val="0065A4"/>
    </a:dk2>
    <a:lt2>
      <a:srgbClr val="0065A4"/>
    </a:lt2>
    <a:accent1>
      <a:srgbClr val="42BECA"/>
    </a:accent1>
    <a:accent2>
      <a:srgbClr val="42BECA"/>
    </a:accent2>
    <a:accent3>
      <a:srgbClr val="ADAFB2"/>
    </a:accent3>
    <a:accent4>
      <a:srgbClr val="ADAFB2"/>
    </a:accent4>
    <a:accent5>
      <a:srgbClr val="646464"/>
    </a:accent5>
    <a:accent6>
      <a:srgbClr val="646464"/>
    </a:accent6>
    <a:hlink>
      <a:srgbClr val="3C3C3C"/>
    </a:hlink>
    <a:folHlink>
      <a:srgbClr val="3C3C3C"/>
    </a:folHlink>
  </a:clrScheme>
  <a:fontScheme name="Blank Presentation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7">
    <a:dk1>
      <a:srgbClr val="000000"/>
    </a:dk1>
    <a:lt1>
      <a:srgbClr val="FFFFFF"/>
    </a:lt1>
    <a:dk2>
      <a:srgbClr val="0065A4"/>
    </a:dk2>
    <a:lt2>
      <a:srgbClr val="0065A4"/>
    </a:lt2>
    <a:accent1>
      <a:srgbClr val="42BECA"/>
    </a:accent1>
    <a:accent2>
      <a:srgbClr val="42BECA"/>
    </a:accent2>
    <a:accent3>
      <a:srgbClr val="ADAFB2"/>
    </a:accent3>
    <a:accent4>
      <a:srgbClr val="ADAFB2"/>
    </a:accent4>
    <a:accent5>
      <a:srgbClr val="646464"/>
    </a:accent5>
    <a:accent6>
      <a:srgbClr val="646464"/>
    </a:accent6>
    <a:hlink>
      <a:srgbClr val="3C3C3C"/>
    </a:hlink>
    <a:folHlink>
      <a:srgbClr val="3C3C3C"/>
    </a:folHlink>
  </a:clrScheme>
  <a:fontScheme name="Blank Presentation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7">
    <a:dk1>
      <a:srgbClr val="000000"/>
    </a:dk1>
    <a:lt1>
      <a:srgbClr val="FFFFFF"/>
    </a:lt1>
    <a:dk2>
      <a:srgbClr val="0065A4"/>
    </a:dk2>
    <a:lt2>
      <a:srgbClr val="0065A4"/>
    </a:lt2>
    <a:accent1>
      <a:srgbClr val="42BECA"/>
    </a:accent1>
    <a:accent2>
      <a:srgbClr val="42BECA"/>
    </a:accent2>
    <a:accent3>
      <a:srgbClr val="ADAFB2"/>
    </a:accent3>
    <a:accent4>
      <a:srgbClr val="ADAFB2"/>
    </a:accent4>
    <a:accent5>
      <a:srgbClr val="646464"/>
    </a:accent5>
    <a:accent6>
      <a:srgbClr val="646464"/>
    </a:accent6>
    <a:hlink>
      <a:srgbClr val="3C3C3C"/>
    </a:hlink>
    <a:folHlink>
      <a:srgbClr val="3C3C3C"/>
    </a:folHlink>
  </a:clrScheme>
  <a:fontScheme name="Blank Presentation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AmericasCharities_PPT_TEMPLATE_160511.potx</Template>
  <TotalTime>16273</TotalTime>
  <Words>1298</Words>
  <Application>Microsoft Macintosh PowerPoint</Application>
  <PresentationFormat>On-screen Show (4:3)</PresentationFormat>
  <Paragraphs>127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4_AmericasCharities_PPT_TEMPLATE_160511</vt:lpstr>
      <vt:lpstr>Custom Design</vt:lpstr>
      <vt:lpstr>1_Custom Design</vt:lpstr>
      <vt:lpstr>5_AmericasCharities_PPT_TEMPLATE_160511</vt:lpstr>
      <vt:lpstr>7_AmericasCharities_PPT_TEMPLATE_160511</vt:lpstr>
      <vt:lpstr>2_AmericasCharities_PPT_TEMPLATE_160511</vt:lpstr>
      <vt:lpstr>6_AmericasCharities_PPT_TEMPLATE_160511</vt:lpstr>
      <vt:lpstr>Are Developmental Education Reforms Generating Equitable Outcomes for All Students?</vt:lpstr>
      <vt:lpstr>Community College Research Center</vt:lpstr>
      <vt:lpstr>Increased attention to outcomes generates more focus on equity</vt:lpstr>
      <vt:lpstr>Between 2012 and 2023, postsecondary enrollment is projected to increase 15 percent – 7 percent for Whites, 25 percent for Blacks, and 34 percent for Hispanics.</vt:lpstr>
      <vt:lpstr>Differences in degree attainment by race/ ethnicity raise troubling questions</vt:lpstr>
      <vt:lpstr>Bachelor’s degree completion rates unchanged for Black males over time</vt:lpstr>
      <vt:lpstr>3-year community college graduation rates (2010) </vt:lpstr>
      <vt:lpstr>PowerPoint Presentation</vt:lpstr>
      <vt:lpstr>More Students Have Access to College English</vt:lpstr>
      <vt:lpstr>PowerPoint Presentation</vt:lpstr>
      <vt:lpstr>PowerPoint Presentation</vt:lpstr>
      <vt:lpstr>PowerPoint Presentation</vt:lpstr>
      <vt:lpstr>How do pre-reform and post-reform outcomes differ by various combinations of race/ethnicity, gender, socioeconomic status, and level of placement?</vt:lpstr>
      <vt:lpstr>Post-reform lowest placed students 2x less likely to pass College English, by race and gender </vt:lpstr>
      <vt:lpstr>Post-reform lowest placed students 2x less likely to pass College English, by SES and gender </vt:lpstr>
      <vt:lpstr>College English completion gaps between blacks and whites modestly reduced … </vt:lpstr>
      <vt:lpstr>… likely due to higher college English placement and enrollment rates</vt:lpstr>
      <vt:lpstr>On average all groups accrue about 1.4 more post reform. The percent increase is greatest for lowest placed black students.</vt:lpstr>
      <vt:lpstr>Are these trends consistent across disciplines?</vt:lpstr>
      <vt:lpstr>Math achievement gaps by race expand post-reform</vt:lpstr>
      <vt:lpstr>Math achievement gaps by income expand post-reform</vt:lpstr>
      <vt:lpstr>Discussion  </vt:lpstr>
      <vt:lpstr>For more information </vt:lpstr>
    </vt:vector>
  </TitlesOfParts>
  <Company>Levine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CCRC Presentation</dc:title>
  <dc:creator>CCRC</dc:creator>
  <cp:lastModifiedBy>Nicole Edgecombe</cp:lastModifiedBy>
  <cp:revision>458</cp:revision>
  <cp:lastPrinted>2016-06-09T20:14:45Z</cp:lastPrinted>
  <dcterms:created xsi:type="dcterms:W3CDTF">2012-05-23T13:55:21Z</dcterms:created>
  <dcterms:modified xsi:type="dcterms:W3CDTF">2016-06-16T12:25:17Z</dcterms:modified>
</cp:coreProperties>
</file>