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87" r:id="rId4"/>
    <p:sldMasterId id="2147483699" r:id="rId5"/>
    <p:sldMasterId id="2147483711" r:id="rId6"/>
  </p:sldMasterIdLst>
  <p:notesMasterIdLst>
    <p:notesMasterId r:id="rId39"/>
  </p:notesMasterIdLst>
  <p:handoutMasterIdLst>
    <p:handoutMasterId r:id="rId40"/>
  </p:handoutMasterIdLst>
  <p:sldIdLst>
    <p:sldId id="257" r:id="rId7"/>
    <p:sldId id="267" r:id="rId8"/>
    <p:sldId id="271" r:id="rId9"/>
    <p:sldId id="291" r:id="rId10"/>
    <p:sldId id="259" r:id="rId11"/>
    <p:sldId id="260" r:id="rId12"/>
    <p:sldId id="262" r:id="rId13"/>
    <p:sldId id="263" r:id="rId14"/>
    <p:sldId id="264" r:id="rId15"/>
    <p:sldId id="272" r:id="rId16"/>
    <p:sldId id="274" r:id="rId17"/>
    <p:sldId id="282" r:id="rId18"/>
    <p:sldId id="275" r:id="rId19"/>
    <p:sldId id="277" r:id="rId20"/>
    <p:sldId id="300" r:id="rId21"/>
    <p:sldId id="270" r:id="rId22"/>
    <p:sldId id="273" r:id="rId23"/>
    <p:sldId id="276" r:id="rId24"/>
    <p:sldId id="280" r:id="rId25"/>
    <p:sldId id="285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281" r:id="rId34"/>
    <p:sldId id="286" r:id="rId35"/>
    <p:sldId id="292" r:id="rId36"/>
    <p:sldId id="289" r:id="rId37"/>
    <p:sldId id="290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9A132-BD1A-44A5-B40A-83FF7C6BC147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111E8-E7FC-4765-9F18-2E75E3CC2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89BADD-FCDF-4C67-980A-E6D8E53D65A9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1878A8-6FC8-4FC3-B297-EA4D748F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Three main campuses; 3 extension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1082" y="8830312"/>
            <a:ext cx="3037735" cy="46450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74681FF-5CAD-4626-9A21-9DAA3F1FF3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2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4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433">
              <a:spcBef>
                <a:spcPts val="433"/>
              </a:spcBef>
            </a:pPr>
            <a:endParaRPr lang="en-US" dirty="0" smtClean="0">
              <a:solidFill>
                <a:srgbClr val="000000"/>
              </a:solidFill>
              <a:latin typeface="Times" charset="0"/>
              <a:ea typeface="Times" charset="0"/>
              <a:cs typeface="Times" charset="0"/>
              <a:sym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76">
              <a:spcBef>
                <a:spcPts val="438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76">
              <a:spcBef>
                <a:spcPts val="438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76">
              <a:spcBef>
                <a:spcPts val="438"/>
              </a:spcBef>
            </a:pPr>
            <a:r>
              <a:rPr lang="en-US" dirty="0">
                <a:solidFill>
                  <a:srgbClr val="000000"/>
                </a:solidFill>
                <a:latin typeface="Times" charset="0"/>
                <a:ea typeface="ＭＳ Ｐゴシック" charset="0"/>
                <a:cs typeface="Times" charset="0"/>
                <a:sym typeface="Times" charset="0"/>
              </a:rPr>
              <a:t>After discussing this slide, Peter turns it back to Sarah.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3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0781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8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39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50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7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3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71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3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1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36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2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84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67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02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6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9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8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1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8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38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53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57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58A0-A4A0-449C-A7CD-62636532C6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8E4E-3CF0-46F7-848F-460F321C84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6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21DF-A80F-4DA0-9CE1-4B0419A4D8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5F89B-5115-4414-A560-0DB5D1A751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7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38AF-F884-4EEB-BF71-7A950DA3D7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BF6A-D0D7-4922-A920-E0DD6F74C3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44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4D03-8E9D-4DBF-B1D0-69F9492E2C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AB1A-FFBC-412C-ADF8-8380EC91F4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0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99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1A20-1092-4DB1-A972-AE6D953CD6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E5B3-C92B-49EC-AA9D-92235E66E4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6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79E4-C826-44AD-A6B8-50C08CB4ED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911A6-9047-4E05-98E7-F8A4D1586B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16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22A1-6112-4A99-830F-74445C9FD3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EC9E-8F82-40AF-92B0-EFAC5FD780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4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E40F-B009-48DA-8DFB-7FFFAD5117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7566-43FC-4D37-AEB9-C255309F8A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86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20A3-2DBA-432A-99D4-5AF3107664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948D-BE93-416D-978B-93A8D8CDAE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7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5FD2-1836-4539-A040-295D74C2F2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606BE-5B64-4BBF-B2D2-46B685BFD6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68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05B7-4F3B-4CD9-B029-9A20796D0C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E77B-EAB2-4D7E-8A9F-C13D7D8595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36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8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0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4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097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63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85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41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81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50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9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00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7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8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8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0ADC-DB03-473C-B601-3236B2142B2B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BD83-3EC9-4697-943E-9DA2BB5A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62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+mj-lt"/>
          <a:ea typeface="+mj-ea"/>
          <a:cs typeface="+mj-cs"/>
          <a:sym typeface="Time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rgbClr val="775F55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9688" algn="l" rtl="0" fontAlgn="base">
        <a:spcBef>
          <a:spcPts val="4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826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" charset="0"/>
        <a:buChar char="–"/>
        <a:defRPr sz="28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2pPr>
      <a:lvl3pPr marL="11826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3pPr>
      <a:lvl4pPr marL="163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–"/>
        <a:defRPr sz="20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4pPr>
      <a:lvl5pPr marL="209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5pPr>
      <a:lvl6pPr marL="255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6pPr>
      <a:lvl7pPr marL="3011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7pPr>
      <a:lvl8pPr marL="3468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8pPr>
      <a:lvl9pPr marL="3925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 sz="2000">
          <a:solidFill>
            <a:schemeClr val="tx1"/>
          </a:solidFill>
          <a:latin typeface="+mj-lt"/>
          <a:ea typeface="+mj-ea"/>
          <a:cs typeface="+mj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DEFA47-618D-4979-B217-2E79B14E4E22}" type="datetimeFigureOut">
              <a:rPr lang="en-US" smtClean="0">
                <a:solidFill>
                  <a:srgbClr val="465E9C"/>
                </a:solidFill>
              </a:rPr>
              <a:pPr/>
              <a:t>6/24/2015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37056F4-8173-487C-9D28-67B56D8AC004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3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0ADC-DB03-473C-B601-3236B2142B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BD83-3EC9-4697-943E-9DA2BB5A2B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972D7-FB18-4CAD-98B6-8800C4F91BED}" type="datetimeFigureOut">
              <a:rPr lang="en-US">
                <a:solidFill>
                  <a:prstClr val="black">
                    <a:tint val="75000"/>
                  </a:prstClr>
                </a:solidFill>
                <a:sym typeface="Gill Sans" charset="0"/>
              </a:rPr>
              <a:pPr>
                <a:defRPr/>
              </a:pPr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3FDA15-60D9-4C6D-BF11-EB79D2A35075}" type="slidenum">
              <a:rPr lang="en-US">
                <a:solidFill>
                  <a:prstClr val="black">
                    <a:tint val="75000"/>
                  </a:prstClr>
                </a:solidFill>
                <a:sym typeface="Gill Sans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3565AC10-A9C5-4E79-A5E6-79F8557280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77FF9500-AEBE-45FD-B219-39AC855519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5" Type="http://schemas.openxmlformats.org/officeDocument/2006/relationships/hyperlink" Target="https://www.surveymonkey.com/r/2SHXWHM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10" Type="http://schemas.openxmlformats.org/officeDocument/2006/relationships/image" Target="../media/image19.jpg"/><Relationship Id="rId4" Type="http://schemas.openxmlformats.org/officeDocument/2006/relationships/image" Target="../media/image16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purp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525" y="0"/>
            <a:ext cx="9350375" cy="7027863"/>
            <a:chOff x="9493" y="-1"/>
            <a:chExt cx="9350109" cy="7027173"/>
          </a:xfrm>
        </p:grpSpPr>
        <p:pic>
          <p:nvPicPr>
            <p:cNvPr id="54280" name="Picture 2" descr="slide1greenblack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" y="-1"/>
              <a:ext cx="9350109" cy="702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Picture 3" descr="ALP Logo w Name smal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818" y="5970007"/>
              <a:ext cx="18288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13716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ALP Pedagogy:</a:t>
            </a:r>
          </a:p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“What Will I Do in My ALP Class?”</a:t>
            </a:r>
          </a:p>
          <a:p>
            <a:pPr algn="ctr" eaLnBrk="1" hangingPunct="1"/>
            <a:endParaRPr lang="en-US" b="1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Susan Gabriel</a:t>
            </a:r>
          </a:p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Director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smtClean="0">
                <a:solidFill>
                  <a:prstClr val="black"/>
                </a:solidFill>
              </a:rPr>
              <a:t>Accelerated Learning Program  </a:t>
            </a:r>
          </a:p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Community College of Baltimore County</a:t>
            </a:r>
          </a:p>
          <a:p>
            <a:pPr algn="ctr" eaLnBrk="1" hangingPunct="1"/>
            <a:endParaRPr lang="en-US" b="1" dirty="0">
              <a:solidFill>
                <a:prstClr val="black"/>
              </a:solidFill>
            </a:endParaRPr>
          </a:p>
          <a:p>
            <a:pPr algn="ctr" eaLnBrk="1" hangingPunct="1"/>
            <a:endParaRPr lang="en-US" sz="20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Pre-Conference Workshop</a:t>
            </a: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2015 Conference on Acceleration in</a:t>
            </a: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Developmental Education</a:t>
            </a:r>
          </a:p>
          <a:p>
            <a:pPr algn="ctr" eaLnBrk="1" hangingPunct="1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https://ccbcsharepoint/enroll/comms/Shared%20Documents/CCBC%20Official%20Logos/CCBC_horizontal_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73416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ALP Pedagogy: Key Features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Utilizing backward design from the FYC course</a:t>
            </a:r>
            <a:endParaRPr lang="en-US" sz="6400" dirty="0" smtClean="0"/>
          </a:p>
          <a:p>
            <a:pPr lvl="1"/>
            <a:r>
              <a:rPr lang="en-US" sz="7000" dirty="0" smtClean="0"/>
              <a:t>Aligning the FYC and ALP syllabi </a:t>
            </a:r>
          </a:p>
          <a:p>
            <a:pPr marL="365760" lvl="1" indent="0">
              <a:buNone/>
            </a:pPr>
            <a:r>
              <a:rPr lang="en-US" sz="7000" dirty="0"/>
              <a:t>	</a:t>
            </a:r>
            <a:r>
              <a:rPr lang="en-US" sz="6600" b="1" dirty="0">
                <a:solidFill>
                  <a:srgbClr val="7030A0"/>
                </a:solidFill>
              </a:rPr>
              <a:t>“Throw away your traditional dev. ed. writing syllabus</a:t>
            </a:r>
            <a:r>
              <a:rPr lang="en-US" sz="6600" b="1" dirty="0" smtClean="0">
                <a:solidFill>
                  <a:srgbClr val="7030A0"/>
                </a:solidFill>
              </a:rPr>
              <a:t>!”</a:t>
            </a:r>
            <a:endParaRPr lang="en-US" sz="7000" dirty="0"/>
          </a:p>
          <a:p>
            <a:pPr lvl="1"/>
            <a:r>
              <a:rPr lang="en-US" sz="6600" dirty="0"/>
              <a:t>Customizing </a:t>
            </a:r>
            <a:r>
              <a:rPr lang="en-US" sz="6600" dirty="0" smtClean="0"/>
              <a:t>ALP support </a:t>
            </a:r>
            <a:r>
              <a:rPr lang="en-US" sz="6600" dirty="0"/>
              <a:t>and scaffolding activities based on </a:t>
            </a:r>
            <a:r>
              <a:rPr lang="en-US" sz="6600" dirty="0" smtClean="0"/>
              <a:t>the FYC assignments</a:t>
            </a:r>
            <a:endParaRPr lang="en-US" sz="7000" dirty="0" smtClean="0"/>
          </a:p>
          <a:p>
            <a:r>
              <a:rPr lang="en-US" sz="7200" dirty="0" smtClean="0"/>
              <a:t>Incorporating active/collaborative learning</a:t>
            </a:r>
          </a:p>
          <a:p>
            <a:r>
              <a:rPr lang="en-US" sz="7200" dirty="0" smtClean="0"/>
              <a:t>Integrating reading and writing</a:t>
            </a:r>
          </a:p>
          <a:p>
            <a:r>
              <a:rPr lang="en-US" sz="7200" dirty="0" smtClean="0"/>
              <a:t>Improving thinking skills </a:t>
            </a:r>
          </a:p>
          <a:p>
            <a:r>
              <a:rPr lang="en-US" sz="7200" dirty="0" smtClean="0"/>
              <a:t>Addressing non-cognitive issues </a:t>
            </a:r>
          </a:p>
          <a:p>
            <a:r>
              <a:rPr lang="en-US" sz="7200" dirty="0" smtClean="0"/>
              <a:t>Improving editing skills: re-thinking grammar instruction 	</a:t>
            </a:r>
          </a:p>
          <a:p>
            <a:pPr marL="0" indent="0">
              <a:buNone/>
            </a:pPr>
            <a:r>
              <a:rPr lang="en-US" sz="7200" b="1" dirty="0" smtClean="0">
                <a:solidFill>
                  <a:srgbClr val="7030A0"/>
                </a:solidFill>
              </a:rPr>
              <a:t>	“Teaching the way you always wished you could!”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ALP Key Feature: Backward Design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3400"/>
            <a:ext cx="3514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encrypted-tbn3.gstatic.com/images?q=tbn:ANd9GcSGsNpKM_E3QsyU70xR5HAm-6dzIdPaVV87EAAqGVKf05CDoIzc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133599"/>
            <a:ext cx="280777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8"/>
          <p:cNvSpPr>
            <a:spLocks noChangeShapeType="1"/>
          </p:cNvSpPr>
          <p:nvPr/>
        </p:nvSpPr>
        <p:spPr bwMode="auto">
          <a:xfrm>
            <a:off x="533400" y="901700"/>
            <a:ext cx="8077200" cy="1588"/>
          </a:xfrm>
          <a:prstGeom prst="line">
            <a:avLst/>
          </a:prstGeom>
          <a:noFill/>
          <a:ln w="38100">
            <a:solidFill>
              <a:srgbClr val="8DB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609600" y="11289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How does an ALP developmental writing class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differ from a traditional one?</a:t>
            </a:r>
            <a:endParaRPr lang="en-US" sz="2400" b="1" dirty="0">
              <a:solidFill>
                <a:srgbClr val="000000"/>
              </a:solidFill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657600"/>
            <a:ext cx="6553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Goal of an ALP </a:t>
            </a:r>
            <a:r>
              <a:rPr lang="en-US" sz="2800" b="1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developmental course</a:t>
            </a:r>
            <a:r>
              <a:rPr lang="en-US" sz="2800" b="1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0000"/>
              </a:solidFill>
              <a:latin typeface="Gill Sans" charset="0"/>
              <a:cs typeface="Arial" charset="0"/>
              <a:sym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27800" y="5689600"/>
            <a:ext cx="2667000" cy="889000"/>
            <a:chOff x="6527800" y="5689600"/>
            <a:chExt cx="2667000" cy="889000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5710238"/>
              <a:ext cx="8556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5689600"/>
              <a:ext cx="87788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5697538"/>
              <a:ext cx="8286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7211378" y="6018316"/>
              <a:ext cx="176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A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7757478" y="6018316"/>
              <a:ext cx="1508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L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8278178" y="6018316"/>
              <a:ext cx="1651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P</a:t>
              </a: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6527800" y="6400800"/>
              <a:ext cx="26670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Arial" charset="0"/>
                  <a:sym typeface="Arial" charset="0"/>
                </a:rPr>
                <a:t>The Accelerated Learning  Program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137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.</a:t>
            </a:r>
            <a:endParaRPr lang="en-US" sz="28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189482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ill Sans" charset="0"/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students to pass the developmental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course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	and </a:t>
            </a:r>
            <a:r>
              <a:rPr lang="en-US" sz="2800" u="sng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be ready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 for first-year composition.</a:t>
            </a:r>
            <a:endParaRPr lang="en-US" sz="2800" dirty="0">
              <a:solidFill>
                <a:srgbClr val="FF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34155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ill Sans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For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students </a:t>
            </a:r>
            <a:r>
              <a:rPr lang="en-US" sz="2800" u="sng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to pass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 first-year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composition 	course.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Gill Sans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7030A0"/>
                </a:solidFill>
                <a:latin typeface="Gill Sans" charset="0"/>
                <a:cs typeface="Arial" charset="0"/>
                <a:sym typeface="Arial" charset="0"/>
              </a:rPr>
              <a:t>Let’s consider CCBC’s common course outlines.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7030A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Goal of a traditional developmental course:</a:t>
            </a:r>
          </a:p>
        </p:txBody>
      </p:sp>
    </p:spTree>
    <p:extLst>
      <p:ext uri="{BB962C8B-B14F-4D97-AF65-F5344CB8AC3E}">
        <p14:creationId xmlns:p14="http://schemas.microsoft.com/office/powerpoint/2010/main" val="37697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FYC </a:t>
            </a:r>
            <a:r>
              <a:rPr lang="en-US" dirty="0"/>
              <a:t>and ALP </a:t>
            </a:r>
            <a:r>
              <a:rPr lang="en-US" dirty="0" smtClean="0"/>
              <a:t>Syllabi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your FYC syllabus and plan “backwards” for the ALP class.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Let’s look at the syllabi for one of my English 101/ALP classes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Questions?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6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ALP Key Feature: Collaborative/Active Learning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2" y="2667000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8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Active/Collaborative Learning Group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 groups</a:t>
            </a:r>
          </a:p>
          <a:p>
            <a:pPr lvl="1"/>
            <a:r>
              <a:rPr lang="en-US" dirty="0"/>
              <a:t>Stable, long-term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Formed by the students</a:t>
            </a:r>
            <a:endParaRPr lang="en-US" dirty="0"/>
          </a:p>
          <a:p>
            <a:pPr lvl="1"/>
            <a:r>
              <a:rPr lang="en-US" dirty="0" smtClean="0"/>
              <a:t>Support, encouragement, and accountability</a:t>
            </a:r>
          </a:p>
          <a:p>
            <a:r>
              <a:rPr lang="en-US" dirty="0" smtClean="0"/>
              <a:t>Informal groups</a:t>
            </a:r>
          </a:p>
          <a:p>
            <a:pPr lvl="1"/>
            <a:r>
              <a:rPr lang="en-US" dirty="0"/>
              <a:t>Temporary groupings (2-3 students)</a:t>
            </a:r>
          </a:p>
          <a:p>
            <a:pPr lvl="1"/>
            <a:r>
              <a:rPr lang="en-US" dirty="0"/>
              <a:t>Provides a way for students to meet and work with more of their </a:t>
            </a:r>
            <a:r>
              <a:rPr lang="en-US" dirty="0" smtClean="0"/>
              <a:t>classmates</a:t>
            </a:r>
          </a:p>
          <a:p>
            <a:r>
              <a:rPr lang="en-US" dirty="0" smtClean="0"/>
              <a:t>Formal groups </a:t>
            </a:r>
            <a:endParaRPr lang="en-US" dirty="0"/>
          </a:p>
          <a:p>
            <a:pPr lvl="1"/>
            <a:r>
              <a:rPr lang="en-US" dirty="0" smtClean="0"/>
              <a:t>Usually formed by the instructor</a:t>
            </a:r>
          </a:p>
          <a:p>
            <a:pPr lvl="1"/>
            <a:r>
              <a:rPr lang="en-US" dirty="0" smtClean="0"/>
              <a:t>Group projects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1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Appointment Scheduler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828800"/>
            <a:ext cx="6196405" cy="3894269"/>
          </a:xfrm>
        </p:spPr>
        <p:txBody>
          <a:bodyPr>
            <a:normAutofit/>
          </a:bodyPr>
          <a:lstStyle/>
          <a:p>
            <a:r>
              <a:rPr lang="en-US" dirty="0" smtClean="0"/>
              <a:t>Take out your appointment scheduler sheet.</a:t>
            </a:r>
          </a:p>
          <a:p>
            <a:r>
              <a:rPr lang="en-US" dirty="0" smtClean="0"/>
              <a:t>Use your appointment scheduler to set up 5 appointments between the hours of 8:00 and 12 :00.  </a:t>
            </a:r>
          </a:p>
          <a:p>
            <a:r>
              <a:rPr lang="en-US" dirty="0" smtClean="0"/>
              <a:t>Under “Interesting Fact,” record something significant you learn about each of your appointment partners.</a:t>
            </a:r>
          </a:p>
          <a:p>
            <a:r>
              <a:rPr lang="en-US" dirty="0" smtClean="0"/>
              <a:t>You have 10 minutes to complete </a:t>
            </a:r>
          </a:p>
          <a:p>
            <a:pPr marL="0" indent="0">
              <a:buNone/>
            </a:pPr>
            <a:r>
              <a:rPr lang="en-US" dirty="0" smtClean="0"/>
              <a:t>     this task.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78163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6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and suggestions for this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be used throughout the semester to create informal groups for a variety of collaborative learning activities</a:t>
            </a:r>
          </a:p>
          <a:p>
            <a:r>
              <a:rPr lang="en-US" dirty="0" smtClean="0"/>
              <a:t>Allows students to work with different partners each time</a:t>
            </a:r>
          </a:p>
          <a:p>
            <a:r>
              <a:rPr lang="en-US" dirty="0" smtClean="0"/>
              <a:t>Wait to do until the second week of classes when class lists become more stable</a:t>
            </a:r>
          </a:p>
          <a:p>
            <a:r>
              <a:rPr lang="en-US" dirty="0" smtClean="0"/>
              <a:t>Ask students to keep scheduler available—take a picture of the sheet with their phone </a:t>
            </a:r>
          </a:p>
          <a:p>
            <a:r>
              <a:rPr lang="en-US" dirty="0" smtClean="0"/>
              <a:t>Be flexible</a:t>
            </a:r>
          </a:p>
        </p:txBody>
      </p:sp>
    </p:spTree>
    <p:extLst>
      <p:ext uri="{BB962C8B-B14F-4D97-AF65-F5344CB8AC3E}">
        <p14:creationId xmlns:p14="http://schemas.microsoft.com/office/powerpoint/2010/main" val="38200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Scaffolding and Support Activities for the ALP Class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Let’s look at the ALP scaffolding and support activities for one of my English 101 assignments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8" y="1905000"/>
            <a:ext cx="400788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04088"/>
            <a:ext cx="7696200" cy="27249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Meet with your 9:00 appointment partner to complete the following task: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Choose one of the sample FYC assignments and develop a set of scaffolding and support activities for an ALP class.</a:t>
            </a:r>
            <a:endParaRPr lang="en-US" dirty="0">
              <a:latin typeface="+mj-lt"/>
            </a:endParaRPr>
          </a:p>
        </p:txBody>
      </p:sp>
      <p:pic>
        <p:nvPicPr>
          <p:cNvPr id="2050" name="Picture 2" descr="C:\Users\sgabriel\AppData\Local\Microsoft\Windows\Temporary Internet Files\Content.IE5\AUXDEYSX\MC9004369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6" y="4343400"/>
            <a:ext cx="193040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in the Room?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533400" y="1143000"/>
            <a:ext cx="8077200" cy="1588"/>
          </a:xfrm>
          <a:prstGeom prst="line">
            <a:avLst/>
          </a:prstGeom>
          <a:noFill/>
          <a:ln w="38100" cap="flat">
            <a:solidFill>
              <a:srgbClr val="8DB01D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gabriel\AppData\Local\Microsoft\Windows\Temporary Internet Files\Content.IE5\1WKOIM6U\MP9004423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153354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8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Part II:  Small Group Task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With your partner, </a:t>
            </a:r>
            <a:r>
              <a:rPr lang="en-US" b="1" dirty="0" smtClean="0"/>
              <a:t> join </a:t>
            </a:r>
            <a:r>
              <a:rPr lang="en-US" b="1" dirty="0" smtClean="0"/>
              <a:t>with 2 other pairs who are working on the same assignment and discuss all of your ideas.</a:t>
            </a:r>
          </a:p>
          <a:p>
            <a:r>
              <a:rPr lang="en-US" b="1" dirty="0" smtClean="0"/>
              <a:t>Decide on the three “best” ideas to report to the whole group.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9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2081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ALP Key Feature: Rethinking Grammar Instruction</a:t>
            </a:r>
            <a:br>
              <a:rPr lang="en-US" sz="40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	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"/>
              </a:rPr>
              <a:t>The Research on Teaching Grammar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838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9163" indent="-919163"/>
            <a:r>
              <a:rPr lang="en-US" sz="2400" dirty="0">
                <a:solidFill>
                  <a:prstClr val="black"/>
                </a:solidFill>
                <a:latin typeface="Arial"/>
              </a:rPr>
              <a:t>Braddock, Richard, Richard Lloyd-Jones, and Lowell Schoer.  </a:t>
            </a:r>
            <a:r>
              <a:rPr lang="en-US" sz="2400" i="1" dirty="0">
                <a:solidFill>
                  <a:prstClr val="black"/>
                </a:solidFill>
                <a:latin typeface="Arial"/>
              </a:rPr>
              <a:t>Research in Written Communication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 Urbana, IL: NCTE, 1963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 </a:t>
            </a:r>
          </a:p>
          <a:p>
            <a:pPr marL="919163" indent="-919163"/>
            <a:r>
              <a:rPr lang="en-US" sz="2400" dirty="0">
                <a:solidFill>
                  <a:prstClr val="black"/>
                </a:solidFill>
                <a:latin typeface="Arial"/>
              </a:rPr>
              <a:t>Hillocks, George. </a:t>
            </a:r>
            <a:r>
              <a:rPr lang="en-US" sz="2400" i="1" dirty="0">
                <a:solidFill>
                  <a:prstClr val="black"/>
                </a:solidFill>
                <a:latin typeface="Arial"/>
              </a:rPr>
              <a:t>Research on Written Communication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 Urbana, IL: NCTE, 1986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.</a:t>
            </a:r>
          </a:p>
          <a:p>
            <a:pPr marL="919163" indent="-919163"/>
            <a:r>
              <a:rPr lang="en-US" sz="2400" dirty="0" err="1" smtClean="0">
                <a:solidFill>
                  <a:prstClr val="black"/>
                </a:solidFill>
                <a:latin typeface="Arial"/>
              </a:rPr>
              <a:t>Kolln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, Martha. “Closing the Books on Alchemy.” </a:t>
            </a:r>
            <a:r>
              <a:rPr lang="en-US" sz="2400" i="1" dirty="0">
                <a:solidFill>
                  <a:prstClr val="black"/>
                </a:solidFill>
                <a:latin typeface="Arial"/>
              </a:rPr>
              <a:t>College Composition and Communication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.  32.4 (Jun 1981) </a:t>
            </a:r>
            <a:r>
              <a:rPr lang="en-US" sz="2400" dirty="0" smtClean="0">
                <a:solidFill>
                  <a:prstClr val="black"/>
                </a:solidFill>
                <a:latin typeface="Arial"/>
              </a:rPr>
              <a:t>139-51.  </a:t>
            </a:r>
          </a:p>
          <a:p>
            <a:pPr marL="919163" indent="-919163"/>
            <a:endParaRPr lang="en-US" sz="2400" dirty="0">
              <a:solidFill>
                <a:prstClr val="black"/>
              </a:solidFill>
              <a:latin typeface="Arial"/>
            </a:endParaRPr>
          </a:p>
          <a:p>
            <a:pPr marL="919163" indent="-919163"/>
            <a:r>
              <a:rPr lang="en-US" sz="2400" dirty="0" smtClean="0">
                <a:solidFill>
                  <a:srgbClr val="7030A0"/>
                </a:solidFill>
                <a:latin typeface="Arial"/>
              </a:rPr>
              <a:t>	Studies show that there is </a:t>
            </a: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little to no </a:t>
            </a:r>
            <a:r>
              <a:rPr lang="en-US" sz="2400" dirty="0" smtClean="0">
                <a:solidFill>
                  <a:srgbClr val="7030A0"/>
                </a:solidFill>
                <a:latin typeface="Arial"/>
              </a:rPr>
              <a:t>correlation between correctly completing grammar worksheets and being able to create grammatically correct sentences.  Worksheet proficiency does not carry over into our students’ writing. (See bibliography.)</a:t>
            </a:r>
            <a:endParaRPr lang="en-US" sz="2400" dirty="0">
              <a:solidFill>
                <a:srgbClr val="7030A0"/>
              </a:solidFill>
              <a:latin typeface="Arial"/>
            </a:endParaRPr>
          </a:p>
          <a:p>
            <a:endParaRPr lang="en-US" sz="2800" dirty="0">
              <a:solidFill>
                <a:prstClr val="black"/>
              </a:solidFill>
              <a:latin typeface="Arial"/>
            </a:endParaRPr>
          </a:p>
          <a:p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95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30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Our traditional definitions of grammar concepts are COIK.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19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8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001000" cy="507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3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For example: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What is a sentence?</a:t>
            </a:r>
          </a:p>
          <a:p>
            <a:pPr lvl="1">
              <a:lnSpc>
                <a:spcPct val="13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Arial"/>
              </a:rPr>
              <a:t>Answer: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sentence is a group of words that includes at least one subject and one verb and that expresses a complete thought.</a:t>
            </a:r>
          </a:p>
          <a:p>
            <a:pPr lvl="1">
              <a:lnSpc>
                <a:spcPct val="130000"/>
              </a:lnSpc>
            </a:pP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lvl="2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The woman running after the bus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.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lvl="2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She found it in the back seat of her car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.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lvl="2">
              <a:lnSpc>
                <a:spcPct val="130000"/>
              </a:lnSpc>
            </a:pP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lvl="2">
              <a:lnSpc>
                <a:spcPct val="130000"/>
              </a:lnSpc>
            </a:pP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0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534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algn="ctr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Rei Noguchi’s definition</a:t>
            </a:r>
          </a:p>
          <a:p>
            <a:pPr marL="57150" lvl="1"/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57150" lvl="1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A sentence is a group of words that makes sense when placed on the line below:</a:t>
            </a:r>
          </a:p>
          <a:p>
            <a:pPr marL="57150" lvl="1"/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968375" lvl="1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They refused to believe the idea </a:t>
            </a:r>
          </a:p>
          <a:p>
            <a:pPr marL="968375" lvl="1"/>
            <a:endParaRPr lang="en-US" sz="2800" dirty="0" smtClean="0">
              <a:solidFill>
                <a:prstClr val="black"/>
              </a:solidFill>
              <a:latin typeface="Arial"/>
            </a:endParaRPr>
          </a:p>
          <a:p>
            <a:pPr marL="968375" lvl="1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that _______________________________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4572000"/>
            <a:ext cx="53345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>
                <a:solidFill>
                  <a:prstClr val="black"/>
                </a:solidFill>
                <a:latin typeface="Arial"/>
              </a:rPr>
              <a:t>the woman running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after the bus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Rethinking Our Traditional Definitions of Grammar Concepts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2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676400"/>
            <a:ext cx="85344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1" algn="ctr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Rei Noguchi’s definition</a:t>
            </a:r>
          </a:p>
          <a:p>
            <a:pPr marL="57150" lvl="1"/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57150" lvl="1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A sentence is a group of words that makes sense when placed on the line below:</a:t>
            </a:r>
          </a:p>
          <a:p>
            <a:pPr marL="57150" lvl="1"/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968375" lvl="1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They refused to believe the idea </a:t>
            </a:r>
          </a:p>
          <a:p>
            <a:pPr marL="968375" lvl="1"/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968375" lvl="1"/>
            <a:r>
              <a:rPr lang="en-US" sz="2800" dirty="0" smtClean="0">
                <a:solidFill>
                  <a:prstClr val="black"/>
                </a:solidFill>
                <a:latin typeface="Arial"/>
              </a:rPr>
              <a:t>that _______________________________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572000"/>
            <a:ext cx="627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 lvl="1"/>
            <a:r>
              <a:rPr lang="en-US" sz="2800" dirty="0">
                <a:solidFill>
                  <a:prstClr val="black"/>
                </a:solidFill>
                <a:latin typeface="Arial"/>
              </a:rPr>
              <a:t>she found it in the back seat of her car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rial"/>
              </a:rPr>
              <a:t>Rethinking Our Traditional Definitions of Grammar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Concepts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algn="ctr"/>
            <a:endParaRPr lang="en-US" sz="2800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4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04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"/>
              </a:rPr>
              <a:t>Rethinking the Goal of Teaching Grammar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384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/>
              </a:rPr>
              <a:t>T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he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goal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of whatever we do under the vague umbrella of “teaching grammar” is </a:t>
            </a:r>
            <a:r>
              <a:rPr lang="en-US" sz="2800" i="1" dirty="0">
                <a:solidFill>
                  <a:prstClr val="black"/>
                </a:solidFill>
                <a:latin typeface="Arial"/>
              </a:rPr>
              <a:t>not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turning our students 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into grammarians, but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into more effective editors of their own writing.</a:t>
            </a:r>
            <a:endParaRPr lang="en-US" sz="2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5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676400"/>
            <a:ext cx="76962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Wingdings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Conduct all grammar instruction within the context of your students’ writing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marL="457200" indent="-457200">
              <a:spcAft>
                <a:spcPts val="3000"/>
              </a:spcAft>
              <a:buFont typeface="Wingdings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Use minimal marking and self-editing strategies.</a:t>
            </a:r>
          </a:p>
          <a:p>
            <a:pPr marL="457200" indent="-457200">
              <a:spcAft>
                <a:spcPts val="3000"/>
              </a:spcAft>
              <a:buFont typeface="Wingdings" pitchFamily="2" charset="2"/>
              <a:buChar char="ü"/>
            </a:pPr>
            <a:r>
              <a:rPr lang="en-US" sz="2800" dirty="0" smtClean="0">
                <a:solidFill>
                  <a:prstClr val="black"/>
                </a:solidFill>
                <a:latin typeface="Arial"/>
              </a:rPr>
              <a:t>Incorporate “just-in-time” instruction in the context of assignments </a:t>
            </a:r>
            <a:endParaRPr lang="en-US" sz="2800" dirty="0">
              <a:solidFill>
                <a:prstClr val="black"/>
              </a:solidFill>
              <a:latin typeface="Arial"/>
            </a:endParaRPr>
          </a:p>
          <a:p>
            <a:pPr lvl="4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"/>
              </a:rPr>
              <a:t>   </a:t>
            </a:r>
            <a:endParaRPr lang="en-US" sz="2800" dirty="0">
              <a:solidFill>
                <a:schemeClr val="accent4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636" y="304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"/>
              </a:rPr>
              <a:t>Possible Strategies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2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088"/>
            <a:ext cx="7772400" cy="211531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Meet with your 10:00 appointment partner to complete the following task: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Make a list of the successful strategies you use for “teaching grammar.”</a:t>
            </a:r>
            <a:endParaRPr lang="en-US" dirty="0">
              <a:latin typeface="+mj-lt"/>
            </a:endParaRPr>
          </a:p>
        </p:txBody>
      </p:sp>
      <p:pic>
        <p:nvPicPr>
          <p:cNvPr id="2050" name="Picture 2" descr="C:\Users\sgabriel\AppData\Local\Microsoft\Windows\Temporary Internet Files\Content.IE5\AUXDEYSX\MC9004369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156" y="4419600"/>
            <a:ext cx="193040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II—Small Group Task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partner, join with three other pairs and share your ideas.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Decide on the  </a:t>
            </a:r>
            <a:r>
              <a:rPr lang="en-US" dirty="0"/>
              <a:t>3</a:t>
            </a:r>
            <a:r>
              <a:rPr lang="en-US" dirty="0" smtClean="0"/>
              <a:t> </a:t>
            </a:r>
            <a:r>
              <a:rPr lang="en-US" dirty="0" smtClean="0"/>
              <a:t>“best ideas” to share with the whole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latin typeface="+mn-lt"/>
              </a:rPr>
              <a:t>ALP Pedagogy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Workshop Agenda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Overview of ALP at CCBC—Brief!</a:t>
            </a:r>
          </a:p>
          <a:p>
            <a:r>
              <a:rPr lang="en-US" b="1" dirty="0" smtClean="0"/>
              <a:t>Key Features of  ALP Teaching </a:t>
            </a:r>
          </a:p>
          <a:p>
            <a:r>
              <a:rPr lang="en-US" b="1" dirty="0" smtClean="0"/>
              <a:t>Backward Curriculum Design</a:t>
            </a:r>
          </a:p>
          <a:p>
            <a:pPr lvl="1"/>
            <a:r>
              <a:rPr lang="en-US" dirty="0" smtClean="0">
                <a:latin typeface="Franklin Gothic Book" panose="020B0503020102020204" pitchFamily="34" charset="0"/>
              </a:rPr>
              <a:t>Aligning the FYC and ALP Syllabi</a:t>
            </a:r>
          </a:p>
          <a:p>
            <a:r>
              <a:rPr lang="en-US" b="1" dirty="0" smtClean="0"/>
              <a:t>Active/Collaborative Learning</a:t>
            </a:r>
          </a:p>
          <a:p>
            <a:r>
              <a:rPr lang="en-US" b="1" dirty="0" smtClean="0"/>
              <a:t>Scaffolding and Support Strategies and Activities</a:t>
            </a:r>
          </a:p>
          <a:p>
            <a:r>
              <a:rPr lang="en-US" b="1" dirty="0" smtClean="0"/>
              <a:t>Grammar, Grading, and Other Grand Concerns </a:t>
            </a:r>
          </a:p>
          <a:p>
            <a:r>
              <a:rPr lang="en-US" b="1" dirty="0" smtClean="0"/>
              <a:t>Final Thoughts and Questions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449291" y="5715000"/>
            <a:ext cx="2667000" cy="1081718"/>
            <a:chOff x="6527800" y="5689600"/>
            <a:chExt cx="2667000" cy="889000"/>
          </a:xfrm>
        </p:grpSpPr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5710238"/>
              <a:ext cx="8556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5689600"/>
              <a:ext cx="87788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5697538"/>
              <a:ext cx="8286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7211378" y="6018316"/>
              <a:ext cx="176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A</a:t>
              </a:r>
            </a:p>
          </p:txBody>
        </p:sp>
        <p:sp>
          <p:nvSpPr>
            <p:cNvPr id="10" name="Rectangle 6"/>
            <p:cNvSpPr>
              <a:spLocks/>
            </p:cNvSpPr>
            <p:nvPr/>
          </p:nvSpPr>
          <p:spPr bwMode="auto">
            <a:xfrm>
              <a:off x="7757478" y="6018316"/>
              <a:ext cx="1508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L</a:t>
              </a:r>
            </a:p>
          </p:txBody>
        </p:sp>
        <p:sp>
          <p:nvSpPr>
            <p:cNvPr id="11" name="Rectangle 7"/>
            <p:cNvSpPr>
              <a:spLocks/>
            </p:cNvSpPr>
            <p:nvPr/>
          </p:nvSpPr>
          <p:spPr bwMode="auto">
            <a:xfrm>
              <a:off x="8278178" y="6018316"/>
              <a:ext cx="1651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P</a:t>
              </a:r>
            </a:p>
          </p:txBody>
        </p:sp>
        <p:sp>
          <p:nvSpPr>
            <p:cNvPr id="12" name="Rectangle 8"/>
            <p:cNvSpPr>
              <a:spLocks/>
            </p:cNvSpPr>
            <p:nvPr/>
          </p:nvSpPr>
          <p:spPr bwMode="auto">
            <a:xfrm>
              <a:off x="6527800" y="6400800"/>
              <a:ext cx="26670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Arial" charset="0"/>
                  <a:sym typeface="Arial" charset="0"/>
                </a:rPr>
                <a:t>The Accelerated Learning 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44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6FAC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rial"/>
              </a:rPr>
              <a:t>Grading in an Accelerated Class</a:t>
            </a:r>
            <a:endParaRPr lang="en-US" sz="32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799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Grade/assess the ALP students in your FYC/ALP classes, using the same level of expectations you use in a standard FYC class.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who do not pass your FYC, grade/assess them using the following criteria: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the student reach the skill level required to pass your traditional developmental writing class?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the student benefit from taking both classes again, or should he/she repeat only your FYC?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Final Thoughts and Questions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98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purp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525" y="0"/>
            <a:ext cx="9350375" cy="7027863"/>
            <a:chOff x="9493" y="-1"/>
            <a:chExt cx="9350109" cy="7027173"/>
          </a:xfrm>
        </p:grpSpPr>
        <p:pic>
          <p:nvPicPr>
            <p:cNvPr id="54280" name="Picture 2" descr="slide1greenblack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" y="-1"/>
              <a:ext cx="9350109" cy="702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Picture 3" descr="ALP Logo w Name small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818" y="5970007"/>
              <a:ext cx="18288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812" y="990600"/>
            <a:ext cx="83058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ALP Pedagogy:</a:t>
            </a:r>
          </a:p>
          <a:p>
            <a:pPr algn="ctr" eaLnBrk="1" hangingPunct="1"/>
            <a:r>
              <a:rPr lang="en-US" sz="3200" b="1" dirty="0" smtClean="0">
                <a:solidFill>
                  <a:prstClr val="black"/>
                </a:solidFill>
              </a:rPr>
              <a:t>“What Will I Do in My ALP Class?”</a:t>
            </a:r>
          </a:p>
          <a:p>
            <a:pPr algn="ctr" eaLnBrk="1" hangingPunct="1"/>
            <a:endParaRPr lang="en-US" b="1" dirty="0">
              <a:solidFill>
                <a:prstClr val="black"/>
              </a:solidFill>
            </a:endParaRPr>
          </a:p>
          <a:p>
            <a:pPr algn="ctr" eaLnBrk="1" hangingPunct="1"/>
            <a:r>
              <a:rPr lang="en-US" sz="1800" b="1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cs typeface="+mn-cs"/>
              </a:rPr>
              <a:t>C</a:t>
            </a:r>
            <a:r>
              <a:rPr lang="en-US" b="1" dirty="0" smtClean="0">
                <a:solidFill>
                  <a:prstClr val="black"/>
                </a:solidFill>
              </a:rPr>
              <a:t>ontact me:</a:t>
            </a:r>
          </a:p>
          <a:p>
            <a:pPr algn="ctr" eaLnBrk="1" hangingPunct="1"/>
            <a:r>
              <a:rPr lang="en-US" b="1" dirty="0" smtClean="0">
                <a:solidFill>
                  <a:prstClr val="black"/>
                </a:solidFill>
              </a:rPr>
              <a:t>sgabriel@ccbcmd.edu</a:t>
            </a:r>
            <a:endParaRPr lang="en-US" b="1" dirty="0">
              <a:solidFill>
                <a:prstClr val="black"/>
              </a:solidFill>
            </a:endParaRPr>
          </a:p>
          <a:p>
            <a:pPr algn="ctr" eaLnBrk="1" hangingPunct="1"/>
            <a:endParaRPr lang="en-US" sz="20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ALP Website:</a:t>
            </a: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http://alp-deved.org</a:t>
            </a: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Workshop Assessment:  Survey Monkey Link </a:t>
            </a: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Thanks for completing the short survey!</a:t>
            </a:r>
          </a:p>
          <a:p>
            <a:pPr algn="ctr" eaLnBrk="1" hangingPunct="1"/>
            <a:endParaRPr lang="en-US" sz="2000" u="sng" dirty="0" smtClean="0">
              <a:hlinkClick r:id="rId5"/>
            </a:endParaRPr>
          </a:p>
          <a:p>
            <a:pPr algn="ctr" eaLnBrk="1" hangingPunct="1"/>
            <a:r>
              <a:rPr lang="en-US" sz="2000" u="sng" smtClean="0">
                <a:hlinkClick r:id="rId5"/>
              </a:rPr>
              <a:t>https</a:t>
            </a:r>
            <a:r>
              <a:rPr lang="en-US" sz="2000" u="sng" dirty="0">
                <a:hlinkClick r:id="rId5"/>
              </a:rPr>
              <a:t>://www.surveymonkey.com/r/2SHXWHM</a:t>
            </a:r>
            <a:endParaRPr lang="en-US" sz="2000" dirty="0"/>
          </a:p>
          <a:p>
            <a:pPr algn="ctr" eaLnBrk="1" hangingPunct="1"/>
            <a:endParaRPr lang="en-US" sz="20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prstClr val="black"/>
                </a:solidFill>
              </a:rPr>
              <a:t>Enjoy the conference!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https://ccbcsharepoint/enroll/comms/Shared%20Documents/CCBC%20Official%20Logos/CCBC_horizontal_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73416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8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36863" y="304800"/>
            <a:ext cx="3824287" cy="549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sym typeface="Gill Sans" charset="0"/>
              </a:rPr>
              <a:t>CCBC Demographics </a:t>
            </a:r>
            <a:endParaRPr lang="en-US" dirty="0">
              <a:solidFill>
                <a:prstClr val="black"/>
              </a:solidFill>
              <a:sym typeface="Gill Sans" charset="0"/>
            </a:endParaRPr>
          </a:p>
        </p:txBody>
      </p:sp>
      <p:pic>
        <p:nvPicPr>
          <p:cNvPr id="3" name="Picture 2" descr="http://blog.openstudy.com/wp-content/uploads/2010/04/Student_class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114800" cy="3048000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" y="4953000"/>
            <a:ext cx="3733800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Gill Sans" charset="0"/>
              </a:rPr>
              <a:t>81% of students entering CCBC test into one or more developmental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Gill Sans" charset="0"/>
              </a:rPr>
              <a:t>disciplines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91000" y="5257800"/>
            <a:ext cx="3810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65% Dev. Writing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77% Dev. Mathematics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Gill Sans" charset="0"/>
              </a:rPr>
              <a:t>58% Dev. Reading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968375"/>
            <a:ext cx="50530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  <a:sym typeface="Gill Sans" charset="0"/>
              </a:rPr>
              <a:t>Number of credit students: 33,817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  <a:sym typeface="Gill Sans" charset="0"/>
              </a:rPr>
              <a:t>Average age: 29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  <a:sym typeface="Gill Sans" charset="0"/>
              </a:rPr>
              <a:t>Female/male ratio: 58/42%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  <a:sym typeface="Gill Sans" charset="0"/>
              </a:rPr>
              <a:t>Students of Color: 50%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  <a:sym typeface="Gill Sans" charset="0"/>
              </a:rPr>
              <a:t>Sixty-two percent work 20 hours or more per week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  <a:sym typeface="Gill Sans" charset="0"/>
              </a:rPr>
              <a:t>Full/Part Time 34/66</a:t>
            </a:r>
          </a:p>
        </p:txBody>
      </p:sp>
    </p:spTree>
    <p:extLst>
      <p:ext uri="{BB962C8B-B14F-4D97-AF65-F5344CB8AC3E}">
        <p14:creationId xmlns:p14="http://schemas.microsoft.com/office/powerpoint/2010/main" val="24635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/>
          <p:cNvGrpSpPr>
            <a:grpSpLocks/>
          </p:cNvGrpSpPr>
          <p:nvPr/>
        </p:nvGrpSpPr>
        <p:grpSpPr bwMode="auto">
          <a:xfrm>
            <a:off x="196850" y="3402372"/>
            <a:ext cx="8578850" cy="276225"/>
            <a:chOff x="28" y="0"/>
            <a:chExt cx="5404" cy="174"/>
          </a:xfrm>
        </p:grpSpPr>
        <p:sp>
          <p:nvSpPr>
            <p:cNvPr id="31771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2" name="Rectangle 3"/>
            <p:cNvSpPr>
              <a:spLocks/>
            </p:cNvSpPr>
            <p:nvPr/>
          </p:nvSpPr>
          <p:spPr bwMode="auto">
            <a:xfrm>
              <a:off x="28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5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33400" y="901700"/>
            <a:ext cx="8077200" cy="1588"/>
          </a:xfrm>
          <a:prstGeom prst="line">
            <a:avLst/>
          </a:prstGeom>
          <a:noFill/>
          <a:ln w="38100">
            <a:solidFill>
              <a:srgbClr val="8DB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755" name="Rectangle 12"/>
          <p:cNvSpPr>
            <a:spLocks/>
          </p:cNvSpPr>
          <p:nvPr/>
        </p:nvSpPr>
        <p:spPr bwMode="auto">
          <a:xfrm>
            <a:off x="612775" y="285750"/>
            <a:ext cx="8178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cs typeface="Arial" charset="0"/>
                <a:sym typeface="Arial" charset="0"/>
              </a:rPr>
              <a:t>Placement into Dev ED</a:t>
            </a: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 rot="10800000" flipH="1">
            <a:off x="709613" y="1077034"/>
            <a:ext cx="0" cy="5184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31757" name="Group 14"/>
          <p:cNvGrpSpPr>
            <a:grpSpLocks/>
          </p:cNvGrpSpPr>
          <p:nvPr/>
        </p:nvGrpSpPr>
        <p:grpSpPr bwMode="auto">
          <a:xfrm>
            <a:off x="171450" y="2157772"/>
            <a:ext cx="8578850" cy="276225"/>
            <a:chOff x="28" y="0"/>
            <a:chExt cx="5404" cy="174"/>
          </a:xfrm>
        </p:grpSpPr>
        <p:sp>
          <p:nvSpPr>
            <p:cNvPr id="31769" name="Line 15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70" name="Rectangle 16"/>
            <p:cNvSpPr>
              <a:spLocks/>
            </p:cNvSpPr>
            <p:nvPr/>
          </p:nvSpPr>
          <p:spPr bwMode="auto">
            <a:xfrm>
              <a:off x="28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7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5%</a:t>
              </a:r>
            </a:p>
          </p:txBody>
        </p:sp>
      </p:grpSp>
      <p:grpSp>
        <p:nvGrpSpPr>
          <p:cNvPr id="31759" name="Group 18"/>
          <p:cNvGrpSpPr>
            <a:grpSpLocks/>
          </p:cNvGrpSpPr>
          <p:nvPr/>
        </p:nvGrpSpPr>
        <p:grpSpPr bwMode="auto">
          <a:xfrm>
            <a:off x="144463" y="4646972"/>
            <a:ext cx="8643938" cy="276225"/>
            <a:chOff x="-13" y="0"/>
            <a:chExt cx="5445" cy="174"/>
          </a:xfrm>
        </p:grpSpPr>
        <p:sp>
          <p:nvSpPr>
            <p:cNvPr id="31767" name="Line 19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1768" name="Rectangle 20"/>
            <p:cNvSpPr>
              <a:spLocks/>
            </p:cNvSpPr>
            <p:nvPr/>
          </p:nvSpPr>
          <p:spPr bwMode="auto">
            <a:xfrm>
              <a:off x="-13" y="0"/>
              <a:ext cx="24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2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5%</a:t>
              </a:r>
            </a:p>
          </p:txBody>
        </p:sp>
      </p:grpSp>
      <p:grpSp>
        <p:nvGrpSpPr>
          <p:cNvPr id="33" name="Group 1"/>
          <p:cNvGrpSpPr>
            <a:grpSpLocks/>
          </p:cNvGrpSpPr>
          <p:nvPr/>
        </p:nvGrpSpPr>
        <p:grpSpPr bwMode="auto">
          <a:xfrm>
            <a:off x="155575" y="924635"/>
            <a:ext cx="8636000" cy="276225"/>
            <a:chOff x="-8" y="0"/>
            <a:chExt cx="5440" cy="174"/>
          </a:xfrm>
        </p:grpSpPr>
        <p:sp>
          <p:nvSpPr>
            <p:cNvPr id="34" name="Line 2"/>
            <p:cNvSpPr>
              <a:spLocks noChangeShapeType="1"/>
            </p:cNvSpPr>
            <p:nvPr/>
          </p:nvSpPr>
          <p:spPr bwMode="auto">
            <a:xfrm>
              <a:off x="344" y="96"/>
              <a:ext cx="508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35" name="Rectangle 3"/>
            <p:cNvSpPr>
              <a:spLocks/>
            </p:cNvSpPr>
            <p:nvPr/>
          </p:nvSpPr>
          <p:spPr bwMode="auto">
            <a:xfrm>
              <a:off x="-8" y="0"/>
              <a:ext cx="3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Gill Sans" charset="0"/>
                  <a:cs typeface="Arial" charset="0"/>
                  <a:sym typeface="Arial" charset="0"/>
                </a:rPr>
                <a:t>10</a:t>
              </a:r>
              <a:r>
                <a:rPr lang="en-US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Arial" charset="0"/>
                  <a:sym typeface="Arial" charset="0"/>
                </a:rPr>
                <a:t>0%</a:t>
              </a:r>
            </a:p>
          </p:txBody>
        </p:sp>
      </p:grpSp>
      <p:sp>
        <p:nvSpPr>
          <p:cNvPr id="53" name="Rectangle 23"/>
          <p:cNvSpPr>
            <a:spLocks/>
          </p:cNvSpPr>
          <p:nvPr/>
        </p:nvSpPr>
        <p:spPr bwMode="auto">
          <a:xfrm>
            <a:off x="1447800" y="1676400"/>
            <a:ext cx="838200" cy="4257879"/>
          </a:xfrm>
          <a:prstGeom prst="rect">
            <a:avLst/>
          </a:prstGeom>
          <a:solidFill>
            <a:srgbClr val="8BBB1E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rPr>
              <a:t>81%</a:t>
            </a:r>
          </a:p>
        </p:txBody>
      </p:sp>
      <p:sp>
        <p:nvSpPr>
          <p:cNvPr id="54" name="Rectangle 26"/>
          <p:cNvSpPr>
            <a:spLocks/>
          </p:cNvSpPr>
          <p:nvPr/>
        </p:nvSpPr>
        <p:spPr bwMode="auto">
          <a:xfrm>
            <a:off x="5867400" y="5943600"/>
            <a:ext cx="882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ヒラギノ角ゴ ProN W3" charset="0"/>
                <a:cs typeface="Gill Sans" charset="0"/>
                <a:sym typeface="Gill Sans" charset="0"/>
              </a:rPr>
              <a:t>English</a:t>
            </a:r>
          </a:p>
        </p:txBody>
      </p:sp>
      <p:sp>
        <p:nvSpPr>
          <p:cNvPr id="70" name="Rectangle 26"/>
          <p:cNvSpPr>
            <a:spLocks/>
          </p:cNvSpPr>
          <p:nvPr/>
        </p:nvSpPr>
        <p:spPr bwMode="auto">
          <a:xfrm>
            <a:off x="1219200" y="5943600"/>
            <a:ext cx="1338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ea typeface="ヒラギノ角ゴ ProN W3" charset="0"/>
                <a:cs typeface="Gill Sans" charset="0"/>
                <a:sym typeface="Gill Sans" charset="0"/>
              </a:rPr>
              <a:t>all students</a:t>
            </a:r>
          </a:p>
        </p:txBody>
      </p:sp>
      <p:sp>
        <p:nvSpPr>
          <p:cNvPr id="71" name="Rectangle 26"/>
          <p:cNvSpPr>
            <a:spLocks/>
          </p:cNvSpPr>
          <p:nvPr/>
        </p:nvSpPr>
        <p:spPr bwMode="auto">
          <a:xfrm>
            <a:off x="4724400" y="5943600"/>
            <a:ext cx="611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cs typeface="Gill Sans" charset="0"/>
                <a:sym typeface="Gill Sans" charset="0"/>
              </a:rPr>
              <a:t>math</a:t>
            </a:r>
            <a:endParaRPr lang="en-US" sz="2000" dirty="0">
              <a:solidFill>
                <a:srgbClr val="000000"/>
              </a:solidFill>
              <a:ea typeface="ヒラギノ角ゴ ProN W3" charset="0"/>
              <a:cs typeface="Gill Sans" charset="0"/>
              <a:sym typeface="Gill Sans" charset="0"/>
            </a:endParaRPr>
          </a:p>
        </p:txBody>
      </p:sp>
      <p:sp>
        <p:nvSpPr>
          <p:cNvPr id="31764" name="Line 27"/>
          <p:cNvSpPr>
            <a:spLocks noChangeShapeType="1"/>
          </p:cNvSpPr>
          <p:nvPr/>
        </p:nvSpPr>
        <p:spPr bwMode="auto">
          <a:xfrm>
            <a:off x="381000" y="5943600"/>
            <a:ext cx="838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7231799" y="5943600"/>
            <a:ext cx="8966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cs typeface="Gill Sans" charset="0"/>
                <a:sym typeface="Gill Sans" charset="0"/>
              </a:rPr>
              <a:t>reading</a:t>
            </a:r>
            <a:endParaRPr lang="en-US" sz="2000" dirty="0">
              <a:solidFill>
                <a:srgbClr val="000000"/>
              </a:solidFill>
              <a:ea typeface="ヒラギノ角ゴ ProN W3" charset="0"/>
              <a:cs typeface="Gill Sans" charset="0"/>
              <a:sym typeface="Gill Sans" charset="0"/>
            </a:endParaRPr>
          </a:p>
        </p:txBody>
      </p:sp>
      <p:sp>
        <p:nvSpPr>
          <p:cNvPr id="41" name="Rectangle 23"/>
          <p:cNvSpPr>
            <a:spLocks/>
          </p:cNvSpPr>
          <p:nvPr/>
        </p:nvSpPr>
        <p:spPr bwMode="auto">
          <a:xfrm>
            <a:off x="4572000" y="1981200"/>
            <a:ext cx="838200" cy="3953079"/>
          </a:xfrm>
          <a:prstGeom prst="rect">
            <a:avLst/>
          </a:prstGeom>
          <a:solidFill>
            <a:srgbClr val="8BBB1E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rPr>
              <a:t>77%</a:t>
            </a:r>
          </a:p>
        </p:txBody>
      </p:sp>
      <p:sp>
        <p:nvSpPr>
          <p:cNvPr id="42" name="Rectangle 23"/>
          <p:cNvSpPr>
            <a:spLocks/>
          </p:cNvSpPr>
          <p:nvPr/>
        </p:nvSpPr>
        <p:spPr bwMode="auto">
          <a:xfrm>
            <a:off x="5867400" y="2819400"/>
            <a:ext cx="838200" cy="3114879"/>
          </a:xfrm>
          <a:prstGeom prst="rect">
            <a:avLst/>
          </a:prstGeom>
          <a:solidFill>
            <a:srgbClr val="615CB0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rPr>
              <a:t>65%</a:t>
            </a:r>
          </a:p>
        </p:txBody>
      </p:sp>
      <p:sp>
        <p:nvSpPr>
          <p:cNvPr id="44" name="Rectangle 23"/>
          <p:cNvSpPr>
            <a:spLocks/>
          </p:cNvSpPr>
          <p:nvPr/>
        </p:nvSpPr>
        <p:spPr bwMode="auto">
          <a:xfrm>
            <a:off x="7162800" y="3124200"/>
            <a:ext cx="838200" cy="2810079"/>
          </a:xfrm>
          <a:prstGeom prst="rect">
            <a:avLst/>
          </a:prstGeom>
          <a:solidFill>
            <a:srgbClr val="8BBB1E"/>
          </a:solidFill>
          <a:ln w="9525" cap="flat">
            <a:solidFill>
              <a:srgbClr val="8FB2C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Gill Sans" charset="0"/>
                <a:ea typeface="ＭＳ Ｐゴシック" charset="-128"/>
                <a:cs typeface="ＭＳ Ｐゴシック" charset="-128"/>
                <a:sym typeface="Gill Sans" charset="0"/>
              </a:rPr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1062475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1" grpId="0" animBg="1"/>
      <p:bldP spid="42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8"/>
          <p:cNvSpPr>
            <a:spLocks noChangeShapeType="1"/>
          </p:cNvSpPr>
          <p:nvPr/>
        </p:nvSpPr>
        <p:spPr bwMode="auto">
          <a:xfrm>
            <a:off x="520700" y="1257300"/>
            <a:ext cx="8077200" cy="1588"/>
          </a:xfrm>
          <a:prstGeom prst="line">
            <a:avLst/>
          </a:prstGeom>
          <a:noFill/>
          <a:ln w="38100">
            <a:solidFill>
              <a:srgbClr val="8DB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20483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1600"/>
            <a:ext cx="9445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44700" y="3035300"/>
            <a:ext cx="3022600" cy="1295400"/>
            <a:chOff x="0" y="0"/>
            <a:chExt cx="1904" cy="816"/>
          </a:xfrm>
        </p:grpSpPr>
        <p:grpSp>
          <p:nvGrpSpPr>
            <p:cNvPr id="20517" name="Group 12"/>
            <p:cNvGrpSpPr>
              <a:grpSpLocks/>
            </p:cNvGrpSpPr>
            <p:nvPr/>
          </p:nvGrpSpPr>
          <p:grpSpPr bwMode="auto">
            <a:xfrm>
              <a:off x="0" y="0"/>
              <a:ext cx="800" cy="800"/>
              <a:chOff x="0" y="0"/>
              <a:chExt cx="800" cy="800"/>
            </a:xfrm>
          </p:grpSpPr>
          <p:sp>
            <p:nvSpPr>
              <p:cNvPr id="20522" name="Rectangle 13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615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23" name="Rectangle 14"/>
              <p:cNvSpPr>
                <a:spLocks/>
              </p:cNvSpPr>
              <p:nvPr/>
            </p:nvSpPr>
            <p:spPr bwMode="auto">
              <a:xfrm>
                <a:off x="182" y="128"/>
                <a:ext cx="434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RDG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051</a:t>
                </a:r>
              </a:p>
            </p:txBody>
          </p:sp>
        </p:grpSp>
        <p:grpSp>
          <p:nvGrpSpPr>
            <p:cNvPr id="20518" name="Group 15"/>
            <p:cNvGrpSpPr>
              <a:grpSpLocks/>
            </p:cNvGrpSpPr>
            <p:nvPr/>
          </p:nvGrpSpPr>
          <p:grpSpPr bwMode="auto">
            <a:xfrm>
              <a:off x="1104" y="16"/>
              <a:ext cx="800" cy="800"/>
              <a:chOff x="0" y="0"/>
              <a:chExt cx="800" cy="800"/>
            </a:xfrm>
          </p:grpSpPr>
          <p:sp>
            <p:nvSpPr>
              <p:cNvPr id="20520" name="Rectangle 16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615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21" name="Rectangle 17"/>
              <p:cNvSpPr>
                <a:spLocks/>
              </p:cNvSpPr>
              <p:nvPr/>
            </p:nvSpPr>
            <p:spPr bwMode="auto">
              <a:xfrm>
                <a:off x="179" y="128"/>
                <a:ext cx="435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RDG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052</a:t>
                </a:r>
              </a:p>
            </p:txBody>
          </p:sp>
        </p:grpSp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H="1">
              <a:off x="816" y="416"/>
              <a:ext cx="30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8600" y="1600200"/>
            <a:ext cx="4813300" cy="1270000"/>
            <a:chOff x="0" y="0"/>
            <a:chExt cx="3032" cy="800"/>
          </a:xfrm>
        </p:grpSpPr>
        <p:grpSp>
          <p:nvGrpSpPr>
            <p:cNvPr id="20506" name="Group 20"/>
            <p:cNvGrpSpPr>
              <a:grpSpLocks/>
            </p:cNvGrpSpPr>
            <p:nvPr/>
          </p:nvGrpSpPr>
          <p:grpSpPr bwMode="auto">
            <a:xfrm>
              <a:off x="0" y="0"/>
              <a:ext cx="800" cy="800"/>
              <a:chOff x="0" y="0"/>
              <a:chExt cx="800" cy="800"/>
            </a:xfrm>
          </p:grpSpPr>
          <p:sp>
            <p:nvSpPr>
              <p:cNvPr id="20515" name="Rectangle 21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16" name="Rectangle 22"/>
              <p:cNvSpPr>
                <a:spLocks/>
              </p:cNvSpPr>
              <p:nvPr/>
            </p:nvSpPr>
            <p:spPr bwMode="auto">
              <a:xfrm>
                <a:off x="122" y="152"/>
                <a:ext cx="549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MATH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081</a:t>
                </a:r>
              </a:p>
            </p:txBody>
          </p:sp>
        </p:grpSp>
        <p:grpSp>
          <p:nvGrpSpPr>
            <p:cNvPr id="20507" name="Group 23"/>
            <p:cNvGrpSpPr>
              <a:grpSpLocks/>
            </p:cNvGrpSpPr>
            <p:nvPr/>
          </p:nvGrpSpPr>
          <p:grpSpPr bwMode="auto">
            <a:xfrm>
              <a:off x="1136" y="0"/>
              <a:ext cx="800" cy="800"/>
              <a:chOff x="0" y="0"/>
              <a:chExt cx="800" cy="800"/>
            </a:xfrm>
          </p:grpSpPr>
          <p:sp>
            <p:nvSpPr>
              <p:cNvPr id="20513" name="Rectangle 24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14" name="Rectangle 25"/>
              <p:cNvSpPr>
                <a:spLocks/>
              </p:cNvSpPr>
              <p:nvPr/>
            </p:nvSpPr>
            <p:spPr bwMode="auto">
              <a:xfrm>
                <a:off x="99" y="152"/>
                <a:ext cx="549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MATH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082</a:t>
                </a:r>
              </a:p>
            </p:txBody>
          </p:sp>
        </p:grpSp>
        <p:grpSp>
          <p:nvGrpSpPr>
            <p:cNvPr id="20508" name="Group 26"/>
            <p:cNvGrpSpPr>
              <a:grpSpLocks/>
            </p:cNvGrpSpPr>
            <p:nvPr/>
          </p:nvGrpSpPr>
          <p:grpSpPr bwMode="auto">
            <a:xfrm>
              <a:off x="2232" y="0"/>
              <a:ext cx="800" cy="800"/>
              <a:chOff x="0" y="0"/>
              <a:chExt cx="800" cy="800"/>
            </a:xfrm>
          </p:grpSpPr>
          <p:sp>
            <p:nvSpPr>
              <p:cNvPr id="20511" name="Rectangle 27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12" name="Rectangle 28"/>
              <p:cNvSpPr>
                <a:spLocks/>
              </p:cNvSpPr>
              <p:nvPr/>
            </p:nvSpPr>
            <p:spPr bwMode="auto">
              <a:xfrm>
                <a:off x="115" y="152"/>
                <a:ext cx="549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MATH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083</a:t>
                </a:r>
              </a:p>
            </p:txBody>
          </p:sp>
        </p:grp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H="1">
              <a:off x="1936" y="400"/>
              <a:ext cx="30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>
              <a:off x="824" y="416"/>
              <a:ext cx="30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108200" y="4584700"/>
            <a:ext cx="2971800" cy="1270000"/>
            <a:chOff x="0" y="0"/>
            <a:chExt cx="1872" cy="800"/>
          </a:xfrm>
        </p:grpSpPr>
        <p:grpSp>
          <p:nvGrpSpPr>
            <p:cNvPr id="20499" name="Group 32"/>
            <p:cNvGrpSpPr>
              <a:grpSpLocks/>
            </p:cNvGrpSpPr>
            <p:nvPr/>
          </p:nvGrpSpPr>
          <p:grpSpPr bwMode="auto">
            <a:xfrm>
              <a:off x="0" y="0"/>
              <a:ext cx="800" cy="800"/>
              <a:chOff x="0" y="0"/>
              <a:chExt cx="800" cy="800"/>
            </a:xfrm>
          </p:grpSpPr>
          <p:sp>
            <p:nvSpPr>
              <p:cNvPr id="20504" name="Rectangle 33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7C9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05" name="Rectangle 34"/>
              <p:cNvSpPr>
                <a:spLocks/>
              </p:cNvSpPr>
              <p:nvPr/>
            </p:nvSpPr>
            <p:spPr bwMode="auto">
              <a:xfrm>
                <a:off x="101" y="144"/>
                <a:ext cx="58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ENGL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051</a:t>
                </a:r>
              </a:p>
            </p:txBody>
          </p:sp>
        </p:grpSp>
        <p:grpSp>
          <p:nvGrpSpPr>
            <p:cNvPr id="20500" name="Group 35"/>
            <p:cNvGrpSpPr>
              <a:grpSpLocks/>
            </p:cNvGrpSpPr>
            <p:nvPr/>
          </p:nvGrpSpPr>
          <p:grpSpPr bwMode="auto">
            <a:xfrm>
              <a:off x="1072" y="0"/>
              <a:ext cx="800" cy="800"/>
              <a:chOff x="0" y="0"/>
              <a:chExt cx="800" cy="800"/>
            </a:xfrm>
          </p:grpSpPr>
          <p:sp>
            <p:nvSpPr>
              <p:cNvPr id="20502" name="Rectangle 36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7C9F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503" name="Rectangle 37"/>
              <p:cNvSpPr>
                <a:spLocks/>
              </p:cNvSpPr>
              <p:nvPr/>
            </p:nvSpPr>
            <p:spPr bwMode="auto">
              <a:xfrm>
                <a:off x="101" y="144"/>
                <a:ext cx="58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ENGL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052</a:t>
                </a:r>
              </a:p>
            </p:txBody>
          </p:sp>
        </p:grpSp>
        <p:sp>
          <p:nvSpPr>
            <p:cNvPr id="20501" name="Line 38"/>
            <p:cNvSpPr>
              <a:spLocks noChangeShapeType="1"/>
            </p:cNvSpPr>
            <p:nvPr/>
          </p:nvSpPr>
          <p:spPr bwMode="auto">
            <a:xfrm flipH="1">
              <a:off x="789" y="400"/>
              <a:ext cx="3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4615" name="Rectangle 39"/>
          <p:cNvSpPr>
            <a:spLocks/>
          </p:cNvSpPr>
          <p:nvPr/>
        </p:nvSpPr>
        <p:spPr bwMode="auto">
          <a:xfrm>
            <a:off x="3797300" y="4546600"/>
            <a:ext cx="1270000" cy="1270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18100" y="4559300"/>
            <a:ext cx="1739900" cy="1270000"/>
            <a:chOff x="0" y="0"/>
            <a:chExt cx="1096" cy="800"/>
          </a:xfrm>
        </p:grpSpPr>
        <p:grpSp>
          <p:nvGrpSpPr>
            <p:cNvPr id="20495" name="Group 12"/>
            <p:cNvGrpSpPr>
              <a:grpSpLocks/>
            </p:cNvGrpSpPr>
            <p:nvPr/>
          </p:nvGrpSpPr>
          <p:grpSpPr bwMode="auto">
            <a:xfrm>
              <a:off x="296" y="0"/>
              <a:ext cx="800" cy="800"/>
              <a:chOff x="0" y="0"/>
              <a:chExt cx="800" cy="800"/>
            </a:xfrm>
          </p:grpSpPr>
          <p:sp>
            <p:nvSpPr>
              <p:cNvPr id="20497" name="Rectangle 13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8E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498" name="Rectangle 14"/>
              <p:cNvSpPr>
                <a:spLocks/>
              </p:cNvSpPr>
              <p:nvPr/>
            </p:nvSpPr>
            <p:spPr bwMode="auto">
              <a:xfrm>
                <a:off x="110" y="144"/>
                <a:ext cx="578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ENGL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101</a:t>
                </a:r>
              </a:p>
            </p:txBody>
          </p:sp>
        </p:grp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 flipH="1">
              <a:off x="0" y="392"/>
              <a:ext cx="30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6858000" y="4572000"/>
            <a:ext cx="1739900" cy="1270000"/>
            <a:chOff x="0" y="0"/>
            <a:chExt cx="1096" cy="800"/>
          </a:xfrm>
        </p:grpSpPr>
        <p:grpSp>
          <p:nvGrpSpPr>
            <p:cNvPr id="20491" name="Group 17"/>
            <p:cNvGrpSpPr>
              <a:grpSpLocks/>
            </p:cNvGrpSpPr>
            <p:nvPr/>
          </p:nvGrpSpPr>
          <p:grpSpPr bwMode="auto">
            <a:xfrm>
              <a:off x="296" y="0"/>
              <a:ext cx="800" cy="800"/>
              <a:chOff x="0" y="0"/>
              <a:chExt cx="800" cy="800"/>
            </a:xfrm>
          </p:grpSpPr>
          <p:sp>
            <p:nvSpPr>
              <p:cNvPr id="20493" name="Rectangle 18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ect">
                <a:avLst/>
              </a:prstGeom>
              <a:solidFill>
                <a:srgbClr val="8E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 dirty="0">
                  <a:solidFill>
                    <a:srgbClr val="000000"/>
                  </a:solidFill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494" name="Rectangle 19"/>
              <p:cNvSpPr>
                <a:spLocks/>
              </p:cNvSpPr>
              <p:nvPr/>
            </p:nvSpPr>
            <p:spPr bwMode="auto">
              <a:xfrm>
                <a:off x="110" y="144"/>
                <a:ext cx="578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ENGL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FFFFFF"/>
                    </a:solidFill>
                    <a:latin typeface="Gill Sans" charset="0"/>
                    <a:cs typeface="Arial" charset="0"/>
                    <a:sym typeface="Arial" charset="0"/>
                  </a:rPr>
                  <a:t>102</a:t>
                </a:r>
              </a:p>
            </p:txBody>
          </p:sp>
        </p:grpSp>
        <p:sp>
          <p:nvSpPr>
            <p:cNvPr id="20492" name="Line 20"/>
            <p:cNvSpPr>
              <a:spLocks noChangeShapeType="1"/>
            </p:cNvSpPr>
            <p:nvPr/>
          </p:nvSpPr>
          <p:spPr bwMode="auto">
            <a:xfrm flipH="1">
              <a:off x="0" y="392"/>
              <a:ext cx="30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 dirty="0">
                <a:solidFill>
                  <a:srgbClr val="000000"/>
                </a:solidFill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0490" name="Rectangle 51"/>
          <p:cNvSpPr>
            <a:spLocks noChangeArrowheads="1"/>
          </p:cNvSpPr>
          <p:nvPr/>
        </p:nvSpPr>
        <p:spPr bwMode="auto">
          <a:xfrm>
            <a:off x="1371600" y="3048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CCBC</a:t>
            </a:r>
            <a:r>
              <a:rPr lang="ja-JP" altLang="en-US" sz="280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s Developmental Education Courses:</a:t>
            </a:r>
            <a:endParaRPr lang="en-US" sz="2800" dirty="0">
              <a:solidFill>
                <a:srgbClr val="000000"/>
              </a:solidFill>
              <a:latin typeface="Gill Sans" charset="0"/>
              <a:ea typeface="Calibri" charset="0"/>
              <a:cs typeface="Calibri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6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10 olive on 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514600"/>
            <a:ext cx="609600" cy="2959100"/>
          </a:xfrm>
          <a:prstGeom prst="rect">
            <a:avLst/>
          </a:prstGeom>
        </p:spPr>
      </p:pic>
      <p:pic>
        <p:nvPicPr>
          <p:cNvPr id="4" name="Picture 3" descr="10 olive on 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14600"/>
            <a:ext cx="609600" cy="2959100"/>
          </a:xfrm>
          <a:prstGeom prst="rect">
            <a:avLst/>
          </a:prstGeom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8900" y="2565400"/>
            <a:ext cx="279400" cy="4826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2600" y="2540000"/>
            <a:ext cx="279400" cy="4826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47110" name="Picture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957388"/>
            <a:ext cx="2921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591015" y="1143000"/>
            <a:ext cx="8077200" cy="1588"/>
          </a:xfrm>
          <a:prstGeom prst="line">
            <a:avLst/>
          </a:prstGeom>
          <a:noFill/>
          <a:ln w="38100">
            <a:solidFill>
              <a:srgbClr val="8DB01D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9718" name="Rectangle 18"/>
          <p:cNvSpPr>
            <a:spLocks/>
          </p:cNvSpPr>
          <p:nvPr/>
        </p:nvSpPr>
        <p:spPr bwMode="auto">
          <a:xfrm>
            <a:off x="4648200" y="1295400"/>
            <a:ext cx="246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ENG 101</a:t>
            </a:r>
          </a:p>
        </p:txBody>
      </p:sp>
      <p:sp>
        <p:nvSpPr>
          <p:cNvPr id="29716" name="Rectangle 23"/>
          <p:cNvSpPr>
            <a:spLocks/>
          </p:cNvSpPr>
          <p:nvPr/>
        </p:nvSpPr>
        <p:spPr bwMode="auto">
          <a:xfrm>
            <a:off x="7086600" y="1295400"/>
            <a:ext cx="2463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ENG 052</a:t>
            </a:r>
          </a:p>
        </p:txBody>
      </p:sp>
      <p:sp>
        <p:nvSpPr>
          <p:cNvPr id="29714" name="Rectangle 25"/>
          <p:cNvSpPr>
            <a:spLocks/>
          </p:cNvSpPr>
          <p:nvPr/>
        </p:nvSpPr>
        <p:spPr bwMode="auto">
          <a:xfrm>
            <a:off x="1219200" y="315912"/>
            <a:ext cx="704294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100" tIns="38100" rIns="38100" bIns="38100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Gill Sans" charset="0"/>
                <a:ea typeface="Arial" charset="0"/>
                <a:cs typeface="Arial" charset="0"/>
                <a:sym typeface="Arial" charset="0"/>
              </a:rPr>
              <a:t>ALP at CCBC</a:t>
            </a:r>
          </a:p>
        </p:txBody>
      </p:sp>
      <p:pic>
        <p:nvPicPr>
          <p:cNvPr id="47130" name="Picture 2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0" y="1957388"/>
            <a:ext cx="2921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" name="Picture 1" descr="10 purple peopl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38400"/>
            <a:ext cx="801511" cy="30509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77000" y="5867400"/>
            <a:ext cx="2667000" cy="889000"/>
            <a:chOff x="6527800" y="5689600"/>
            <a:chExt cx="2667000" cy="889000"/>
          </a:xfrm>
        </p:grpSpPr>
        <p:pic>
          <p:nvPicPr>
            <p:cNvPr id="21" name="Picture 2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5710238"/>
              <a:ext cx="8556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5689600"/>
              <a:ext cx="87788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5697538"/>
              <a:ext cx="8286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5"/>
            <p:cNvSpPr>
              <a:spLocks/>
            </p:cNvSpPr>
            <p:nvPr/>
          </p:nvSpPr>
          <p:spPr bwMode="auto">
            <a:xfrm>
              <a:off x="7211378" y="6018316"/>
              <a:ext cx="176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A</a:t>
              </a:r>
            </a:p>
          </p:txBody>
        </p:sp>
        <p:sp>
          <p:nvSpPr>
            <p:cNvPr id="33" name="Rectangle 6"/>
            <p:cNvSpPr>
              <a:spLocks/>
            </p:cNvSpPr>
            <p:nvPr/>
          </p:nvSpPr>
          <p:spPr bwMode="auto">
            <a:xfrm>
              <a:off x="7757478" y="6018316"/>
              <a:ext cx="1508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L</a:t>
              </a:r>
            </a:p>
          </p:txBody>
        </p:sp>
        <p:sp>
          <p:nvSpPr>
            <p:cNvPr id="34" name="Rectangle 7"/>
            <p:cNvSpPr>
              <a:spLocks/>
            </p:cNvSpPr>
            <p:nvPr/>
          </p:nvSpPr>
          <p:spPr bwMode="auto">
            <a:xfrm>
              <a:off x="8278178" y="6018316"/>
              <a:ext cx="1651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P</a:t>
              </a:r>
            </a:p>
          </p:txBody>
        </p:sp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6527800" y="6400800"/>
              <a:ext cx="26670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Arial" charset="0"/>
                  <a:sym typeface="Arial" charset="0"/>
                </a:rPr>
                <a:t>The Accelerated Learning  Program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2743200"/>
            <a:ext cx="483071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Encourages cohort effect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Changes attitude toward the developmental course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Allows more individual attention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Allows time for dealing with non-cognitive issues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Allows coordination of the ALP and credit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4648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R</a:t>
            </a:r>
            <a:r>
              <a:rPr lang="en-US" sz="2400" dirty="0">
                <a:solidFill>
                  <a:srgbClr val="000000"/>
                </a:solidFill>
                <a:sym typeface="Gill Sans" charset="0"/>
              </a:rPr>
              <a:t>educes stigma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Improves attachment</a:t>
            </a:r>
          </a:p>
          <a:p>
            <a:pPr marL="342900" indent="-3429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10"/>
              </a:buBlip>
            </a:pPr>
            <a:r>
              <a:rPr lang="en-US" sz="2400" dirty="0">
                <a:solidFill>
                  <a:srgbClr val="000000"/>
                </a:solidFill>
                <a:latin typeface="Gill Sans" charset="0"/>
                <a:sym typeface="Gill Sans" charset="0"/>
              </a:rPr>
              <a:t>Provides stronger role models</a:t>
            </a:r>
          </a:p>
        </p:txBody>
      </p:sp>
    </p:spTree>
    <p:extLst>
      <p:ext uri="{BB962C8B-B14F-4D97-AF65-F5344CB8AC3E}">
        <p14:creationId xmlns:p14="http://schemas.microsoft.com/office/powerpoint/2010/main" val="17902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8"/>
          <p:cNvSpPr>
            <a:spLocks noChangeShapeType="1"/>
          </p:cNvSpPr>
          <p:nvPr/>
        </p:nvSpPr>
        <p:spPr bwMode="auto">
          <a:xfrm>
            <a:off x="533400" y="901700"/>
            <a:ext cx="8077200" cy="1588"/>
          </a:xfrm>
          <a:prstGeom prst="line">
            <a:avLst/>
          </a:prstGeom>
          <a:noFill/>
          <a:ln w="38100">
            <a:solidFill>
              <a:srgbClr val="8DB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609600" y="11289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How does an ALP developmental writing class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differ from a traditional one?</a:t>
            </a:r>
            <a:endParaRPr lang="en-US" sz="2400" b="1" dirty="0">
              <a:solidFill>
                <a:srgbClr val="000000"/>
              </a:solidFill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657600"/>
            <a:ext cx="6553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Goal of an ALP </a:t>
            </a:r>
            <a:r>
              <a:rPr lang="en-US" sz="2800" b="1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developmental course</a:t>
            </a:r>
            <a:r>
              <a:rPr lang="en-US" sz="2800" b="1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0000"/>
              </a:solidFill>
              <a:latin typeface="Gill Sans" charset="0"/>
              <a:cs typeface="Arial" charset="0"/>
              <a:sym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27800" y="5689600"/>
            <a:ext cx="2667000" cy="889000"/>
            <a:chOff x="6527800" y="5689600"/>
            <a:chExt cx="2667000" cy="889000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5710238"/>
              <a:ext cx="8556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5689600"/>
              <a:ext cx="87788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5697538"/>
              <a:ext cx="8286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7211378" y="6018316"/>
              <a:ext cx="176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A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7757478" y="6018316"/>
              <a:ext cx="1508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L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8278178" y="6018316"/>
              <a:ext cx="1651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P</a:t>
              </a: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6527800" y="6400800"/>
              <a:ext cx="26670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Arial" charset="0"/>
                  <a:sym typeface="Arial" charset="0"/>
                </a:rPr>
                <a:t>The Accelerated Learning  Program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1371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.</a:t>
            </a:r>
            <a:endParaRPr lang="en-US" sz="28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" y="189482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ill Sans" charset="0"/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or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students to pass the developmental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course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	and </a:t>
            </a:r>
            <a:r>
              <a:rPr lang="en-US" sz="2800" u="sng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be ready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 for first-year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composition</a:t>
            </a:r>
            <a:endParaRPr lang="en-US" sz="2800" dirty="0">
              <a:solidFill>
                <a:srgbClr val="FF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34155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Gill Sans" charset="0"/>
              <a:cs typeface="Arial" charset="0"/>
              <a:sym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For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students </a:t>
            </a:r>
            <a:r>
              <a:rPr lang="en-US" sz="2800" u="sng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to pass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cs typeface="Arial" charset="0"/>
                <a:sym typeface="Arial" charset="0"/>
              </a:rPr>
              <a:t>the first-year composition 	course</a:t>
            </a:r>
            <a:endParaRPr lang="en-US" sz="2800" dirty="0">
              <a:solidFill>
                <a:srgbClr val="FF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Goal of a traditional developmental course:</a:t>
            </a:r>
          </a:p>
        </p:txBody>
      </p:sp>
    </p:spTree>
    <p:extLst>
      <p:ext uri="{BB962C8B-B14F-4D97-AF65-F5344CB8AC3E}">
        <p14:creationId xmlns:p14="http://schemas.microsoft.com/office/powerpoint/2010/main" val="28319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/>
          <p:cNvSpPr>
            <a:spLocks/>
          </p:cNvSpPr>
          <p:nvPr/>
        </p:nvSpPr>
        <p:spPr bwMode="auto">
          <a:xfrm>
            <a:off x="609600" y="1646167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Conducting class as a writing workshop, an extension/supplement to the 101 class</a:t>
            </a: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Answering questions left over from the 101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class </a:t>
            </a:r>
            <a:endParaRPr lang="en-US" dirty="0">
              <a:solidFill>
                <a:srgbClr val="000000"/>
              </a:solidFill>
              <a:latin typeface="Gill Sans" charset="0"/>
              <a:cs typeface="Arial" charset="0"/>
              <a:sym typeface="Arial" charset="0"/>
            </a:endParaRP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Providing opportunities for more writing practice, short papers to reinforce concepts from the 101 class or prepare for upcoming assignments in the 101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class</a:t>
            </a:r>
          </a:p>
          <a:p>
            <a:pPr marL="223838" lvl="0" indent="-223838" fontAlgn="base">
              <a:spcBef>
                <a:spcPct val="0"/>
              </a:spcBef>
              <a:spcAft>
                <a:spcPts val="1200"/>
              </a:spcAft>
              <a:buSzPct val="88000"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Utilizing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reading </a:t>
            </a: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strategies </a:t>
            </a: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Discussing/brainstorming ideas for the next essay in 101</a:t>
            </a: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Reviewing drafts of essays the students are working on for 101</a:t>
            </a: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Working on reducing the frequency and severity of error in the students’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writing  </a:t>
            </a:r>
            <a:endParaRPr lang="en-US" dirty="0">
              <a:solidFill>
                <a:srgbClr val="000000"/>
              </a:solidFill>
              <a:latin typeface="Gill Sans" charset="0"/>
              <a:cs typeface="Arial" charset="0"/>
              <a:sym typeface="Arial" charset="0"/>
            </a:endParaRPr>
          </a:p>
          <a:p>
            <a:pPr marL="223838" indent="-223838" fontAlgn="base">
              <a:spcBef>
                <a:spcPct val="0"/>
              </a:spcBef>
              <a:spcAft>
                <a:spcPts val="1200"/>
              </a:spcAft>
              <a:buSzPct val="88000"/>
              <a:buFontTx/>
              <a:buBlip>
                <a:blip r:embed="rId3"/>
              </a:buBlip>
            </a:pPr>
            <a:r>
              <a:rPr lang="en-US" dirty="0">
                <a:solidFill>
                  <a:srgbClr val="0D0D0D"/>
                </a:solidFill>
                <a:latin typeface="Gill Sans" charset="0"/>
                <a:cs typeface="Arial" charset="0"/>
                <a:sym typeface="Arial" charset="0"/>
              </a:rPr>
              <a:t>Addressing non-cognitive issues (life issues, affective issues</a:t>
            </a:r>
            <a:r>
              <a:rPr lang="en-US" dirty="0" smtClean="0">
                <a:solidFill>
                  <a:srgbClr val="0D0D0D"/>
                </a:solidFill>
                <a:latin typeface="Gill Sans" charset="0"/>
                <a:cs typeface="Arial" charset="0"/>
                <a:sym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SzPct val="88000"/>
            </a:pPr>
            <a:r>
              <a:rPr lang="en-US" dirty="0">
                <a:solidFill>
                  <a:srgbClr val="0D0D0D"/>
                </a:solidFill>
                <a:latin typeface="Gill Sans" charset="0"/>
                <a:cs typeface="Arial" charset="0"/>
                <a:sym typeface="Arial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Gill Sans" charset="0"/>
                <a:cs typeface="Arial" charset="0"/>
                <a:sym typeface="Arial" charset="0"/>
              </a:rPr>
              <a:t>Let’s take a closer look at the possibilities. </a:t>
            </a:r>
            <a:endParaRPr lang="en-US" dirty="0">
              <a:solidFill>
                <a:srgbClr val="7030A0"/>
              </a:solidFill>
              <a:latin typeface="Gill Sans" charset="0"/>
              <a:cs typeface="Arial" charset="0"/>
              <a:sym typeface="Arial" charset="0"/>
            </a:endParaRPr>
          </a:p>
        </p:txBody>
      </p:sp>
      <p:sp>
        <p:nvSpPr>
          <p:cNvPr id="34818" name="Line 8"/>
          <p:cNvSpPr>
            <a:spLocks noChangeShapeType="1"/>
          </p:cNvSpPr>
          <p:nvPr/>
        </p:nvSpPr>
        <p:spPr bwMode="auto">
          <a:xfrm>
            <a:off x="533400" y="901700"/>
            <a:ext cx="8077200" cy="1588"/>
          </a:xfrm>
          <a:prstGeom prst="line">
            <a:avLst/>
          </a:prstGeom>
          <a:noFill/>
          <a:ln w="38100">
            <a:solidFill>
              <a:srgbClr val="8DB0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sp>
        <p:nvSpPr>
          <p:cNvPr id="23" name="Rectangle 9"/>
          <p:cNvSpPr txBox="1">
            <a:spLocks noChangeArrowheads="1"/>
          </p:cNvSpPr>
          <p:nvPr/>
        </p:nvSpPr>
        <p:spPr bwMode="auto">
          <a:xfrm>
            <a:off x="609600" y="1524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Arial" charset="0"/>
                <a:sym typeface="Arial" charset="0"/>
              </a:rPr>
              <a:t>What do we do in the ALP 052 class?</a:t>
            </a:r>
            <a:endParaRPr lang="en-US" sz="2400" b="1" dirty="0">
              <a:solidFill>
                <a:srgbClr val="000000"/>
              </a:solidFill>
              <a:ea typeface="ヒラギノ角ゴ ProN W6" charset="0"/>
              <a:cs typeface="ヒラギノ角ゴ ProN W6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90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The goal for ALP 052 instructors: Maximize the ALP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developmental students</a:t>
            </a:r>
            <a:r>
              <a:rPr lang="ja-JP" alt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’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probability of </a:t>
            </a:r>
            <a:r>
              <a:rPr lang="en-US" dirty="0">
                <a:solidFill>
                  <a:srgbClr val="000000"/>
                </a:solidFill>
                <a:latin typeface="Gill Sans" charset="0"/>
                <a:cs typeface="Arial" charset="0"/>
                <a:sym typeface="Arial" charset="0"/>
              </a:rPr>
              <a:t>success in the ENGL 101 class.  Strategies include: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27800" y="5689600"/>
            <a:ext cx="2667000" cy="889000"/>
            <a:chOff x="6527800" y="5689600"/>
            <a:chExt cx="2667000" cy="889000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5710238"/>
              <a:ext cx="855662" cy="67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5689600"/>
              <a:ext cx="877888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400" y="5697538"/>
              <a:ext cx="8286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7211378" y="6018316"/>
              <a:ext cx="1762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A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7757478" y="6018316"/>
              <a:ext cx="15081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L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8278178" y="6018316"/>
              <a:ext cx="1651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Arial" charset="0"/>
                  <a:sym typeface="Arial" charset="0"/>
                </a:rPr>
                <a:t>P</a:t>
              </a:r>
            </a:p>
          </p:txBody>
        </p:sp>
        <p:sp>
          <p:nvSpPr>
            <p:cNvPr id="14" name="Rectangle 8"/>
            <p:cNvSpPr>
              <a:spLocks/>
            </p:cNvSpPr>
            <p:nvPr/>
          </p:nvSpPr>
          <p:spPr bwMode="auto">
            <a:xfrm>
              <a:off x="6527800" y="6400800"/>
              <a:ext cx="26670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ea typeface="ＭＳ Ｐゴシック" charset="0"/>
                  <a:cs typeface="Arial" charset="0"/>
                  <a:sym typeface="Arial" charset="0"/>
                </a:rPr>
                <a:t>The Accelerated Learning 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utoUpdateAnimBg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/line">
  <a:themeElements>
    <a:clrScheme name="White w/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DB01D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DB01D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White w/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1280</Words>
  <Application>Microsoft Office PowerPoint</Application>
  <PresentationFormat>On-screen Show (4:3)</PresentationFormat>
  <Paragraphs>265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Office Theme</vt:lpstr>
      <vt:lpstr>White w/line</vt:lpstr>
      <vt:lpstr>Pushpin</vt:lpstr>
      <vt:lpstr>2_Office Theme</vt:lpstr>
      <vt:lpstr>3_Office Theme</vt:lpstr>
      <vt:lpstr>6_Office Theme</vt:lpstr>
      <vt:lpstr>PowerPoint Presentation</vt:lpstr>
      <vt:lpstr>Who’s in the Room?</vt:lpstr>
      <vt:lpstr>  ALP Pedagogy  Workshop Agenda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ALP Pedagogy: Key Features  </vt:lpstr>
      <vt:lpstr> ALP Key Feature: Backward Design </vt:lpstr>
      <vt:lpstr>PowerPoint Presentation</vt:lpstr>
      <vt:lpstr>FYC and ALP Syllabi Alignment</vt:lpstr>
      <vt:lpstr>ALP Key Feature: Collaborative/Active Learning</vt:lpstr>
      <vt:lpstr>Active/Collaborative Learning Group Categories</vt:lpstr>
      <vt:lpstr>  Appointment Scheduler  </vt:lpstr>
      <vt:lpstr>Advantages and suggestions for this activity</vt:lpstr>
      <vt:lpstr>Scaffolding and Support Activities for the ALP Class</vt:lpstr>
      <vt:lpstr>Meet with your 9:00 appointment partner to complete the following task:</vt:lpstr>
      <vt:lpstr>Part II:  Small Group Task</vt:lpstr>
      <vt:lpstr> ALP Key Feature: Rethinking Grammar Instruction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 with your 10:00 appointment partner to complete the following task:</vt:lpstr>
      <vt:lpstr>Part II—Small Group Task</vt:lpstr>
      <vt:lpstr>PowerPoint Presentation</vt:lpstr>
      <vt:lpstr>Final Thoughts and Questions</vt:lpstr>
      <vt:lpstr>PowerPoint Presentation</vt:lpstr>
    </vt:vector>
  </TitlesOfParts>
  <Company>CCBC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112</cp:revision>
  <cp:lastPrinted>2015-06-12T16:10:45Z</cp:lastPrinted>
  <dcterms:created xsi:type="dcterms:W3CDTF">2014-06-03T17:41:37Z</dcterms:created>
  <dcterms:modified xsi:type="dcterms:W3CDTF">2015-06-24T18:41:17Z</dcterms:modified>
</cp:coreProperties>
</file>