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4"/>
  </p:notesMasterIdLst>
  <p:sldIdLst>
    <p:sldId id="256" r:id="rId2"/>
    <p:sldId id="332" r:id="rId3"/>
    <p:sldId id="333" r:id="rId4"/>
    <p:sldId id="334" r:id="rId5"/>
    <p:sldId id="337" r:id="rId6"/>
    <p:sldId id="338" r:id="rId7"/>
    <p:sldId id="339" r:id="rId8"/>
    <p:sldId id="340" r:id="rId9"/>
    <p:sldId id="341"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29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207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F25CE7-8666-0B40-A746-DB650D5639D7}" type="datetimeFigureOut">
              <a:rPr lang="en-US" smtClean="0"/>
              <a:t>6/17/16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466D1-E173-3A4F-B5D5-FB1ADD7DABB2}" type="slidenum">
              <a:rPr lang="en-US" smtClean="0"/>
              <a:t>‹#›</a:t>
            </a:fld>
            <a:endParaRPr lang="en-US"/>
          </a:p>
        </p:txBody>
      </p:sp>
    </p:spTree>
    <p:extLst>
      <p:ext uri="{BB962C8B-B14F-4D97-AF65-F5344CB8AC3E}">
        <p14:creationId xmlns:p14="http://schemas.microsoft.com/office/powerpoint/2010/main" val="100541679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Things</a:t>
            </a:r>
            <a:r>
              <a:rPr lang="en-US" baseline="0" dirty="0" smtClean="0"/>
              <a:t> to have open &amp; minimized on screen – </a:t>
            </a:r>
          </a:p>
          <a:p>
            <a:r>
              <a:rPr lang="en-US" baseline="0" dirty="0" smtClean="0"/>
              <a:t>http://</a:t>
            </a:r>
            <a:r>
              <a:rPr lang="en-US" baseline="0" dirty="0" err="1" smtClean="0"/>
              <a:t>video.butte.edu</a:t>
            </a:r>
            <a:r>
              <a:rPr lang="en-US" baseline="0" dirty="0" smtClean="0"/>
              <a:t>/media/ENG-118/</a:t>
            </a:r>
            <a:r>
              <a:rPr lang="en-US" baseline="0" dirty="0" err="1" smtClean="0"/>
              <a:t>Simpsons_OnlyMoveTwice.html</a:t>
            </a:r>
            <a:r>
              <a:rPr lang="en-US" baseline="0" dirty="0" smtClean="0"/>
              <a:t> </a:t>
            </a:r>
          </a:p>
          <a:p>
            <a:r>
              <a:rPr lang="en-US" baseline="0" dirty="0" smtClean="0"/>
              <a:t>CAP website at </a:t>
            </a:r>
            <a:r>
              <a:rPr lang="en-US" baseline="0" dirty="0" err="1" smtClean="0"/>
              <a:t>Freire</a:t>
            </a:r>
            <a:r>
              <a:rPr lang="en-US" baseline="0" dirty="0" smtClean="0"/>
              <a:t> video</a:t>
            </a:r>
          </a:p>
          <a:p>
            <a:r>
              <a:rPr lang="en-US" baseline="0" dirty="0" smtClean="0"/>
              <a:t>Summary of guidelines for choosing reading</a:t>
            </a:r>
          </a:p>
        </p:txBody>
      </p:sp>
      <p:sp>
        <p:nvSpPr>
          <p:cNvPr id="4" name="Slide Number Placeholder 3"/>
          <p:cNvSpPr>
            <a:spLocks noGrp="1"/>
          </p:cNvSpPr>
          <p:nvPr>
            <p:ph type="sldNum" sz="quarter" idx="10"/>
          </p:nvPr>
        </p:nvSpPr>
        <p:spPr/>
        <p:txBody>
          <a:bodyPr/>
          <a:lstStyle/>
          <a:p>
            <a:fld id="{0F5466D1-E173-3A4F-B5D5-FB1ADD7DABB2}" type="slidenum">
              <a:rPr lang="en-US" smtClean="0"/>
              <a:t>1</a:t>
            </a:fld>
            <a:endParaRPr lang="en-US"/>
          </a:p>
        </p:txBody>
      </p:sp>
    </p:spTree>
    <p:extLst>
      <p:ext uri="{BB962C8B-B14F-4D97-AF65-F5344CB8AC3E}">
        <p14:creationId xmlns:p14="http://schemas.microsoft.com/office/powerpoint/2010/main" val="3097885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dirty="0" smtClean="0"/>
              <a:t>75% = 37%</a:t>
            </a:r>
          </a:p>
          <a:p>
            <a:pPr>
              <a:defRPr/>
            </a:pPr>
            <a:r>
              <a:rPr lang="en-US" dirty="0" smtClean="0"/>
              <a:t>80% = 40%</a:t>
            </a:r>
          </a:p>
          <a:p>
            <a:pPr>
              <a:defRPr/>
            </a:pPr>
            <a:r>
              <a:rPr lang="en-US" dirty="0" smtClean="0"/>
              <a:t>90% = 45%</a:t>
            </a:r>
          </a:p>
          <a:p>
            <a:pPr>
              <a:defRPr/>
            </a:pPr>
            <a:endParaRPr lang="en-US" dirty="0" smtClean="0"/>
          </a:p>
          <a:p>
            <a:pPr>
              <a:defRPr/>
            </a:pPr>
            <a:r>
              <a:rPr lang="en-US" dirty="0" smtClean="0"/>
              <a:t>After reporting out from group, Myra tell story re: her own stupiphany.</a:t>
            </a:r>
            <a:endParaRPr lang="en-US" dirty="0"/>
          </a:p>
        </p:txBody>
      </p:sp>
      <p:sp>
        <p:nvSpPr>
          <p:cNvPr id="4" name="Slide Number Placeholder 3"/>
          <p:cNvSpPr>
            <a:spLocks noGrp="1"/>
          </p:cNvSpPr>
          <p:nvPr>
            <p:ph type="sldNum" sz="quarter" idx="5"/>
          </p:nvPr>
        </p:nvSpPr>
        <p:spPr/>
        <p:txBody>
          <a:bodyPr/>
          <a:lstStyle/>
          <a:p>
            <a:pPr>
              <a:defRPr/>
            </a:pPr>
            <a:fld id="{8F16FCB0-CDA9-C04E-9E52-5D7F93F585FC}" type="slidenum">
              <a:rPr lang="en-US" smtClean="0"/>
              <a:pPr>
                <a:defRPr/>
              </a:pPr>
              <a:t>15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Talking points –</a:t>
            </a:r>
            <a:r>
              <a:rPr lang="en-US" baseline="0" dirty="0" smtClean="0"/>
              <a:t> these strategies have two things in common: </a:t>
            </a:r>
          </a:p>
          <a:p>
            <a:pPr marL="228600" indent="-228600">
              <a:buAutoNum type="arabicParenR"/>
            </a:pPr>
            <a:r>
              <a:rPr lang="en-US" baseline="0" dirty="0" smtClean="0"/>
              <a:t>they shorten students path through transfer-level courses and eliminate exit points, and </a:t>
            </a:r>
          </a:p>
          <a:p>
            <a:pPr marL="228600" indent="-228600">
              <a:buAutoNum type="arabicParenR"/>
            </a:pPr>
            <a:r>
              <a:rPr lang="en-US" baseline="0" dirty="0" smtClean="0"/>
              <a:t>all are grounded in the belief that students are capable of doing higher level work than we have traditionally assumed</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17</a:t>
            </a:fld>
            <a:endParaRPr lang="en-US"/>
          </a:p>
        </p:txBody>
      </p:sp>
    </p:spTree>
    <p:extLst>
      <p:ext uri="{BB962C8B-B14F-4D97-AF65-F5344CB8AC3E}">
        <p14:creationId xmlns:p14="http://schemas.microsoft.com/office/powerpoint/2010/main" val="561039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A1A31811-BE0F-A843-B567-FE24E45D4666}" type="slidenum">
              <a:rPr lang="en-US" smtClean="0">
                <a:solidFill>
                  <a:prstClr val="black"/>
                </a:solidFill>
                <a:latin typeface="Calibri"/>
              </a:rPr>
              <a:pPr>
                <a:defRPr/>
              </a:pPr>
              <a:t>21</a:t>
            </a:fld>
            <a:endParaRPr lang="en-US" dirty="0">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2</a:t>
            </a:fld>
            <a:endParaRPr lang="en-US"/>
          </a:p>
        </p:txBody>
      </p:sp>
    </p:spTree>
    <p:extLst>
      <p:ext uri="{BB962C8B-B14F-4D97-AF65-F5344CB8AC3E}">
        <p14:creationId xmlns:p14="http://schemas.microsoft.com/office/powerpoint/2010/main" val="2623541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a:t>
            </a:r>
            <a:r>
              <a:rPr lang="en-US" baseline="0" dirty="0" smtClean="0"/>
              <a:t> over the last five years has yielded surprising some insights about the limitations of this approach. We are going to start by sharing a few stories with you, from colleges that are breaking down these assumptions and getting much better and more equitable results. </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3</a:t>
            </a:fld>
            <a:endParaRPr lang="en-US"/>
          </a:p>
        </p:txBody>
      </p:sp>
    </p:spTree>
    <p:extLst>
      <p:ext uri="{BB962C8B-B14F-4D97-AF65-F5344CB8AC3E}">
        <p14:creationId xmlns:p14="http://schemas.microsoft.com/office/powerpoint/2010/main" val="3563707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giving info on increased placement into college level</a:t>
            </a:r>
            <a:r>
              <a:rPr lang="en-US" dirty="0" smtClean="0"/>
              <a:t>, talk about the fears this</a:t>
            </a:r>
            <a:r>
              <a:rPr lang="en-US" baseline="0" dirty="0" smtClean="0"/>
              <a:t> raised – students will struggle in 1A, experience high failure rates, Butte should return to the old ratios out of concern for under-prepared students</a:t>
            </a:r>
          </a:p>
        </p:txBody>
      </p:sp>
      <p:sp>
        <p:nvSpPr>
          <p:cNvPr id="4" name="Slide Number Placeholder 3"/>
          <p:cNvSpPr>
            <a:spLocks noGrp="1"/>
          </p:cNvSpPr>
          <p:nvPr>
            <p:ph type="sldNum" sz="quarter" idx="10"/>
          </p:nvPr>
        </p:nvSpPr>
        <p:spPr/>
        <p:txBody>
          <a:bodyPr/>
          <a:lstStyle/>
          <a:p>
            <a:fld id="{0DB8D326-EB84-7C4A-8308-7A0D9D1E3ADC}" type="slidenum">
              <a:rPr lang="en-US" smtClean="0"/>
              <a:t>4</a:t>
            </a:fld>
            <a:endParaRPr lang="en-US"/>
          </a:p>
        </p:txBody>
      </p:sp>
    </p:spTree>
    <p:extLst>
      <p:ext uri="{BB962C8B-B14F-4D97-AF65-F5344CB8AC3E}">
        <p14:creationId xmlns:p14="http://schemas.microsoft.com/office/powerpoint/2010/main" val="748221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smtClean="0">
                <a:solidFill>
                  <a:srgbClr val="1F4A5C"/>
                </a:solidFill>
              </a:rPr>
              <a:t>Data on racial demographics from:</a:t>
            </a:r>
            <a:r>
              <a:rPr lang="en-US" sz="1200" baseline="0" dirty="0" smtClean="0">
                <a:solidFill>
                  <a:srgbClr val="1F4A5C"/>
                </a:solidFill>
              </a:rPr>
              <a:t> </a:t>
            </a:r>
            <a:r>
              <a:rPr lang="en-US" sz="1200" dirty="0" smtClean="0">
                <a:solidFill>
                  <a:srgbClr val="1F4A5C"/>
                </a:solidFill>
              </a:rPr>
              <a:t>Perry, M.; Bahr, P.R.; Rosin, M.; &amp; Woodward, K.M. (2010). Course-taking patterns, policies, and practices in developmental education in the California Community Colleges. Mountain View, CA: </a:t>
            </a:r>
            <a:r>
              <a:rPr lang="en-US" sz="1200" dirty="0" err="1" smtClean="0">
                <a:solidFill>
                  <a:srgbClr val="1F4A5C"/>
                </a:solidFill>
              </a:rPr>
              <a:t>EdSource</a:t>
            </a:r>
            <a:r>
              <a:rPr lang="en-US" sz="1200" dirty="0" smtClean="0">
                <a:solidFill>
                  <a:srgbClr val="1F4A5C"/>
                </a:solidFill>
              </a:rPr>
              <a:t>. </a:t>
            </a:r>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8</a:t>
            </a:fld>
            <a:endParaRPr lang="en-US"/>
          </a:p>
        </p:txBody>
      </p:sp>
    </p:spTree>
    <p:extLst>
      <p:ext uri="{BB962C8B-B14F-4D97-AF65-F5344CB8AC3E}">
        <p14:creationId xmlns:p14="http://schemas.microsoft.com/office/powerpoint/2010/main" val="715252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 placement</a:t>
            </a:r>
            <a:r>
              <a:rPr lang="en-US" baseline="0" dirty="0" smtClean="0"/>
              <a:t> really determines your destiny – your likelihood of EVER completing a bachelor’s degree determined right here.</a:t>
            </a:r>
            <a:endParaRPr lang="en-US" dirty="0"/>
          </a:p>
        </p:txBody>
      </p:sp>
      <p:sp>
        <p:nvSpPr>
          <p:cNvPr id="4" name="Slide Number Placeholder 3"/>
          <p:cNvSpPr>
            <a:spLocks noGrp="1"/>
          </p:cNvSpPr>
          <p:nvPr>
            <p:ph type="sldNum" sz="quarter" idx="10"/>
          </p:nvPr>
        </p:nvSpPr>
        <p:spPr/>
        <p:txBody>
          <a:bodyPr/>
          <a:lstStyle/>
          <a:p>
            <a:fld id="{0DB8D326-EB84-7C4A-8308-7A0D9D1E3ADC}" type="slidenum">
              <a:rPr lang="en-US" smtClean="0"/>
              <a:t>9</a:t>
            </a:fld>
            <a:endParaRPr lang="en-US"/>
          </a:p>
        </p:txBody>
      </p:sp>
    </p:spTree>
    <p:extLst>
      <p:ext uri="{BB962C8B-B14F-4D97-AF65-F5344CB8AC3E}">
        <p14:creationId xmlns:p14="http://schemas.microsoft.com/office/powerpoint/2010/main" val="2065374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CCRC analysis</a:t>
            </a:r>
            <a:r>
              <a:rPr lang="en-US" baseline="0" dirty="0" smtClean="0"/>
              <a:t> has shown that both Accuplacer and Compass are incredibly weak predictors of students’ abilities – and just a couple months ago, the company that makes Compass acknowledged this and announced that they would no longer be offering the test.</a:t>
            </a:r>
            <a:endParaRPr lang="en-US" dirty="0"/>
          </a:p>
        </p:txBody>
      </p:sp>
      <p:sp>
        <p:nvSpPr>
          <p:cNvPr id="4" name="Slide Number Placeholder 3"/>
          <p:cNvSpPr>
            <a:spLocks noGrp="1"/>
          </p:cNvSpPr>
          <p:nvPr>
            <p:ph type="sldNum" sz="quarter" idx="10"/>
          </p:nvPr>
        </p:nvSpPr>
        <p:spPr/>
        <p:txBody>
          <a:bodyPr/>
          <a:lstStyle/>
          <a:p>
            <a:fld id="{1255C7A0-E819-C742-98DD-1FB00F481906}" type="slidenum">
              <a:rPr lang="en-US" smtClean="0"/>
              <a:t>11</a:t>
            </a:fld>
            <a:endParaRPr lang="en-US"/>
          </a:p>
        </p:txBody>
      </p:sp>
    </p:spTree>
    <p:extLst>
      <p:ext uri="{BB962C8B-B14F-4D97-AF65-F5344CB8AC3E}">
        <p14:creationId xmlns:p14="http://schemas.microsoft.com/office/powerpoint/2010/main" val="138391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8C13C80F-BB87-604E-B8F9-A135ABED0875}" type="slidenum">
              <a:rPr lang="en-US" smtClean="0"/>
              <a:pPr>
                <a:defRPr/>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endParaRPr lang="en-US" sz="2400" dirty="0">
              <a:latin typeface="Arial" charset="0"/>
            </a:endParaRPr>
          </a:p>
        </p:txBody>
      </p:sp>
      <p:sp>
        <p:nvSpPr>
          <p:cNvPr id="28675"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fld id="{F23DD0CD-BBC9-184F-A84C-E89099160382}" type="slidenum">
              <a:rPr lang="en-US" sz="1200">
                <a:latin typeface="Calibri" charset="0"/>
              </a:rPr>
              <a:pPr eaLnBrk="1" hangingPunct="1">
                <a:defRPr/>
              </a:pPr>
              <a:t>14</a:t>
            </a:fld>
            <a:endParaRPr lang="en-US" sz="1200" dirty="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411FA4-68E9-284F-8FDD-1C2F6117473C}"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11FA4-68E9-284F-8FDD-1C2F6117473C}"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411FA4-68E9-284F-8FDD-1C2F6117473C}"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11FA4-68E9-284F-8FDD-1C2F6117473C}"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11FA4-68E9-284F-8FDD-1C2F6117473C}" type="datetimeFigureOut">
              <a:rPr lang="en-US" smtClean="0"/>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4E990-4A1F-9C48-915B-D1F8025F1307}"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411FA4-68E9-284F-8FDD-1C2F6117473C}"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4E990-4A1F-9C48-915B-D1F8025F13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411FA4-68E9-284F-8FDD-1C2F6117473C}" type="datetimeFigureOut">
              <a:rPr lang="en-US" smtClean="0"/>
              <a:t>6/17/16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4E990-4A1F-9C48-915B-D1F8025F1307}"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411FA4-68E9-284F-8FDD-1C2F6117473C}" type="datetimeFigureOut">
              <a:rPr lang="en-US" smtClean="0"/>
              <a:t>6/17/16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4E990-4A1F-9C48-915B-D1F8025F13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11FA4-68E9-284F-8FDD-1C2F6117473C}" type="datetimeFigureOut">
              <a:rPr lang="en-US" smtClean="0"/>
              <a:t>6/17/16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4E990-4A1F-9C48-915B-D1F8025F13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11FA4-68E9-284F-8FDD-1C2F6117473C}"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4E990-4A1F-9C48-915B-D1F8025F1307}"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11FA4-68E9-284F-8FDD-1C2F6117473C}" type="datetimeFigureOut">
              <a:rPr lang="en-US" smtClean="0"/>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4E990-4A1F-9C48-915B-D1F8025F130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2411FA4-68E9-284F-8FDD-1C2F6117473C}" type="datetimeFigureOut">
              <a:rPr lang="en-US" smtClean="0"/>
              <a:t>6/17/16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874E990-4A1F-9C48-915B-D1F8025F13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ern@chabotcollege.edu" TargetMode="External"/><Relationship Id="rId4" Type="http://schemas.openxmlformats.org/officeDocument/2006/relationships/hyperlink" Target="http://cap.3csn.org" TargetMode="External"/><Relationship Id="rId5"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arningworksca.org/accelerated-pedagog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5559" y="1255186"/>
            <a:ext cx="7848600" cy="1927225"/>
          </a:xfrm>
        </p:spPr>
        <p:txBody>
          <a:bodyPr/>
          <a:lstStyle/>
          <a:p>
            <a:r>
              <a:rPr lang="en-US" sz="2400" b="1" cap="none" dirty="0" smtClean="0">
                <a:latin typeface="Ubuntu" charset="0"/>
              </a:rPr>
              <a:t>Three High Leverage Strategies in English</a:t>
            </a:r>
            <a:br>
              <a:rPr lang="en-US" sz="2400" b="1" cap="none" dirty="0" smtClean="0">
                <a:latin typeface="Ubuntu" charset="0"/>
              </a:rPr>
            </a:br>
            <a:r>
              <a:rPr lang="en-US" sz="2400" b="1" cap="none" dirty="0" smtClean="0">
                <a:latin typeface="Ubuntu" charset="0"/>
              </a:rPr>
              <a:t/>
            </a:r>
            <a:br>
              <a:rPr lang="en-US" sz="2400" b="1" cap="none" dirty="0" smtClean="0">
                <a:latin typeface="Ubuntu" charset="0"/>
              </a:rPr>
            </a:br>
            <a:r>
              <a:rPr lang="en-US" sz="2400" b="1" cap="none" dirty="0" smtClean="0">
                <a:latin typeface="Ubuntu" charset="0"/>
              </a:rPr>
              <a:t>Conference on Acceleration in </a:t>
            </a:r>
            <a:br>
              <a:rPr lang="en-US" sz="2400" b="1" cap="none" dirty="0" smtClean="0">
                <a:latin typeface="Ubuntu" charset="0"/>
              </a:rPr>
            </a:br>
            <a:r>
              <a:rPr lang="en-US" sz="2400" b="1" cap="none" dirty="0" smtClean="0">
                <a:latin typeface="Ubuntu" charset="0"/>
              </a:rPr>
              <a:t>Developmental Education</a:t>
            </a:r>
            <a:r>
              <a:rPr lang="en-US" sz="2000" b="1" cap="none" dirty="0" smtClean="0">
                <a:latin typeface="Ubuntu" charset="0"/>
              </a:rPr>
              <a:t/>
            </a:r>
            <a:br>
              <a:rPr lang="en-US" sz="2000" b="1" cap="none" dirty="0" smtClean="0">
                <a:latin typeface="Ubuntu" charset="0"/>
              </a:rPr>
            </a:br>
            <a:r>
              <a:rPr lang="en-US" sz="2000" b="1" cap="none" dirty="0" smtClean="0">
                <a:latin typeface="Ubuntu" charset="0"/>
              </a:rPr>
              <a:t>Baltimore, MD  June </a:t>
            </a:r>
            <a:r>
              <a:rPr lang="en-US" sz="2000" b="1" cap="none" dirty="0" smtClean="0">
                <a:latin typeface="Ubuntu" charset="0"/>
              </a:rPr>
              <a:t>18, </a:t>
            </a:r>
            <a:r>
              <a:rPr lang="en-US" sz="2000" b="1" cap="none" dirty="0" smtClean="0">
                <a:latin typeface="Ubuntu" charset="0"/>
              </a:rPr>
              <a:t>2016</a:t>
            </a:r>
            <a:endParaRPr lang="en-US" sz="2000" cap="none" dirty="0"/>
          </a:p>
        </p:txBody>
      </p:sp>
      <p:sp>
        <p:nvSpPr>
          <p:cNvPr id="3" name="Subtitle 2"/>
          <p:cNvSpPr>
            <a:spLocks noGrp="1"/>
          </p:cNvSpPr>
          <p:nvPr>
            <p:ph type="subTitle" idx="1"/>
          </p:nvPr>
        </p:nvSpPr>
        <p:spPr>
          <a:xfrm>
            <a:off x="685800" y="3505200"/>
            <a:ext cx="6400800" cy="2250146"/>
          </a:xfrm>
        </p:spPr>
        <p:txBody>
          <a:bodyPr>
            <a:normAutofit fontScale="85000" lnSpcReduction="20000"/>
          </a:bodyPr>
          <a:lstStyle/>
          <a:p>
            <a:pPr marL="114300">
              <a:defRPr/>
            </a:pPr>
            <a:r>
              <a:rPr lang="en-US" sz="3200" dirty="0">
                <a:solidFill>
                  <a:schemeClr val="tx2"/>
                </a:solidFill>
              </a:rPr>
              <a:t>Katie Hern</a:t>
            </a:r>
          </a:p>
          <a:p>
            <a:pPr marL="114300">
              <a:defRPr/>
            </a:pPr>
            <a:r>
              <a:rPr lang="en-US" sz="2800" dirty="0" smtClean="0">
                <a:solidFill>
                  <a:schemeClr val="tx1"/>
                </a:solidFill>
              </a:rPr>
              <a:t>Co-Founder, California Acceleration Project </a:t>
            </a:r>
            <a:endParaRPr lang="en-US" sz="2800" dirty="0">
              <a:solidFill>
                <a:schemeClr val="tx1"/>
              </a:solidFill>
            </a:endParaRPr>
          </a:p>
          <a:p>
            <a:pPr marL="114300">
              <a:defRPr/>
            </a:pPr>
            <a:r>
              <a:rPr lang="en-US" sz="2800" dirty="0"/>
              <a:t>English </a:t>
            </a:r>
            <a:r>
              <a:rPr lang="en-US" sz="2800" dirty="0" smtClean="0"/>
              <a:t>Instructor,</a:t>
            </a:r>
            <a:r>
              <a:rPr lang="en-US" sz="2800" dirty="0"/>
              <a:t> </a:t>
            </a:r>
            <a:r>
              <a:rPr lang="en-US" sz="2800" dirty="0" smtClean="0"/>
              <a:t>Chabot </a:t>
            </a:r>
            <a:r>
              <a:rPr lang="en-US" sz="2800" dirty="0"/>
              <a:t>College</a:t>
            </a:r>
          </a:p>
          <a:p>
            <a:pPr marL="114300">
              <a:defRPr/>
            </a:pPr>
            <a:r>
              <a:rPr lang="en-US" sz="2800" dirty="0">
                <a:hlinkClick r:id="rId3"/>
              </a:rPr>
              <a:t>khern@chabotcollege.edu</a:t>
            </a:r>
            <a:r>
              <a:rPr lang="en-US" sz="2800" dirty="0"/>
              <a:t> </a:t>
            </a:r>
          </a:p>
          <a:p>
            <a:pPr marL="114300">
              <a:defRPr/>
            </a:pPr>
            <a:r>
              <a:rPr lang="en-US" sz="2800" dirty="0">
                <a:latin typeface="Ubuntu" charset="0"/>
                <a:hlinkClick r:id="rId4"/>
              </a:rPr>
              <a:t>http://cap.3csn.org</a:t>
            </a:r>
            <a:r>
              <a:rPr lang="en-US" sz="2800" dirty="0">
                <a:latin typeface="Ubuntu" charset="0"/>
              </a:rPr>
              <a:t/>
            </a:r>
            <a:br>
              <a:rPr lang="en-US" sz="2800" dirty="0">
                <a:latin typeface="Ubuntu" charset="0"/>
              </a:rPr>
            </a:br>
            <a:endParaRPr lang="en-US" sz="2800" dirty="0"/>
          </a:p>
          <a:p>
            <a:pPr marL="114300">
              <a:defRPr/>
            </a:pPr>
            <a:endParaRPr lang="en-US" sz="2800" dirty="0" smtClean="0">
              <a:solidFill>
                <a:schemeClr val="tx1"/>
              </a:solidFill>
            </a:endParaRPr>
          </a:p>
        </p:txBody>
      </p:sp>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7442" y="2073274"/>
            <a:ext cx="2656718" cy="1924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99750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Placement as </a:t>
            </a:r>
            <a:r>
              <a:rPr lang="en-US" dirty="0" smtClean="0"/>
              <a:t>Destiny</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Mt. San Jacinto College Data – Fall 2015 – English</a:t>
            </a:r>
          </a:p>
          <a:p>
            <a:pPr marL="0" indent="0">
              <a:buNone/>
            </a:pPr>
            <a:endParaRPr lang="en-US" sz="800" u="sng" dirty="0" smtClean="0"/>
          </a:p>
          <a:p>
            <a:r>
              <a:rPr lang="en-US" dirty="0"/>
              <a:t>White students </a:t>
            </a:r>
            <a:r>
              <a:rPr lang="en-US" dirty="0" smtClean="0"/>
              <a:t>were </a:t>
            </a:r>
            <a:r>
              <a:rPr lang="en-US" dirty="0"/>
              <a:t>2x more </a:t>
            </a:r>
            <a:r>
              <a:rPr lang="en-US" dirty="0" smtClean="0"/>
              <a:t>likely to </a:t>
            </a:r>
            <a:r>
              <a:rPr lang="en-US" dirty="0"/>
              <a:t>be placed into transfer-level English </a:t>
            </a:r>
            <a:r>
              <a:rPr lang="en-US" dirty="0" smtClean="0"/>
              <a:t>than </a:t>
            </a:r>
            <a:r>
              <a:rPr lang="en-US" dirty="0"/>
              <a:t>Hispanics </a:t>
            </a:r>
            <a:r>
              <a:rPr lang="en-US" dirty="0" smtClean="0"/>
              <a:t>and nearly </a:t>
            </a:r>
            <a:r>
              <a:rPr lang="en-US" dirty="0"/>
              <a:t>4x more likely than African </a:t>
            </a:r>
            <a:r>
              <a:rPr lang="en-US" dirty="0" smtClean="0"/>
              <a:t>Americans</a:t>
            </a:r>
          </a:p>
          <a:p>
            <a:endParaRPr lang="en-US" sz="800" dirty="0" smtClean="0"/>
          </a:p>
          <a:p>
            <a:pPr marL="274320" lvl="1" indent="0">
              <a:buNone/>
            </a:pPr>
            <a:r>
              <a:rPr lang="en-US" sz="2400" dirty="0" smtClean="0"/>
              <a:t>Chance of passing college English in 2 years: </a:t>
            </a:r>
            <a:r>
              <a:rPr lang="en-US" sz="2400" dirty="0" smtClean="0">
                <a:solidFill>
                  <a:srgbClr val="D2533C"/>
                </a:solidFill>
              </a:rPr>
              <a:t>73%</a:t>
            </a:r>
            <a:endParaRPr lang="en-US" sz="2400" dirty="0">
              <a:solidFill>
                <a:srgbClr val="D2533C"/>
              </a:solidFill>
            </a:endParaRPr>
          </a:p>
          <a:p>
            <a:endParaRPr lang="en-US" dirty="0" smtClean="0"/>
          </a:p>
          <a:p>
            <a:r>
              <a:rPr lang="en-US" dirty="0" smtClean="0"/>
              <a:t>African </a:t>
            </a:r>
            <a:r>
              <a:rPr lang="en-US" dirty="0"/>
              <a:t>American and Hispanic students </a:t>
            </a:r>
            <a:r>
              <a:rPr lang="en-US" dirty="0" smtClean="0"/>
              <a:t>were </a:t>
            </a:r>
            <a:r>
              <a:rPr lang="en-US" dirty="0"/>
              <a:t>more than 2x </a:t>
            </a:r>
            <a:r>
              <a:rPr lang="en-US" dirty="0" smtClean="0"/>
              <a:t>more </a:t>
            </a:r>
            <a:r>
              <a:rPr lang="en-US" dirty="0"/>
              <a:t>likely </a:t>
            </a:r>
            <a:r>
              <a:rPr lang="en-US" dirty="0" smtClean="0"/>
              <a:t>that </a:t>
            </a:r>
            <a:r>
              <a:rPr lang="en-US" dirty="0"/>
              <a:t>white students to have to take multiple semesters of remediation in </a:t>
            </a:r>
            <a:r>
              <a:rPr lang="en-US" dirty="0" smtClean="0"/>
              <a:t>English</a:t>
            </a:r>
          </a:p>
          <a:p>
            <a:endParaRPr lang="en-US" sz="800" dirty="0" smtClean="0"/>
          </a:p>
          <a:p>
            <a:pPr marL="274320" lvl="1" indent="0">
              <a:buNone/>
            </a:pPr>
            <a:r>
              <a:rPr lang="en-US" sz="2400" dirty="0" smtClean="0"/>
              <a:t>Chance of passing college English in 2 years: </a:t>
            </a:r>
            <a:r>
              <a:rPr lang="en-US" sz="2400" dirty="0" smtClean="0">
                <a:solidFill>
                  <a:srgbClr val="D2533C"/>
                </a:solidFill>
              </a:rPr>
              <a:t>23%-38%</a:t>
            </a:r>
            <a:endParaRPr lang="en-US" sz="2400" dirty="0">
              <a:solidFill>
                <a:srgbClr val="D2533C"/>
              </a:solidFill>
            </a:endParaRPr>
          </a:p>
          <a:p>
            <a:pPr marL="0" indent="0">
              <a:buNone/>
            </a:pPr>
            <a:endParaRPr lang="en-US" dirty="0"/>
          </a:p>
        </p:txBody>
      </p:sp>
    </p:spTree>
    <p:extLst>
      <p:ext uri="{BB962C8B-B14F-4D97-AF65-F5344CB8AC3E}">
        <p14:creationId xmlns:p14="http://schemas.microsoft.com/office/powerpoint/2010/main" val="13728559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How do we determine who is “college ready”?</a:t>
            </a:r>
            <a:endParaRPr lang="en-US" sz="3600" dirty="0"/>
          </a:p>
        </p:txBody>
      </p:sp>
      <p:sp>
        <p:nvSpPr>
          <p:cNvPr id="3" name="Content Placeholder 2"/>
          <p:cNvSpPr>
            <a:spLocks noGrp="1"/>
          </p:cNvSpPr>
          <p:nvPr>
            <p:ph idx="1"/>
          </p:nvPr>
        </p:nvSpPr>
        <p:spPr/>
        <p:txBody>
          <a:bodyPr/>
          <a:lstStyle/>
          <a:p>
            <a:pPr marL="114300" indent="0">
              <a:buFont typeface="Arial" charset="0"/>
              <a:buNone/>
            </a:pPr>
            <a:r>
              <a:rPr lang="en-US" u="sng" dirty="0" smtClean="0">
                <a:latin typeface="Arial" charset="0"/>
              </a:rPr>
              <a:t>Sample Item: Accuplacer “Sentence Skills” Test</a:t>
            </a:r>
          </a:p>
          <a:p>
            <a:pPr marL="114300" indent="0">
              <a:buFont typeface="Arial" charset="0"/>
              <a:buNone/>
            </a:pPr>
            <a:r>
              <a:rPr lang="en-US" dirty="0" smtClean="0">
                <a:latin typeface="Arial" charset="0"/>
              </a:rPr>
              <a:t>Writing </a:t>
            </a:r>
            <a:r>
              <a:rPr lang="en-US" dirty="0">
                <a:latin typeface="Arial" charset="0"/>
              </a:rPr>
              <a:t>a best seller had earned the author a sum of money and had freed him from the necessity of selling his pen for the political purposes of others. </a:t>
            </a:r>
          </a:p>
          <a:p>
            <a:pPr marL="114300" indent="0">
              <a:buFont typeface="Arial" charset="0"/>
              <a:buNone/>
            </a:pPr>
            <a:r>
              <a:rPr lang="en-US" dirty="0">
                <a:latin typeface="Arial" charset="0"/>
              </a:rPr>
              <a:t>Rewrite, beginning with </a:t>
            </a:r>
            <a:r>
              <a:rPr lang="en-US" u="sng" dirty="0">
                <a:latin typeface="Arial" charset="0"/>
              </a:rPr>
              <a:t>The author was not obliged </a:t>
            </a:r>
            <a:r>
              <a:rPr lang="en-US" dirty="0">
                <a:latin typeface="Arial" charset="0"/>
              </a:rPr>
              <a:t/>
            </a:r>
            <a:br>
              <a:rPr lang="en-US" dirty="0">
                <a:latin typeface="Arial" charset="0"/>
              </a:rPr>
            </a:br>
            <a:endParaRPr lang="en-US" sz="1600" dirty="0">
              <a:latin typeface="Arial" charset="0"/>
            </a:endParaRPr>
          </a:p>
          <a:p>
            <a:pPr marL="114300" indent="0">
              <a:buFont typeface="Arial" charset="0"/>
              <a:buNone/>
            </a:pPr>
            <a:r>
              <a:rPr lang="en-US" dirty="0">
                <a:latin typeface="Arial" charset="0"/>
              </a:rPr>
              <a:t>The new sentence will include</a:t>
            </a:r>
          </a:p>
          <a:p>
            <a:pPr marL="114300" indent="0">
              <a:buFont typeface="Arial" charset="0"/>
              <a:buNone/>
            </a:pPr>
            <a:r>
              <a:rPr lang="en-US" dirty="0">
                <a:latin typeface="Arial" charset="0"/>
              </a:rPr>
              <a:t>A) consequently he earned</a:t>
            </a:r>
          </a:p>
          <a:p>
            <a:pPr marL="114300" indent="0">
              <a:buFont typeface="Arial" charset="0"/>
              <a:buNone/>
            </a:pPr>
            <a:r>
              <a:rPr lang="en-US" dirty="0">
                <a:latin typeface="Arial" charset="0"/>
              </a:rPr>
              <a:t>B) because he had earned</a:t>
            </a:r>
          </a:p>
          <a:p>
            <a:pPr marL="114300" indent="0">
              <a:buFont typeface="Arial" charset="0"/>
              <a:buNone/>
            </a:pPr>
            <a:r>
              <a:rPr lang="en-US" dirty="0">
                <a:latin typeface="Arial" charset="0"/>
              </a:rPr>
              <a:t>C) by earning</a:t>
            </a:r>
          </a:p>
          <a:p>
            <a:pPr marL="114300" indent="0">
              <a:buFont typeface="Arial" charset="0"/>
              <a:buNone/>
            </a:pPr>
            <a:r>
              <a:rPr lang="en-US" dirty="0">
                <a:latin typeface="Arial" charset="0"/>
              </a:rPr>
              <a:t>D) as a means of earning</a:t>
            </a:r>
          </a:p>
          <a:p>
            <a:endParaRPr lang="en-US" dirty="0"/>
          </a:p>
        </p:txBody>
      </p:sp>
    </p:spTree>
    <p:extLst>
      <p:ext uri="{BB962C8B-B14F-4D97-AF65-F5344CB8AC3E}">
        <p14:creationId xmlns:p14="http://schemas.microsoft.com/office/powerpoint/2010/main" val="35371217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Are you </a:t>
            </a:r>
            <a:r>
              <a:rPr lang="en-US" sz="3600" dirty="0"/>
              <a:t>c</a:t>
            </a:r>
            <a:r>
              <a:rPr lang="en-US" sz="3600" dirty="0" smtClean="0"/>
              <a:t>ollege ready?</a:t>
            </a:r>
            <a:endParaRPr lang="en-US" sz="3600" dirty="0"/>
          </a:p>
        </p:txBody>
      </p:sp>
      <p:pic>
        <p:nvPicPr>
          <p:cNvPr id="4" name="Content Placeholder 3" descr="Screen Shot 2014-01-08 at 1.27.28 PM.png"/>
          <p:cNvPicPr>
            <a:picLocks noGrp="1" noChangeAspect="1"/>
          </p:cNvPicPr>
          <p:nvPr>
            <p:ph idx="1"/>
          </p:nvPr>
        </p:nvPicPr>
        <p:blipFill>
          <a:blip r:embed="rId2">
            <a:extLst>
              <a:ext uri="{28A0092B-C50C-407E-A947-70E740481C1C}">
                <a14:useLocalDpi xmlns:a14="http://schemas.microsoft.com/office/drawing/2010/main" val="0"/>
              </a:ext>
            </a:extLst>
          </a:blip>
          <a:srcRect l="1855" r="1855"/>
          <a:stretch>
            <a:fillRect/>
          </a:stretch>
        </p:blipFill>
        <p:spPr/>
      </p:pic>
    </p:spTree>
    <p:extLst>
      <p:ext uri="{BB962C8B-B14F-4D97-AF65-F5344CB8AC3E}">
        <p14:creationId xmlns:p14="http://schemas.microsoft.com/office/powerpoint/2010/main" val="8083352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3100" dirty="0" smtClean="0">
                <a:solidFill>
                  <a:schemeClr val="tx2"/>
                </a:solidFill>
              </a:rPr>
              <a:t>Attrition </a:t>
            </a:r>
            <a:r>
              <a:rPr lang="en-US" sz="3100" dirty="0" smtClean="0"/>
              <a:t>among Students Placed into Remediation:</a:t>
            </a:r>
            <a:r>
              <a:rPr lang="en-US" sz="3100" dirty="0" smtClean="0">
                <a:solidFill>
                  <a:schemeClr val="tx2"/>
                </a:solidFill>
              </a:rPr>
              <a:t> </a:t>
            </a:r>
            <a:r>
              <a:rPr lang="en-US" sz="3600" dirty="0" smtClean="0">
                <a:solidFill>
                  <a:schemeClr val="tx2"/>
                </a:solidFill>
              </a:rPr>
              <a:t/>
            </a:r>
            <a:br>
              <a:rPr lang="en-US" sz="3600" dirty="0" smtClean="0">
                <a:solidFill>
                  <a:schemeClr val="tx2"/>
                </a:solidFill>
              </a:rPr>
            </a:br>
            <a:r>
              <a:rPr lang="en-US" sz="3100" dirty="0" smtClean="0">
                <a:solidFill>
                  <a:schemeClr val="tx2"/>
                </a:solidFill>
              </a:rPr>
              <a:t>A </a:t>
            </a:r>
            <a:r>
              <a:rPr lang="en-US" sz="3100" dirty="0">
                <a:solidFill>
                  <a:schemeClr val="tx2"/>
                </a:solidFill>
              </a:rPr>
              <a:t>S</a:t>
            </a:r>
            <a:r>
              <a:rPr lang="en-US" sz="3100" dirty="0" smtClean="0">
                <a:solidFill>
                  <a:schemeClr val="tx2"/>
                </a:solidFill>
              </a:rPr>
              <a:t>tructural </a:t>
            </a:r>
            <a:r>
              <a:rPr lang="en-US" sz="3100" dirty="0">
                <a:solidFill>
                  <a:schemeClr val="tx2"/>
                </a:solidFill>
              </a:rPr>
              <a:t>P</a:t>
            </a:r>
            <a:r>
              <a:rPr lang="en-US" sz="3100" dirty="0" smtClean="0">
                <a:solidFill>
                  <a:schemeClr val="tx2"/>
                </a:solidFill>
              </a:rPr>
              <a:t>roblem</a:t>
            </a:r>
            <a:endParaRPr lang="en-US" sz="3100" dirty="0">
              <a:solidFill>
                <a:schemeClr val="tx2"/>
              </a:solidFill>
            </a:endParaRPr>
          </a:p>
        </p:txBody>
      </p:sp>
      <p:sp>
        <p:nvSpPr>
          <p:cNvPr id="3" name="Content Placeholder 2"/>
          <p:cNvSpPr>
            <a:spLocks noGrp="1"/>
          </p:cNvSpPr>
          <p:nvPr>
            <p:ph sz="quarter" idx="1"/>
          </p:nvPr>
        </p:nvSpPr>
        <p:spPr>
          <a:xfrm>
            <a:off x="457200" y="1547813"/>
            <a:ext cx="8382000" cy="4230687"/>
          </a:xfrm>
        </p:spPr>
        <p:txBody>
          <a:bodyPr>
            <a:normAutofit fontScale="92500" lnSpcReduction="10000"/>
          </a:bodyPr>
          <a:lstStyle/>
          <a:p>
            <a:pPr>
              <a:buFont typeface="Arial" charset="0"/>
              <a:buNone/>
              <a:defRPr/>
            </a:pPr>
            <a:r>
              <a:rPr lang="en-US" dirty="0" smtClean="0"/>
              <a:t>	</a:t>
            </a:r>
            <a:r>
              <a:rPr lang="en-US" sz="3000" dirty="0">
                <a:cs typeface="Arial"/>
              </a:rPr>
              <a:t>S</a:t>
            </a:r>
            <a:r>
              <a:rPr lang="en-US" sz="3000" dirty="0" smtClean="0">
                <a:cs typeface="Arial"/>
              </a:rPr>
              <a:t>tudents placed 2 levels below college English/Math face </a:t>
            </a:r>
            <a:r>
              <a:rPr lang="en-US" sz="3000" dirty="0">
                <a:cs typeface="Arial"/>
              </a:rPr>
              <a:t>6</a:t>
            </a:r>
            <a:r>
              <a:rPr lang="en-US" sz="3000" dirty="0" smtClean="0">
                <a:cs typeface="Arial"/>
              </a:rPr>
              <a:t> “exit points” where they fall away: </a:t>
            </a:r>
          </a:p>
          <a:p>
            <a:pPr>
              <a:buFont typeface="Arial" charset="0"/>
              <a:buNone/>
              <a:defRPr/>
            </a:pPr>
            <a:endParaRPr lang="en-US" sz="900" dirty="0" smtClean="0">
              <a:cs typeface="Arial"/>
            </a:endParaRPr>
          </a:p>
          <a:p>
            <a:pPr lvl="1">
              <a:defRPr/>
            </a:pPr>
            <a:r>
              <a:rPr lang="en-US" sz="2400" dirty="0" smtClean="0">
                <a:cs typeface="Arial"/>
              </a:rPr>
              <a:t>Do they enroll in the first course?</a:t>
            </a:r>
          </a:p>
          <a:p>
            <a:pPr lvl="1">
              <a:defRPr/>
            </a:pPr>
            <a:r>
              <a:rPr lang="en-US" sz="2400" dirty="0" smtClean="0">
                <a:cs typeface="Arial"/>
              </a:rPr>
              <a:t>If they enroll, do they pass the first course?   </a:t>
            </a:r>
          </a:p>
          <a:p>
            <a:pPr lvl="1">
              <a:defRPr/>
            </a:pPr>
            <a:r>
              <a:rPr lang="en-US" sz="2400" dirty="0" smtClean="0">
                <a:cs typeface="Arial"/>
              </a:rPr>
              <a:t>If they pass, do they enroll in the next course?   </a:t>
            </a:r>
          </a:p>
          <a:p>
            <a:pPr lvl="1">
              <a:defRPr/>
            </a:pPr>
            <a:r>
              <a:rPr lang="en-US" sz="2400" dirty="0" smtClean="0">
                <a:cs typeface="Arial"/>
              </a:rPr>
              <a:t>If they enroll, do they pass the second course?</a:t>
            </a:r>
          </a:p>
          <a:p>
            <a:pPr lvl="1">
              <a:defRPr/>
            </a:pPr>
            <a:r>
              <a:rPr lang="en-US" sz="2400" dirty="0" smtClean="0">
                <a:cs typeface="Arial"/>
              </a:rPr>
              <a:t>If they pass, do they enroll in the college-level course? </a:t>
            </a:r>
          </a:p>
          <a:p>
            <a:pPr lvl="1">
              <a:defRPr/>
            </a:pPr>
            <a:r>
              <a:rPr lang="en-US" sz="2400" dirty="0" smtClean="0">
                <a:cs typeface="Arial"/>
              </a:rPr>
              <a:t>If they enroll, do they pass the college-level course?</a:t>
            </a:r>
          </a:p>
          <a:p>
            <a:pPr lvl="1">
              <a:defRPr/>
            </a:pPr>
            <a:endParaRPr lang="en-US" sz="2400" dirty="0" smtClean="0">
              <a:cs typeface="Arial"/>
            </a:endParaRPr>
          </a:p>
          <a:p>
            <a:pPr lvl="1">
              <a:buFont typeface="Arial" charset="0"/>
              <a:buNone/>
              <a:defRPr/>
            </a:pPr>
            <a:r>
              <a:rPr lang="en-US" sz="3000" dirty="0" smtClean="0">
                <a:cs typeface="Arial"/>
              </a:rPr>
              <a:t>Students placed 3 levels down face 8 exit points.</a:t>
            </a:r>
          </a:p>
        </p:txBody>
      </p:sp>
    </p:spTree>
    <p:extLst>
      <p:ext uri="{BB962C8B-B14F-4D97-AF65-F5344CB8AC3E}">
        <p14:creationId xmlns:p14="http://schemas.microsoft.com/office/powerpoint/2010/main" val="402797738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z="3600">
                <a:solidFill>
                  <a:schemeClr val="tx2"/>
                </a:solidFill>
                <a:latin typeface="Ubuntu" charset="0"/>
                <a:ea typeface="ＭＳ Ｐゴシック" charset="0"/>
                <a:cs typeface="ＭＳ Ｐゴシック" charset="0"/>
              </a:rPr>
              <a:t>Illustration: Chabot College</a:t>
            </a:r>
          </a:p>
        </p:txBody>
      </p:sp>
      <p:sp>
        <p:nvSpPr>
          <p:cNvPr id="27650" name="Content Placeholder 2"/>
          <p:cNvSpPr>
            <a:spLocks noGrp="1"/>
          </p:cNvSpPr>
          <p:nvPr>
            <p:ph sz="quarter" idx="1"/>
          </p:nvPr>
        </p:nvSpPr>
        <p:spPr>
          <a:xfrm>
            <a:off x="304800" y="1504950"/>
            <a:ext cx="8382000" cy="3714750"/>
          </a:xfrm>
        </p:spPr>
        <p:txBody>
          <a:bodyPr>
            <a:normAutofit/>
          </a:bodyPr>
          <a:lstStyle/>
          <a:p>
            <a:pPr eaLnBrk="1" hangingPunct="1">
              <a:lnSpc>
                <a:spcPct val="90000"/>
              </a:lnSpc>
              <a:buFont typeface="Wingdings" charset="0"/>
              <a:buNone/>
            </a:pPr>
            <a:r>
              <a:rPr lang="en-US" sz="3000" dirty="0">
                <a:latin typeface="Century Schoolbook" charset="0"/>
                <a:ea typeface="ＭＳ Ｐゴシック" charset="0"/>
                <a:cs typeface="ＭＳ Ｐゴシック" charset="0"/>
              </a:rPr>
              <a:t>	</a:t>
            </a:r>
            <a:r>
              <a:rPr lang="en-US" dirty="0">
                <a:latin typeface="Century Schoolbook" charset="0"/>
                <a:ea typeface="ＭＳ Ｐゴシック" charset="0"/>
                <a:cs typeface="ＭＳ Ｐゴシック" charset="0"/>
              </a:rPr>
              <a:t>Students beginning two levels below College English:</a:t>
            </a:r>
            <a:r>
              <a:rPr lang="en-US" sz="2800" dirty="0">
                <a:latin typeface="Century Schoolbook" charset="0"/>
                <a:ea typeface="ＭＳ Ｐゴシック" charset="0"/>
                <a:cs typeface="ＭＳ Ｐゴシック" charset="0"/>
              </a:rPr>
              <a:t>	</a:t>
            </a:r>
          </a:p>
          <a:p>
            <a:pPr lvl="1" eaLnBrk="1" hangingPunct="1">
              <a:lnSpc>
                <a:spcPct val="90000"/>
              </a:lnSpc>
            </a:pPr>
            <a:r>
              <a:rPr lang="en-US" sz="2000" dirty="0">
                <a:latin typeface="Century Schoolbook" charset="0"/>
                <a:ea typeface="ＭＳ Ｐゴシック" charset="0"/>
                <a:cs typeface="ＭＳ Ｐゴシック" charset="0"/>
              </a:rPr>
              <a:t>Do they enroll in the first course?					</a:t>
            </a:r>
            <a:r>
              <a:rPr lang="en-US" sz="2000" dirty="0" smtClean="0">
                <a:latin typeface="Century Schoolbook" charset="0"/>
                <a:ea typeface="ＭＳ Ｐゴシック" charset="0"/>
                <a:cs typeface="ＭＳ Ｐゴシック" charset="0"/>
              </a:rPr>
              <a:t>	</a:t>
            </a:r>
            <a:r>
              <a:rPr lang="en-US" sz="2000" dirty="0">
                <a:latin typeface="Century Schoolbook" charset="0"/>
                <a:ea typeface="ＭＳ Ｐゴシック" charset="0"/>
                <a:cs typeface="ＭＳ Ｐゴシック" charset="0"/>
              </a:rPr>
              <a:t>	??%</a:t>
            </a:r>
          </a:p>
          <a:p>
            <a:pPr lvl="1" eaLnBrk="1" hangingPunct="1">
              <a:lnSpc>
                <a:spcPct val="90000"/>
              </a:lnSpc>
            </a:pPr>
            <a:r>
              <a:rPr lang="en-US" sz="2000" dirty="0">
                <a:latin typeface="Century Schoolbook" charset="0"/>
                <a:ea typeface="ＭＳ Ｐゴシック" charset="0"/>
                <a:cs typeface="ＭＳ Ｐゴシック" charset="0"/>
              </a:rPr>
              <a:t>If they enroll, do they pass the first course?  			66%</a:t>
            </a:r>
          </a:p>
          <a:p>
            <a:pPr lvl="1" eaLnBrk="1" hangingPunct="1">
              <a:lnSpc>
                <a:spcPct val="90000"/>
              </a:lnSpc>
            </a:pPr>
            <a:r>
              <a:rPr lang="en-US" sz="2000" dirty="0">
                <a:latin typeface="Century Schoolbook" charset="0"/>
                <a:ea typeface="ＭＳ Ｐゴシック" charset="0"/>
                <a:cs typeface="ＭＳ Ｐゴシック" charset="0"/>
              </a:rPr>
              <a:t>If they pass, do they enroll in the next course?   			93%</a:t>
            </a:r>
          </a:p>
          <a:p>
            <a:pPr lvl="1" eaLnBrk="1" hangingPunct="1">
              <a:lnSpc>
                <a:spcPct val="90000"/>
              </a:lnSpc>
            </a:pPr>
            <a:r>
              <a:rPr lang="en-US" sz="2000" dirty="0">
                <a:latin typeface="Century Schoolbook" charset="0"/>
                <a:ea typeface="ＭＳ Ｐゴシック" charset="0"/>
                <a:cs typeface="ＭＳ Ｐゴシック" charset="0"/>
              </a:rPr>
              <a:t>If they enroll, do they pass the second course?			75%</a:t>
            </a:r>
          </a:p>
          <a:p>
            <a:pPr lvl="1" eaLnBrk="1" hangingPunct="1">
              <a:lnSpc>
                <a:spcPct val="90000"/>
              </a:lnSpc>
            </a:pPr>
            <a:r>
              <a:rPr lang="en-US" sz="2000" dirty="0">
                <a:latin typeface="Century Schoolbook" charset="0"/>
                <a:ea typeface="ＭＳ Ｐゴシック" charset="0"/>
                <a:cs typeface="ＭＳ Ｐゴシック" charset="0"/>
              </a:rPr>
              <a:t>If they pass, do they enroll in the college-level course? 	91%</a:t>
            </a:r>
          </a:p>
          <a:p>
            <a:pPr lvl="1" eaLnBrk="1" hangingPunct="1">
              <a:lnSpc>
                <a:spcPct val="90000"/>
              </a:lnSpc>
            </a:pPr>
            <a:r>
              <a:rPr lang="en-US" sz="2000" dirty="0">
                <a:latin typeface="Century Schoolbook" charset="0"/>
                <a:ea typeface="ＭＳ Ｐゴシック" charset="0"/>
                <a:cs typeface="ＭＳ Ｐゴシック" charset="0"/>
              </a:rPr>
              <a:t>If they enroll, do they pass the college-level course?	</a:t>
            </a:r>
            <a:r>
              <a:rPr lang="en-US" sz="2000" dirty="0" smtClean="0">
                <a:latin typeface="Century Schoolbook" charset="0"/>
                <a:ea typeface="ＭＳ Ｐゴシック" charset="0"/>
                <a:cs typeface="ＭＳ Ｐゴシック" charset="0"/>
              </a:rPr>
              <a:t>78</a:t>
            </a:r>
            <a:r>
              <a:rPr lang="en-US" sz="2000" dirty="0">
                <a:latin typeface="Century Schoolbook" charset="0"/>
                <a:ea typeface="ＭＳ Ｐゴシック" charset="0"/>
                <a:cs typeface="ＭＳ Ｐゴシック" charset="0"/>
              </a:rPr>
              <a:t>%</a:t>
            </a:r>
          </a:p>
          <a:p>
            <a:pPr lvl="1" eaLnBrk="1" hangingPunct="1">
              <a:lnSpc>
                <a:spcPct val="90000"/>
              </a:lnSpc>
              <a:buFont typeface="Wingdings 2" charset="0"/>
              <a:buNone/>
            </a:pPr>
            <a:endParaRPr lang="en-US" sz="1100" dirty="0">
              <a:latin typeface="Century Schoolbook" charset="0"/>
              <a:ea typeface="ＭＳ Ｐゴシック" charset="0"/>
              <a:cs typeface="ＭＳ Ｐゴシック" charset="0"/>
            </a:endParaRPr>
          </a:p>
          <a:p>
            <a:pPr>
              <a:lnSpc>
                <a:spcPct val="90000"/>
              </a:lnSpc>
              <a:buFont typeface="Wingdings 2" charset="0"/>
              <a:buNone/>
            </a:pPr>
            <a:r>
              <a:rPr lang="en-US" sz="2600" dirty="0">
                <a:latin typeface="Century Schoolbook" charset="0"/>
                <a:ea typeface="ＭＳ Ｐゴシック" charset="0"/>
                <a:cs typeface="ＭＳ Ｐゴシック" charset="0"/>
              </a:rPr>
              <a:t>  </a:t>
            </a:r>
            <a:r>
              <a:rPr lang="en-US" sz="3000" dirty="0">
                <a:latin typeface="Century Schoolbook" charset="0"/>
                <a:ea typeface="ＭＳ Ｐゴシック" charset="0"/>
                <a:cs typeface="ＭＳ Ｐゴシック" charset="0"/>
              </a:rPr>
              <a:t>  </a:t>
            </a:r>
            <a:r>
              <a:rPr lang="en-US" sz="3000" b="1" dirty="0">
                <a:solidFill>
                  <a:srgbClr val="D2533C"/>
                </a:solidFill>
                <a:latin typeface="Century Schoolbook" charset="0"/>
                <a:ea typeface="ＭＳ Ｐゴシック" charset="0"/>
                <a:cs typeface="ＭＳ Ｐゴシック" charset="0"/>
              </a:rPr>
              <a:t>(0.66)(0.93)(0.75)(0.91)(0.78)= 33% </a:t>
            </a:r>
          </a:p>
          <a:p>
            <a:pPr lvl="1" eaLnBrk="1" hangingPunct="1">
              <a:lnSpc>
                <a:spcPct val="90000"/>
              </a:lnSpc>
              <a:buFont typeface="Wingdings 2" charset="0"/>
              <a:buNone/>
            </a:pPr>
            <a:endParaRPr lang="en-US" sz="1900" dirty="0">
              <a:latin typeface="Century Schoolbook" charset="0"/>
              <a:ea typeface="ＭＳ Ｐゴシック" charset="0"/>
              <a:cs typeface="ＭＳ Ｐゴシック" charset="0"/>
            </a:endParaRPr>
          </a:p>
          <a:p>
            <a:pPr lvl="1" eaLnBrk="1" hangingPunct="1">
              <a:lnSpc>
                <a:spcPct val="90000"/>
              </a:lnSpc>
            </a:pPr>
            <a:endParaRPr lang="en-US" sz="700" dirty="0">
              <a:latin typeface="Century Schoolbook" charset="0"/>
              <a:ea typeface="ＭＳ Ｐゴシック" charset="0"/>
              <a:cs typeface="ＭＳ Ｐゴシック" charset="0"/>
            </a:endParaRPr>
          </a:p>
        </p:txBody>
      </p:sp>
      <p:sp>
        <p:nvSpPr>
          <p:cNvPr id="46083" name="TextBox 3"/>
          <p:cNvSpPr txBox="1">
            <a:spLocks noChangeArrowheads="1"/>
          </p:cNvSpPr>
          <p:nvPr/>
        </p:nvSpPr>
        <p:spPr bwMode="auto">
          <a:xfrm>
            <a:off x="457200" y="5299075"/>
            <a:ext cx="776128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charset="0"/>
                <a:ea typeface="ヒラギノ角ゴ Pro W3" charset="0"/>
                <a:cs typeface="ヒラギノ角ゴ Pro W3" charset="0"/>
              </a:defRPr>
            </a:lvl1pPr>
            <a:lvl2pPr marL="742950" indent="-285750" eaLnBrk="0" hangingPunct="0">
              <a:defRPr sz="2400">
                <a:solidFill>
                  <a:schemeClr val="tx1"/>
                </a:solidFill>
                <a:latin typeface="Gill Sans MT" charset="0"/>
                <a:ea typeface="ヒラギノ角ゴ Pro W3" charset="0"/>
                <a:cs typeface="ヒラギノ角ゴ Pro W3" charset="0"/>
              </a:defRPr>
            </a:lvl2pPr>
            <a:lvl3pPr marL="1143000" indent="-228600" eaLnBrk="0" hangingPunct="0">
              <a:defRPr sz="2400">
                <a:solidFill>
                  <a:schemeClr val="tx1"/>
                </a:solidFill>
                <a:latin typeface="Gill Sans MT" charset="0"/>
                <a:ea typeface="ヒラギノ角ゴ Pro W3" charset="0"/>
                <a:cs typeface="ヒラギノ角ゴ Pro W3" charset="0"/>
              </a:defRPr>
            </a:lvl3pPr>
            <a:lvl4pPr marL="1600200" indent="-228600" eaLnBrk="0" hangingPunct="0">
              <a:defRPr sz="2400">
                <a:solidFill>
                  <a:schemeClr val="tx1"/>
                </a:solidFill>
                <a:latin typeface="Gill Sans MT" charset="0"/>
                <a:ea typeface="ヒラギノ角ゴ Pro W3" charset="0"/>
                <a:cs typeface="ヒラギノ角ゴ Pro W3" charset="0"/>
              </a:defRPr>
            </a:lvl4pPr>
            <a:lvl5pPr marL="2057400" indent="-228600" eaLnBrk="0" hangingPunct="0">
              <a:defRPr sz="2400">
                <a:solidFill>
                  <a:schemeClr val="tx1"/>
                </a:solidFill>
                <a:latin typeface="Gill Sans MT"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9pPr>
          </a:lstStyle>
          <a:p>
            <a:pPr eaLnBrk="1" hangingPunct="1"/>
            <a:r>
              <a:rPr lang="en-US" sz="1400" dirty="0">
                <a:solidFill>
                  <a:schemeClr val="tx2"/>
                </a:solidFill>
                <a:latin typeface="Arial" charset="0"/>
                <a:ea typeface="ＭＳ Ｐゴシック" charset="0"/>
                <a:cs typeface="ＭＳ Ｐゴシック" charset="0"/>
              </a:rPr>
              <a:t>Fall 2006 Cohort. Students tracked from their first developmental English enrollment and followed for all subsequent English enrollments for 3 years. Pass rates includes students </a:t>
            </a:r>
            <a:r>
              <a:rPr lang="en-US" sz="1400" dirty="0">
                <a:solidFill>
                  <a:srgbClr val="D2533C"/>
                </a:solidFill>
                <a:latin typeface="Arial" charset="0"/>
                <a:ea typeface="ＭＳ Ｐゴシック" charset="0"/>
                <a:cs typeface="ＭＳ Ｐゴシック" charset="0"/>
              </a:rPr>
              <a:t>passing</a:t>
            </a:r>
            <a:r>
              <a:rPr lang="en-US" sz="1400" dirty="0">
                <a:solidFill>
                  <a:schemeClr val="tx2"/>
                </a:solidFill>
                <a:latin typeface="Arial" charset="0"/>
                <a:ea typeface="ＭＳ Ｐゴシック" charset="0"/>
                <a:cs typeface="ＭＳ Ｐゴシック" charset="0"/>
              </a:rPr>
              <a:t> on first or repeated attempts within timeframe. Basic Skills Cohort Tracker, </a:t>
            </a:r>
            <a:r>
              <a:rPr lang="en-US" sz="1400" dirty="0" err="1">
                <a:solidFill>
                  <a:schemeClr val="tx2"/>
                </a:solidFill>
                <a:latin typeface="Arial" charset="0"/>
                <a:ea typeface="ＭＳ Ｐゴシック" charset="0"/>
                <a:cs typeface="ＭＳ Ｐゴシック" charset="0"/>
              </a:rPr>
              <a:t>DataMart</a:t>
            </a:r>
            <a:r>
              <a:rPr lang="en-US" sz="1400" dirty="0">
                <a:solidFill>
                  <a:schemeClr val="tx2"/>
                </a:solidFill>
                <a:latin typeface="Arial" charset="0"/>
                <a:ea typeface="ＭＳ Ｐゴシック" charset="0"/>
                <a:cs typeface="ＭＳ Ｐゴシック" charset="0"/>
              </a:rPr>
              <a:t>.</a:t>
            </a:r>
          </a:p>
        </p:txBody>
      </p:sp>
    </p:spTree>
    <p:extLst>
      <p:ext uri="{BB962C8B-B14F-4D97-AF65-F5344CB8AC3E}">
        <p14:creationId xmlns:p14="http://schemas.microsoft.com/office/powerpoint/2010/main" val="16161967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579438" y="290513"/>
            <a:ext cx="7467600" cy="1447800"/>
          </a:xfrm>
        </p:spPr>
        <p:txBody>
          <a:bodyPr/>
          <a:lstStyle/>
          <a:p>
            <a:r>
              <a:rPr lang="en-US" sz="2800" b="1">
                <a:solidFill>
                  <a:schemeClr val="tx2"/>
                </a:solidFill>
                <a:latin typeface="Ubuntu" charset="0"/>
              </a:rPr>
              <a:t>A Thought experiment: What if </a:t>
            </a:r>
            <a:br>
              <a:rPr lang="en-US" sz="2800" b="1">
                <a:solidFill>
                  <a:schemeClr val="tx2"/>
                </a:solidFill>
                <a:latin typeface="Ubuntu" charset="0"/>
              </a:rPr>
            </a:br>
            <a:r>
              <a:rPr lang="en-US" sz="2800" b="1">
                <a:solidFill>
                  <a:schemeClr val="tx2"/>
                </a:solidFill>
                <a:latin typeface="Ubuntu" charset="0"/>
              </a:rPr>
              <a:t>more students passed the first course?</a:t>
            </a:r>
            <a:endParaRPr lang="en-US" sz="2400">
              <a:solidFill>
                <a:schemeClr val="tx2"/>
              </a:solidFill>
              <a:latin typeface="Ubuntu" charset="0"/>
            </a:endParaRPr>
          </a:p>
        </p:txBody>
      </p:sp>
      <p:sp>
        <p:nvSpPr>
          <p:cNvPr id="3" name="Content Placeholder 2"/>
          <p:cNvSpPr>
            <a:spLocks noGrp="1"/>
          </p:cNvSpPr>
          <p:nvPr>
            <p:ph sz="quarter" idx="1"/>
          </p:nvPr>
        </p:nvSpPr>
        <p:spPr>
          <a:xfrm>
            <a:off x="457200" y="1500188"/>
            <a:ext cx="8026400" cy="4313237"/>
          </a:xfrm>
        </p:spPr>
        <p:txBody>
          <a:bodyPr>
            <a:noAutofit/>
          </a:bodyPr>
          <a:lstStyle/>
          <a:p>
            <a:pPr marL="282575" lvl="1" indent="-282575">
              <a:spcBef>
                <a:spcPts val="1800"/>
              </a:spcBef>
              <a:buFont typeface="Arial" charset="0"/>
              <a:buNone/>
              <a:defRPr/>
            </a:pPr>
            <a:r>
              <a:rPr lang="en-US" dirty="0" smtClean="0"/>
              <a:t>	</a:t>
            </a:r>
            <a:r>
              <a:rPr lang="en-US" sz="2400" dirty="0" smtClean="0"/>
              <a:t>How </a:t>
            </a:r>
            <a:r>
              <a:rPr lang="en-US" sz="2400" dirty="0"/>
              <a:t>many would </a:t>
            </a:r>
            <a:r>
              <a:rPr lang="en-US" sz="2400" dirty="0" smtClean="0"/>
              <a:t>complete the college level course?</a:t>
            </a:r>
            <a:endParaRPr lang="en-US" sz="2400" dirty="0">
              <a:latin typeface="Century Schoolbook" charset="0"/>
              <a:ea typeface="ＭＳ Ｐゴシック" charset="0"/>
            </a:endParaRPr>
          </a:p>
          <a:p>
            <a:pPr marL="282575" lvl="1" indent="-282575">
              <a:spcBef>
                <a:spcPts val="1800"/>
              </a:spcBef>
              <a:buFont typeface="Arial" charset="0"/>
              <a:buNone/>
              <a:defRPr/>
            </a:pPr>
            <a:r>
              <a:rPr lang="en-US" sz="2400" dirty="0" smtClean="0">
                <a:solidFill>
                  <a:srgbClr val="FF0000"/>
                </a:solidFill>
                <a:latin typeface="Century Schoolbook" charset="0"/>
                <a:ea typeface="ＭＳ Ｐゴシック" charset="0"/>
              </a:rPr>
              <a:t>	</a:t>
            </a:r>
            <a:r>
              <a:rPr lang="en-US" sz="2000" dirty="0" smtClean="0">
                <a:solidFill>
                  <a:srgbClr val="FF0000"/>
                </a:solidFill>
                <a:latin typeface="Century Schoolbook" charset="0"/>
                <a:ea typeface="ＭＳ Ｐゴシック" charset="0"/>
              </a:rPr>
              <a:t>(</a:t>
            </a:r>
            <a:r>
              <a:rPr lang="en-US" sz="2000" dirty="0">
                <a:solidFill>
                  <a:srgbClr val="FF0000"/>
                </a:solidFill>
                <a:latin typeface="Century Schoolbook" charset="0"/>
                <a:ea typeface="ＭＳ Ｐゴシック" charset="0"/>
              </a:rPr>
              <a:t>0.66)</a:t>
            </a:r>
            <a:r>
              <a:rPr lang="en-US" sz="2000" dirty="0">
                <a:latin typeface="Century Schoolbook" charset="0"/>
                <a:ea typeface="ＭＳ Ｐゴシック" charset="0"/>
              </a:rPr>
              <a:t>(0.93)(0.75)(0.91)(</a:t>
            </a:r>
            <a:r>
              <a:rPr lang="en-US" sz="2000" dirty="0" smtClean="0">
                <a:latin typeface="Century Schoolbook" charset="0"/>
                <a:ea typeface="ＭＳ Ｐゴシック" charset="0"/>
              </a:rPr>
              <a:t>0.78 ) = 	</a:t>
            </a:r>
            <a:r>
              <a:rPr lang="en-US" sz="2000" b="1" dirty="0" smtClean="0">
                <a:solidFill>
                  <a:srgbClr val="F20000"/>
                </a:solidFill>
                <a:latin typeface="Century Schoolbook" charset="0"/>
                <a:ea typeface="ＭＳ Ｐゴシック" charset="0"/>
              </a:rPr>
              <a:t>33</a:t>
            </a:r>
            <a:r>
              <a:rPr lang="en-US" sz="2000" b="1" dirty="0">
                <a:solidFill>
                  <a:srgbClr val="F20000"/>
                </a:solidFill>
                <a:latin typeface="Century Schoolbook" charset="0"/>
                <a:ea typeface="ＭＳ Ｐゴシック" charset="0"/>
              </a:rPr>
              <a:t>%</a:t>
            </a:r>
            <a:r>
              <a:rPr lang="en-US" sz="2000" dirty="0">
                <a:solidFill>
                  <a:srgbClr val="F20000"/>
                </a:solidFill>
                <a:latin typeface="Century Schoolbook" charset="0"/>
                <a:ea typeface="ＭＳ Ｐゴシック" charset="0"/>
              </a:rPr>
              <a:t> </a:t>
            </a:r>
          </a:p>
          <a:p>
            <a:pPr>
              <a:defRPr/>
            </a:pPr>
            <a:endParaRPr lang="en-US" sz="800" dirty="0" smtClean="0"/>
          </a:p>
          <a:p>
            <a:pPr marL="114300" indent="0">
              <a:buFont typeface="Arial" charset="0"/>
              <a:buNone/>
              <a:defRPr/>
            </a:pPr>
            <a:r>
              <a:rPr lang="en-US" sz="2000" dirty="0" smtClean="0"/>
              <a:t>	If </a:t>
            </a:r>
            <a:r>
              <a:rPr lang="en-US" sz="2000" dirty="0" smtClean="0">
                <a:solidFill>
                  <a:srgbClr val="F20000"/>
                </a:solidFill>
              </a:rPr>
              <a:t>75%</a:t>
            </a:r>
            <a:r>
              <a:rPr lang="en-US" sz="2000" dirty="0" smtClean="0"/>
              <a:t> passed the first course… </a:t>
            </a:r>
          </a:p>
          <a:p>
            <a:pPr marL="114300" indent="0">
              <a:buFont typeface="Arial" charset="0"/>
              <a:buNone/>
              <a:defRPr/>
            </a:pPr>
            <a:r>
              <a:rPr lang="en-US" sz="2000" dirty="0"/>
              <a:t>	</a:t>
            </a:r>
            <a:r>
              <a:rPr lang="en-US" sz="2000" dirty="0" smtClean="0"/>
              <a:t>				</a:t>
            </a:r>
            <a:r>
              <a:rPr lang="en-US" sz="2000" dirty="0" smtClean="0">
                <a:solidFill>
                  <a:srgbClr val="F20000"/>
                </a:solidFill>
              </a:rPr>
              <a:t>37%</a:t>
            </a:r>
            <a:r>
              <a:rPr lang="en-US" sz="2000" dirty="0" smtClean="0"/>
              <a:t> </a:t>
            </a:r>
          </a:p>
          <a:p>
            <a:pPr marL="114300" indent="0">
              <a:buFont typeface="Arial" charset="0"/>
              <a:buNone/>
              <a:defRPr/>
            </a:pPr>
            <a:r>
              <a:rPr lang="en-US" sz="2000" dirty="0"/>
              <a:t>	</a:t>
            </a:r>
            <a:r>
              <a:rPr lang="en-US" sz="2000" dirty="0" smtClean="0"/>
              <a:t>If </a:t>
            </a:r>
            <a:r>
              <a:rPr lang="en-US" sz="2000" dirty="0" smtClean="0">
                <a:solidFill>
                  <a:srgbClr val="F20000"/>
                </a:solidFill>
              </a:rPr>
              <a:t>80%</a:t>
            </a:r>
            <a:r>
              <a:rPr lang="en-US" sz="2000" dirty="0" smtClean="0"/>
              <a:t> passed the first course…</a:t>
            </a:r>
          </a:p>
          <a:p>
            <a:pPr marL="114300" indent="0">
              <a:buFont typeface="Arial" charset="0"/>
              <a:buNone/>
              <a:defRPr/>
            </a:pPr>
            <a:r>
              <a:rPr lang="en-US" sz="2000" dirty="0"/>
              <a:t>	</a:t>
            </a:r>
            <a:r>
              <a:rPr lang="en-US" sz="2000" dirty="0" smtClean="0"/>
              <a:t>				</a:t>
            </a:r>
            <a:r>
              <a:rPr lang="en-US" sz="2000" dirty="0" smtClean="0">
                <a:solidFill>
                  <a:srgbClr val="F20000"/>
                </a:solidFill>
              </a:rPr>
              <a:t>40%</a:t>
            </a:r>
          </a:p>
          <a:p>
            <a:pPr marL="114300" indent="0">
              <a:buFont typeface="Arial" charset="0"/>
              <a:buNone/>
              <a:defRPr/>
            </a:pPr>
            <a:r>
              <a:rPr lang="en-US" sz="2000" dirty="0"/>
              <a:t>	</a:t>
            </a:r>
            <a:r>
              <a:rPr lang="en-US" sz="2000" dirty="0" smtClean="0"/>
              <a:t>If </a:t>
            </a:r>
            <a:r>
              <a:rPr lang="en-US" sz="2000" dirty="0" smtClean="0">
                <a:solidFill>
                  <a:srgbClr val="F20000"/>
                </a:solidFill>
              </a:rPr>
              <a:t>90%</a:t>
            </a:r>
            <a:r>
              <a:rPr lang="en-US" sz="2000" dirty="0" smtClean="0"/>
              <a:t> passed the first course…</a:t>
            </a:r>
          </a:p>
          <a:p>
            <a:pPr marL="114300" indent="0">
              <a:buFont typeface="Arial" charset="0"/>
              <a:buNone/>
              <a:defRPr/>
            </a:pPr>
            <a:r>
              <a:rPr lang="en-US" sz="2000" dirty="0"/>
              <a:t>	</a:t>
            </a:r>
            <a:r>
              <a:rPr lang="en-US" sz="2000" dirty="0" smtClean="0"/>
              <a:t>				</a:t>
            </a:r>
            <a:r>
              <a:rPr lang="en-US" sz="2000" dirty="0" smtClean="0">
                <a:solidFill>
                  <a:srgbClr val="F20000"/>
                </a:solidFill>
              </a:rPr>
              <a:t>45%</a:t>
            </a:r>
            <a:r>
              <a:rPr lang="en-US" sz="2000" dirty="0" smtClean="0"/>
              <a:t> </a:t>
            </a:r>
          </a:p>
          <a:p>
            <a:pPr marL="114300" indent="0">
              <a:buFont typeface="Arial" charset="0"/>
              <a:buNone/>
              <a:defRPr/>
            </a:pPr>
            <a:r>
              <a:rPr lang="en-US" sz="2000" dirty="0" smtClean="0"/>
              <a:t>	What if 90% passed and persisted </a:t>
            </a:r>
            <a:r>
              <a:rPr lang="en-US" sz="2000" u="sng" dirty="0" smtClean="0"/>
              <a:t>at each point? </a:t>
            </a:r>
          </a:p>
          <a:p>
            <a:pPr marL="114300" indent="0">
              <a:buFont typeface="Arial" charset="0"/>
              <a:buNone/>
              <a:defRPr/>
            </a:pPr>
            <a:endParaRPr lang="en-US" sz="900" u="sng" dirty="0" smtClean="0"/>
          </a:p>
          <a:p>
            <a:pPr marL="114300" indent="0">
              <a:buFont typeface="Arial" charset="0"/>
              <a:buNone/>
              <a:defRPr/>
            </a:pPr>
            <a:r>
              <a:rPr lang="en-US" sz="2000" dirty="0"/>
              <a:t>	</a:t>
            </a:r>
            <a:r>
              <a:rPr lang="en-US" sz="2000" dirty="0" smtClean="0">
                <a:solidFill>
                  <a:schemeClr val="accent4"/>
                </a:solidFill>
              </a:rPr>
              <a:t>(0.90)(0.90)(0.90)(0.90)(0.90) = </a:t>
            </a:r>
            <a:r>
              <a:rPr lang="en-US" sz="2000" dirty="0" smtClean="0">
                <a:solidFill>
                  <a:srgbClr val="F20000"/>
                </a:solidFill>
              </a:rPr>
              <a:t>59%</a:t>
            </a:r>
            <a:endParaRPr lang="en-US" sz="2000" dirty="0">
              <a:solidFill>
                <a:srgbClr val="F20000"/>
              </a:solidFill>
            </a:endParaRPr>
          </a:p>
        </p:txBody>
      </p:sp>
    </p:spTree>
    <p:extLst>
      <p:ext uri="{BB962C8B-B14F-4D97-AF65-F5344CB8AC3E}">
        <p14:creationId xmlns:p14="http://schemas.microsoft.com/office/powerpoint/2010/main" val="3574867808"/>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z="3600" dirty="0">
                <a:latin typeface="Arial" charset="0"/>
                <a:cs typeface="Arial" charset="0"/>
              </a:rPr>
              <a:t>BOTTOM LINE</a:t>
            </a:r>
          </a:p>
        </p:txBody>
      </p:sp>
      <p:sp>
        <p:nvSpPr>
          <p:cNvPr id="50178" name="Content Placeholder 2"/>
          <p:cNvSpPr>
            <a:spLocks noGrp="1"/>
          </p:cNvSpPr>
          <p:nvPr>
            <p:ph idx="1"/>
          </p:nvPr>
        </p:nvSpPr>
        <p:spPr>
          <a:xfrm>
            <a:off x="331788" y="1417638"/>
            <a:ext cx="8229600" cy="4772025"/>
          </a:xfrm>
        </p:spPr>
        <p:txBody>
          <a:bodyPr/>
          <a:lstStyle/>
          <a:p>
            <a:pPr marL="114300" indent="0">
              <a:buFont typeface="Arial" charset="0"/>
              <a:buNone/>
            </a:pPr>
            <a:endParaRPr lang="en-US" sz="1000" dirty="0">
              <a:latin typeface="Arial" charset="0"/>
            </a:endParaRPr>
          </a:p>
          <a:p>
            <a:pPr marL="114300" indent="0">
              <a:buFont typeface="Arial" charset="0"/>
              <a:buNone/>
            </a:pPr>
            <a:r>
              <a:rPr lang="en-US" dirty="0">
                <a:latin typeface="Arial" charset="0"/>
              </a:rPr>
              <a:t>Improving our results </a:t>
            </a:r>
            <a:r>
              <a:rPr lang="en-US" i="1" dirty="0">
                <a:latin typeface="Arial" charset="0"/>
              </a:rPr>
              <a:t>within</a:t>
            </a:r>
            <a:r>
              <a:rPr lang="en-US" dirty="0">
                <a:latin typeface="Arial" charset="0"/>
              </a:rPr>
              <a:t> the existing multi-level system will never be enough – we </a:t>
            </a:r>
            <a:r>
              <a:rPr lang="en-US" dirty="0" smtClean="0">
                <a:latin typeface="Arial" charset="0"/>
              </a:rPr>
              <a:t>must eliminate or significantly reduce </a:t>
            </a:r>
            <a:r>
              <a:rPr lang="en-US" dirty="0">
                <a:latin typeface="Arial" charset="0"/>
              </a:rPr>
              <a:t>the exit points where we lose </a:t>
            </a:r>
            <a:r>
              <a:rPr lang="en-US" dirty="0" smtClean="0">
                <a:latin typeface="Arial" charset="0"/>
              </a:rPr>
              <a:t>students in remediation. </a:t>
            </a:r>
            <a:endParaRPr lang="en-US" dirty="0">
              <a:latin typeface="Arial" charset="0"/>
            </a:endParaRPr>
          </a:p>
          <a:p>
            <a:pPr marL="114300" indent="0">
              <a:buFont typeface="Arial" charset="0"/>
              <a:buNone/>
            </a:pPr>
            <a:endParaRPr lang="en-US" sz="1000" dirty="0">
              <a:latin typeface="Arial" charset="0"/>
            </a:endParaRPr>
          </a:p>
        </p:txBody>
      </p:sp>
    </p:spTree>
    <p:extLst>
      <p:ext uri="{BB962C8B-B14F-4D97-AF65-F5344CB8AC3E}">
        <p14:creationId xmlns:p14="http://schemas.microsoft.com/office/powerpoint/2010/main" val="22376280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High-Leverage Strategies</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b="1" dirty="0" smtClean="0"/>
              <a:t>Changing </a:t>
            </a:r>
            <a:r>
              <a:rPr lang="en-US" b="1" dirty="0"/>
              <a:t>P</a:t>
            </a:r>
            <a:r>
              <a:rPr lang="en-US" b="1" dirty="0" smtClean="0"/>
              <a:t>lacement </a:t>
            </a:r>
            <a:r>
              <a:rPr lang="en-US" b="1" dirty="0"/>
              <a:t>P</a:t>
            </a:r>
            <a:r>
              <a:rPr lang="en-US" b="1" dirty="0" smtClean="0"/>
              <a:t>olicies</a:t>
            </a:r>
            <a:r>
              <a:rPr lang="en-US" dirty="0" smtClean="0"/>
              <a:t>: </a:t>
            </a:r>
          </a:p>
          <a:p>
            <a:pPr marL="0" lvl="0" indent="0">
              <a:buNone/>
            </a:pPr>
            <a:r>
              <a:rPr lang="en-US" dirty="0"/>
              <a:t>Colleges broaden access to transfer-level courses, and make access more equitable, by adjusting cut scores, using robust multiple measures, and requiring algebra-based testing and remediation only for access to courses that require substantial algebra</a:t>
            </a:r>
            <a:r>
              <a:rPr lang="en-US" i="1" dirty="0"/>
              <a:t>.</a:t>
            </a:r>
            <a:r>
              <a:rPr lang="en-US" dirty="0"/>
              <a:t> </a:t>
            </a:r>
            <a:endParaRPr lang="en-US" dirty="0" smtClean="0"/>
          </a:p>
          <a:p>
            <a:pPr marL="0" lvl="0" indent="0">
              <a:buNone/>
            </a:pPr>
            <a:endParaRPr lang="en-US" sz="1200" dirty="0"/>
          </a:p>
          <a:p>
            <a:pPr marL="0" indent="0">
              <a:buNone/>
            </a:pPr>
            <a:r>
              <a:rPr lang="en-US" b="1" dirty="0" smtClean="0"/>
              <a:t>Implementing Co</a:t>
            </a:r>
            <a:r>
              <a:rPr lang="en-US" b="1" dirty="0"/>
              <a:t>-requisite </a:t>
            </a:r>
            <a:r>
              <a:rPr lang="en-US" b="1" dirty="0" smtClean="0"/>
              <a:t>Models</a:t>
            </a:r>
            <a:r>
              <a:rPr lang="en-US" b="1" dirty="0"/>
              <a:t>: </a:t>
            </a:r>
            <a:endParaRPr lang="en-US" b="1" dirty="0" smtClean="0"/>
          </a:p>
          <a:p>
            <a:pPr marL="0" indent="0">
              <a:buNone/>
            </a:pPr>
            <a:r>
              <a:rPr lang="en-US" dirty="0"/>
              <a:t>Students classified as “below transfer level” are allowed to enroll in a transfer-level course with extra concurrent support, saving them at least a semester of stand-alone remediation and reducing their chances of dropping out (e.g.,</a:t>
            </a:r>
            <a:r>
              <a:rPr lang="en-US" i="1" dirty="0"/>
              <a:t> </a:t>
            </a:r>
            <a:r>
              <a:rPr lang="en-US" dirty="0"/>
              <a:t>“1A-plus” models: students co-enroll in English 1A and 2 additional units with the same instructor)</a:t>
            </a:r>
            <a:r>
              <a:rPr lang="en-US" dirty="0" smtClean="0"/>
              <a:t>.</a:t>
            </a:r>
          </a:p>
          <a:p>
            <a:pPr marL="0" indent="0">
              <a:buNone/>
            </a:pPr>
            <a:endParaRPr lang="en-US" dirty="0"/>
          </a:p>
          <a:p>
            <a:pPr marL="0" indent="0">
              <a:buNone/>
            </a:pPr>
            <a:r>
              <a:rPr lang="en-US" b="1" dirty="0" smtClean="0"/>
              <a:t>Redesigning Remedial Courses</a:t>
            </a:r>
            <a:r>
              <a:rPr lang="en-US" dirty="0" smtClean="0"/>
              <a:t>: </a:t>
            </a:r>
          </a:p>
          <a:p>
            <a:pPr marL="0" indent="0">
              <a:buNone/>
            </a:pPr>
            <a:r>
              <a:rPr lang="en-US" dirty="0"/>
              <a:t>Multi-level sequences in English and math are replaced with accelerated courses that are well aligned with the transfer-level requirements in students’ chosen pathway</a:t>
            </a:r>
            <a:r>
              <a:rPr lang="en-US" dirty="0" smtClean="0"/>
              <a:t>.</a:t>
            </a:r>
            <a:endParaRPr lang="en-US" dirty="0"/>
          </a:p>
        </p:txBody>
      </p:sp>
    </p:spTree>
    <p:extLst>
      <p:ext uri="{BB962C8B-B14F-4D97-AF65-F5344CB8AC3E}">
        <p14:creationId xmlns:p14="http://schemas.microsoft.com/office/powerpoint/2010/main" val="2649086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4900"/>
            <a:ext cx="8229600" cy="990600"/>
          </a:xfrm>
        </p:spPr>
        <p:txBody>
          <a:bodyPr/>
          <a:lstStyle/>
          <a:p>
            <a:pPr algn="ctr"/>
            <a:r>
              <a:rPr lang="en-US" dirty="0" smtClean="0"/>
              <a:t>Acceleration</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3200" dirty="0" smtClean="0"/>
          </a:p>
          <a:p>
            <a:pPr marL="0" indent="0" algn="ctr">
              <a:buNone/>
            </a:pPr>
            <a:r>
              <a:rPr lang="en-US" sz="3200" dirty="0" smtClean="0"/>
              <a:t>Not Just Teaching </a:t>
            </a:r>
          </a:p>
          <a:p>
            <a:pPr marL="0" indent="0" algn="ctr">
              <a:buNone/>
            </a:pPr>
            <a:r>
              <a:rPr lang="en-US" sz="3200" dirty="0" smtClean="0"/>
              <a:t>the Same Things Faster </a:t>
            </a:r>
          </a:p>
          <a:p>
            <a:pPr marL="0" indent="0" algn="ctr">
              <a:buNone/>
            </a:pPr>
            <a:endParaRPr lang="en-US" sz="3200" dirty="0"/>
          </a:p>
          <a:p>
            <a:pPr marL="0" indent="0" algn="ctr">
              <a:buNone/>
            </a:pPr>
            <a:r>
              <a:rPr lang="en-US" sz="3200" dirty="0" smtClean="0"/>
              <a:t>The structural changes of acceleration </a:t>
            </a:r>
          </a:p>
          <a:p>
            <a:pPr marL="0" indent="0" algn="ctr">
              <a:buNone/>
            </a:pPr>
            <a:r>
              <a:rPr lang="en-US" sz="3200" dirty="0" smtClean="0"/>
              <a:t>call upon us to consider what and how </a:t>
            </a:r>
          </a:p>
          <a:p>
            <a:pPr marL="0" indent="0" algn="ctr">
              <a:buNone/>
            </a:pPr>
            <a:r>
              <a:rPr lang="en-US" sz="3200" dirty="0"/>
              <a:t>w</a:t>
            </a:r>
            <a:r>
              <a:rPr lang="en-US" sz="3200" dirty="0" smtClean="0"/>
              <a:t>e are teaching </a:t>
            </a:r>
            <a:endParaRPr lang="en-US" sz="3200" dirty="0"/>
          </a:p>
        </p:txBody>
      </p:sp>
    </p:spTree>
    <p:extLst>
      <p:ext uri="{BB962C8B-B14F-4D97-AF65-F5344CB8AC3E}">
        <p14:creationId xmlns:p14="http://schemas.microsoft.com/office/powerpoint/2010/main" val="26615210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D2533C"/>
                </a:solidFill>
              </a:rPr>
              <a:t>A window into A CAP classroom</a:t>
            </a:r>
            <a:endParaRPr lang="en-US" sz="3600" dirty="0">
              <a:solidFill>
                <a:srgbClr val="D2533C"/>
              </a:solidFill>
            </a:endParaRPr>
          </a:p>
        </p:txBody>
      </p:sp>
      <p:sp>
        <p:nvSpPr>
          <p:cNvPr id="3" name="Content Placeholder 2"/>
          <p:cNvSpPr>
            <a:spLocks noGrp="1"/>
          </p:cNvSpPr>
          <p:nvPr>
            <p:ph idx="1"/>
          </p:nvPr>
        </p:nvSpPr>
        <p:spPr/>
        <p:txBody>
          <a:bodyPr>
            <a:normAutofit/>
          </a:bodyPr>
          <a:lstStyle/>
          <a:p>
            <a:pPr marL="114300" indent="0">
              <a:buNone/>
            </a:pPr>
            <a:r>
              <a:rPr lang="en-US" sz="2800" i="1" dirty="0" smtClean="0">
                <a:latin typeface="Arial" charset="0"/>
              </a:rPr>
              <a:t>Away from …</a:t>
            </a:r>
          </a:p>
          <a:p>
            <a:pPr marL="114300" indent="0">
              <a:buNone/>
            </a:pPr>
            <a:r>
              <a:rPr lang="en-US" sz="2800" dirty="0" smtClean="0">
                <a:latin typeface="Arial" charset="0"/>
              </a:rPr>
              <a:t>Traditional </a:t>
            </a:r>
            <a:r>
              <a:rPr lang="en-US" sz="2800" dirty="0">
                <a:latin typeface="Arial" charset="0"/>
              </a:rPr>
              <a:t>remediation front-loads sub-skills, on the assumption that before students can do a more complex task, they must have mastery of its component parts:</a:t>
            </a:r>
          </a:p>
          <a:p>
            <a:pPr marL="0" indent="0">
              <a:buFont typeface="Arial" charset="0"/>
              <a:buNone/>
              <a:defRPr/>
            </a:pPr>
            <a:endParaRPr lang="en-US" sz="800" dirty="0">
              <a:latin typeface="Arial" charset="0"/>
            </a:endParaRPr>
          </a:p>
          <a:p>
            <a:pPr>
              <a:defRPr/>
            </a:pPr>
            <a:r>
              <a:rPr lang="en-US" dirty="0">
                <a:latin typeface="Arial" charset="0"/>
              </a:rPr>
              <a:t>In reading: workbook exercises on recognizing main ideas, building vocabulary</a:t>
            </a:r>
          </a:p>
          <a:p>
            <a:pPr>
              <a:defRPr/>
            </a:pPr>
            <a:endParaRPr lang="en-US" sz="800" dirty="0">
              <a:latin typeface="Arial" charset="0"/>
            </a:endParaRPr>
          </a:p>
          <a:p>
            <a:pPr>
              <a:defRPr/>
            </a:pPr>
            <a:r>
              <a:rPr lang="en-US" dirty="0">
                <a:latin typeface="Arial" charset="0"/>
              </a:rPr>
              <a:t>In writing: grammar exercises</a:t>
            </a:r>
            <a:r>
              <a:rPr lang="en-US" dirty="0">
                <a:latin typeface="Arial" charset="0"/>
                <a:sym typeface="Wingdings"/>
              </a:rPr>
              <a:t> before paragraph writing, personal essays before text-based essays</a:t>
            </a:r>
            <a:endParaRPr lang="en-US" dirty="0">
              <a:latin typeface="Arial" charset="0"/>
            </a:endParaRPr>
          </a:p>
          <a:p>
            <a:pPr marL="114300" indent="0">
              <a:buNone/>
            </a:pPr>
            <a:endParaRPr lang="en-US" dirty="0" smtClean="0"/>
          </a:p>
          <a:p>
            <a:pPr marL="114300" indent="0">
              <a:buNone/>
            </a:pPr>
            <a:endParaRPr lang="en-US" dirty="0" smtClean="0"/>
          </a:p>
        </p:txBody>
      </p:sp>
    </p:spTree>
    <p:extLst>
      <p:ext uri="{BB962C8B-B14F-4D97-AF65-F5344CB8AC3E}">
        <p14:creationId xmlns:p14="http://schemas.microsoft.com/office/powerpoint/2010/main" val="3565061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Student Success Scorecard</a:t>
            </a:r>
            <a:endParaRPr lang="en-US" dirty="0"/>
          </a:p>
        </p:txBody>
      </p:sp>
      <p:pic>
        <p:nvPicPr>
          <p:cNvPr id="4" name="Content Placeholder 3" descr="Screen Shot 2015-02-12 at 6.41.55 AM.png"/>
          <p:cNvPicPr>
            <a:picLocks noGrp="1" noChangeAspect="1"/>
          </p:cNvPicPr>
          <p:nvPr>
            <p:ph idx="1"/>
          </p:nvPr>
        </p:nvPicPr>
        <p:blipFill>
          <a:blip r:embed="rId3">
            <a:extLst>
              <a:ext uri="{28A0092B-C50C-407E-A947-70E740481C1C}">
                <a14:useLocalDpi xmlns:a14="http://schemas.microsoft.com/office/drawing/2010/main" val="0"/>
              </a:ext>
            </a:extLst>
          </a:blip>
          <a:srcRect t="-9194" b="-9194"/>
          <a:stretch>
            <a:fillRect/>
          </a:stretch>
        </p:blipFill>
        <p:spPr>
          <a:xfrm>
            <a:off x="457200" y="1520380"/>
            <a:ext cx="8229600" cy="4876800"/>
          </a:xfrm>
        </p:spPr>
      </p:pic>
      <p:grpSp>
        <p:nvGrpSpPr>
          <p:cNvPr id="7" name="Group 6"/>
          <p:cNvGrpSpPr/>
          <p:nvPr/>
        </p:nvGrpSpPr>
        <p:grpSpPr>
          <a:xfrm>
            <a:off x="4925541" y="1520380"/>
            <a:ext cx="3540235" cy="1753279"/>
            <a:chOff x="4925541" y="1520380"/>
            <a:chExt cx="3540235" cy="1753279"/>
          </a:xfrm>
        </p:grpSpPr>
        <p:sp>
          <p:nvSpPr>
            <p:cNvPr id="5" name="Oval Callout 4"/>
            <p:cNvSpPr/>
            <p:nvPr/>
          </p:nvSpPr>
          <p:spPr>
            <a:xfrm>
              <a:off x="4925541" y="1520380"/>
              <a:ext cx="3540235" cy="1753279"/>
            </a:xfrm>
            <a:prstGeom prst="wedgeEllipseCallout">
              <a:avLst>
                <a:gd name="adj1" fmla="val -31703"/>
                <a:gd name="adj2" fmla="val 71281"/>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348831" y="1885890"/>
              <a:ext cx="2866820" cy="1200329"/>
            </a:xfrm>
            <a:prstGeom prst="rect">
              <a:avLst/>
            </a:prstGeom>
            <a:noFill/>
          </p:spPr>
          <p:txBody>
            <a:bodyPr wrap="square" rtlCol="0">
              <a:spAutoFit/>
            </a:bodyPr>
            <a:lstStyle/>
            <a:p>
              <a:r>
                <a:rPr lang="en-US" dirty="0" smtClean="0"/>
                <a:t>Statewide, more than three-quarters of incoming students are classified “unprepared” </a:t>
              </a:r>
              <a:endParaRPr lang="en-US" dirty="0"/>
            </a:p>
          </p:txBody>
        </p:sp>
      </p:grpSp>
    </p:spTree>
    <p:extLst>
      <p:ext uri="{BB962C8B-B14F-4D97-AF65-F5344CB8AC3E}">
        <p14:creationId xmlns:p14="http://schemas.microsoft.com/office/powerpoint/2010/main" val="3731296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 window into A CAP classroom</a:t>
            </a:r>
            <a:endParaRPr lang="en-US" sz="3600" dirty="0"/>
          </a:p>
        </p:txBody>
      </p:sp>
      <p:sp>
        <p:nvSpPr>
          <p:cNvPr id="3" name="Content Placeholder 2"/>
          <p:cNvSpPr>
            <a:spLocks noGrp="1"/>
          </p:cNvSpPr>
          <p:nvPr>
            <p:ph idx="1"/>
          </p:nvPr>
        </p:nvSpPr>
        <p:spPr/>
        <p:txBody>
          <a:bodyPr>
            <a:normAutofit/>
          </a:bodyPr>
          <a:lstStyle/>
          <a:p>
            <a:pPr marL="114300" indent="0">
              <a:buNone/>
            </a:pPr>
            <a:r>
              <a:rPr lang="en-US" sz="2800" i="1" dirty="0" smtClean="0">
                <a:latin typeface="Arial" charset="0"/>
              </a:rPr>
              <a:t>Toward …</a:t>
            </a:r>
          </a:p>
          <a:p>
            <a:pPr marL="114300" indent="0">
              <a:buNone/>
            </a:pPr>
            <a:r>
              <a:rPr lang="en-US" sz="2800" dirty="0" smtClean="0">
                <a:latin typeface="Arial" charset="0"/>
              </a:rPr>
              <a:t>In the CAP English classroom, </a:t>
            </a:r>
            <a:r>
              <a:rPr lang="en-US" sz="2800" dirty="0">
                <a:latin typeface="Arial" charset="0"/>
              </a:rPr>
              <a:t>accelerated pedagogy gives under-prepared students experience with </a:t>
            </a:r>
            <a:r>
              <a:rPr lang="en-US" sz="2800" i="1" dirty="0">
                <a:latin typeface="Arial" charset="0"/>
              </a:rPr>
              <a:t>college-level</a:t>
            </a:r>
            <a:r>
              <a:rPr lang="en-US" sz="2800" dirty="0">
                <a:latin typeface="Arial" charset="0"/>
              </a:rPr>
              <a:t> reading, reasoning, and writing, with more in-class scaffolding and support than in a regular college course. Sub-skills in reading and writing are addressed as needed in the context of the more challenging work.</a:t>
            </a:r>
          </a:p>
          <a:p>
            <a:pPr marL="114300" indent="0">
              <a:buNone/>
            </a:pPr>
            <a:endParaRPr lang="en-US" sz="2800" dirty="0" smtClean="0"/>
          </a:p>
        </p:txBody>
      </p:sp>
    </p:spTree>
    <p:extLst>
      <p:ext uri="{BB962C8B-B14F-4D97-AF65-F5344CB8AC3E}">
        <p14:creationId xmlns:p14="http://schemas.microsoft.com/office/powerpoint/2010/main" val="13018281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normAutofit/>
          </a:bodyPr>
          <a:lstStyle/>
          <a:p>
            <a:pPr eaLnBrk="1" hangingPunct="1"/>
            <a:r>
              <a:rPr lang="en-US" sz="3200" dirty="0">
                <a:solidFill>
                  <a:srgbClr val="D2533C"/>
                </a:solidFill>
                <a:latin typeface="Calibri" charset="0"/>
              </a:rPr>
              <a:t>Before and </a:t>
            </a:r>
            <a:r>
              <a:rPr lang="en-US" sz="3200" dirty="0" smtClean="0">
                <a:solidFill>
                  <a:srgbClr val="D2533C"/>
                </a:solidFill>
                <a:latin typeface="Calibri" charset="0"/>
              </a:rPr>
              <a:t>After CAP Redesign: Irvine Valley College</a:t>
            </a:r>
            <a:endParaRPr lang="en-US" sz="3200" dirty="0">
              <a:solidFill>
                <a:srgbClr val="D2533C"/>
              </a:solidFill>
              <a:latin typeface="Calibri"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1213785"/>
              </p:ext>
            </p:extLst>
          </p:nvPr>
        </p:nvGraphicFramePr>
        <p:xfrm>
          <a:off x="457200" y="1446534"/>
          <a:ext cx="8229600" cy="5120640"/>
        </p:xfrm>
        <a:graphic>
          <a:graphicData uri="http://schemas.openxmlformats.org/drawingml/2006/table">
            <a:tbl>
              <a:tblPr/>
              <a:tblGrid>
                <a:gridCol w="4114800"/>
                <a:gridCol w="4114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charset="0"/>
                          <a:ea typeface="ヒラギノ角ゴ Pro W3" charset="0"/>
                          <a:cs typeface="ヒラギノ角ゴ Pro W3" charset="0"/>
                        </a:rPr>
                        <a:t>Assignment in traditional course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charset="0"/>
                          <a:ea typeface="ヒラギノ角ゴ Pro W3" charset="0"/>
                          <a:cs typeface="ヒラギノ角ゴ Pro W3" charset="0"/>
                        </a:rPr>
                        <a:t>two levels below college English</a:t>
                      </a:r>
                      <a:endParaRPr kumimoji="0" lang="en-US" sz="1800" b="1" i="0" u="none" strike="noStrike" cap="none" normalizeH="0" baseline="0" dirty="0">
                        <a:ln>
                          <a:noFill/>
                        </a:ln>
                        <a:solidFill>
                          <a:schemeClr val="tx1"/>
                        </a:solidFill>
                        <a:effectLst/>
                        <a:latin typeface="Calibri" charset="0"/>
                        <a:ea typeface="ヒラギノ角ゴ Pro W3" charset="0"/>
                        <a:cs typeface="ヒラギノ角ゴ Pro W3"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292934"/>
                          </a:solidFill>
                          <a:effectLst/>
                          <a:latin typeface="Calibri" charset="0"/>
                          <a:ea typeface="ヒラギノ角ゴ Pro W3" charset="0"/>
                          <a:cs typeface="ヒラギノ角ゴ Pro W3" charset="0"/>
                        </a:rPr>
                        <a:t>Assignment in single-semester course for students </a:t>
                      </a:r>
                      <a:r>
                        <a:rPr kumimoji="0" lang="en-US" sz="1800" b="1" i="1" u="none" strike="noStrike" cap="none" normalizeH="0" baseline="0" dirty="0" smtClean="0">
                          <a:ln>
                            <a:noFill/>
                          </a:ln>
                          <a:solidFill>
                            <a:srgbClr val="292934"/>
                          </a:solidFill>
                          <a:effectLst/>
                          <a:latin typeface="Calibri" charset="0"/>
                          <a:ea typeface="ヒラギノ角ゴ Pro W3" charset="0"/>
                          <a:cs typeface="ヒラギノ角ゴ Pro W3" charset="0"/>
                        </a:rPr>
                        <a:t>placed </a:t>
                      </a:r>
                      <a:r>
                        <a:rPr kumimoji="0" lang="en-US" sz="1800" b="1" i="0" u="none" strike="noStrike" cap="none" normalizeH="0" baseline="0" dirty="0" smtClean="0">
                          <a:ln>
                            <a:noFill/>
                          </a:ln>
                          <a:solidFill>
                            <a:srgbClr val="292934"/>
                          </a:solidFill>
                          <a:effectLst/>
                          <a:latin typeface="Calibri" charset="0"/>
                          <a:ea typeface="ヒラギノ角ゴ Pro W3" charset="0"/>
                          <a:cs typeface="ヒラギノ角ゴ Pro W3" charset="0"/>
                        </a:rPr>
                        <a:t>two levels below</a:t>
                      </a:r>
                      <a:endParaRPr kumimoji="0" lang="en-US" sz="1800" b="1" i="0" u="none" strike="noStrike" cap="none" normalizeH="0" baseline="0" dirty="0">
                        <a:ln>
                          <a:noFill/>
                        </a:ln>
                        <a:solidFill>
                          <a:srgbClr val="292934"/>
                        </a:solidFill>
                        <a:effectLst/>
                        <a:latin typeface="Calibri" charset="0"/>
                        <a:ea typeface="ヒラギノ角ゴ Pro W3" charset="0"/>
                        <a:cs typeface="ヒラギノ角ゴ Pro W3"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ヒラギノ角ゴ Pro W3" charset="0"/>
                          <a:cs typeface="ヒラギノ角ゴ Pro W3" charset="0"/>
                        </a:rPr>
                        <a:t>In her essay “Friends, Good Friends, and Very Good Friends,” Judith </a:t>
                      </a:r>
                      <a:r>
                        <a:rPr kumimoji="0" lang="en-US" sz="1800" b="0" i="0" u="none" strike="noStrike" cap="none" normalizeH="0" baseline="0" dirty="0" err="1">
                          <a:ln>
                            <a:noFill/>
                          </a:ln>
                          <a:solidFill>
                            <a:srgbClr val="000000"/>
                          </a:solidFill>
                          <a:effectLst/>
                          <a:latin typeface="Calibri" charset="0"/>
                          <a:ea typeface="ヒラギノ角ゴ Pro W3" charset="0"/>
                          <a:cs typeface="ヒラギノ角ゴ Pro W3" charset="0"/>
                        </a:rPr>
                        <a:t>Viorst</a:t>
                      </a:r>
                      <a:r>
                        <a:rPr kumimoji="0" lang="en-US" sz="1800" b="0" i="0" u="none" strike="noStrike" cap="none" normalizeH="0" baseline="0" dirty="0">
                          <a:ln>
                            <a:noFill/>
                          </a:ln>
                          <a:solidFill>
                            <a:srgbClr val="000000"/>
                          </a:solidFill>
                          <a:effectLst/>
                          <a:latin typeface="Calibri" charset="0"/>
                          <a:ea typeface="ヒラギノ角ゴ Pro W3" charset="0"/>
                          <a:cs typeface="ヒラギノ角ゴ Pro W3" charset="0"/>
                        </a:rPr>
                        <a:t> categorizes the various types of friends she has … For this assignment you will write 3 paragraphs. The first paragraph will be a summary of </a:t>
                      </a:r>
                      <a:r>
                        <a:rPr kumimoji="0" lang="en-US" sz="1800" b="0" i="0" u="none" strike="noStrike" cap="none" normalizeH="0" baseline="0" dirty="0" err="1">
                          <a:ln>
                            <a:noFill/>
                          </a:ln>
                          <a:solidFill>
                            <a:srgbClr val="000000"/>
                          </a:solidFill>
                          <a:effectLst/>
                          <a:latin typeface="Calibri" charset="0"/>
                          <a:ea typeface="ヒラギノ角ゴ Pro W3" charset="0"/>
                          <a:cs typeface="ヒラギノ角ゴ Pro W3" charset="0"/>
                        </a:rPr>
                        <a:t>Viorst’s</a:t>
                      </a:r>
                      <a:r>
                        <a:rPr kumimoji="0" lang="en-US" sz="1800" b="0" i="0" u="none" strike="noStrike" cap="none" normalizeH="0" baseline="0" dirty="0">
                          <a:ln>
                            <a:noFill/>
                          </a:ln>
                          <a:solidFill>
                            <a:srgbClr val="000000"/>
                          </a:solidFill>
                          <a:effectLst/>
                          <a:latin typeface="Calibri" charset="0"/>
                          <a:ea typeface="ヒラギノ角ゴ Pro W3" charset="0"/>
                          <a:cs typeface="ヒラギノ角ゴ Pro W3" charset="0"/>
                        </a:rPr>
                        <a:t> essay. This paragraph will serve as an introduction and should end with a thesis statement in which you mention the two types of friends you plan to discuss in your subsequent paragraphs. The next two paragraphs should each describe one type of friend and provide an example from your experience. You must choose one of </a:t>
                      </a:r>
                      <a:r>
                        <a:rPr kumimoji="0" lang="en-US" sz="1800" b="0" i="0" u="none" strike="noStrike" cap="none" normalizeH="0" baseline="0" dirty="0" err="1">
                          <a:ln>
                            <a:noFill/>
                          </a:ln>
                          <a:solidFill>
                            <a:srgbClr val="000000"/>
                          </a:solidFill>
                          <a:effectLst/>
                          <a:latin typeface="Calibri" charset="0"/>
                          <a:ea typeface="ヒラギノ角ゴ Pro W3" charset="0"/>
                          <a:cs typeface="ヒラギノ角ゴ Pro W3" charset="0"/>
                        </a:rPr>
                        <a:t>Viorst’s</a:t>
                      </a:r>
                      <a:r>
                        <a:rPr kumimoji="0" lang="en-US" sz="1800" b="0" i="0" u="none" strike="noStrike" cap="none" normalizeH="0" baseline="0" dirty="0">
                          <a:ln>
                            <a:noFill/>
                          </a:ln>
                          <a:solidFill>
                            <a:srgbClr val="000000"/>
                          </a:solidFill>
                          <a:effectLst/>
                          <a:latin typeface="Calibri" charset="0"/>
                          <a:ea typeface="ヒラギノ角ゴ Pro W3" charset="0"/>
                          <a:cs typeface="ヒラギノ角ゴ Pro W3" charset="0"/>
                        </a:rPr>
                        <a:t> categories and create one of your own.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Calibri" charset="0"/>
                          <a:ea typeface="ヒラギノ角ゴ Pro W3" charset="0"/>
                          <a:cs typeface="ヒラギノ角ゴ Pro W3" charset="0"/>
                        </a:rPr>
                        <a:t>In this essay, you will argue whether Angie Bachmann, whose story is described in Chapter 9 “The Neurology of Free Will: Are We Responsible for Our Habits?” should be held accountable for her gambling debts based on what you know about addictions from “Rat Park: the Radical Addiction Experiment” by Lauren Slater and habits from the </a:t>
                      </a:r>
                      <a:r>
                        <a:rPr kumimoji="0" lang="en-US" sz="1800" b="0" i="1" u="none" strike="noStrike" cap="none" normalizeH="0" baseline="0" dirty="0">
                          <a:ln>
                            <a:noFill/>
                          </a:ln>
                          <a:solidFill>
                            <a:srgbClr val="000000"/>
                          </a:solidFill>
                          <a:effectLst/>
                          <a:latin typeface="Calibri" charset="0"/>
                          <a:ea typeface="ヒラギノ角ゴ Pro W3" charset="0"/>
                          <a:cs typeface="ヒラギノ角ゴ Pro W3" charset="0"/>
                        </a:rPr>
                        <a:t>The Power of Habit</a:t>
                      </a:r>
                      <a:r>
                        <a:rPr kumimoji="0" lang="en-US" sz="1800" b="0" i="0" u="none" strike="noStrike" cap="none" normalizeH="0" baseline="0" dirty="0">
                          <a:ln>
                            <a:noFill/>
                          </a:ln>
                          <a:solidFill>
                            <a:srgbClr val="000000"/>
                          </a:solidFill>
                          <a:effectLst/>
                          <a:latin typeface="Calibri" charset="0"/>
                          <a:ea typeface="ヒラギノ角ゴ Pro W3" charset="0"/>
                          <a:cs typeface="ヒラギノ角ゴ Pro W3" charset="0"/>
                        </a:rPr>
                        <a:t> by Charles </a:t>
                      </a:r>
                      <a:r>
                        <a:rPr kumimoji="0" lang="en-US" sz="1800" b="0" i="0" u="none" strike="noStrike" cap="none" normalizeH="0" baseline="0" dirty="0" err="1">
                          <a:ln>
                            <a:noFill/>
                          </a:ln>
                          <a:solidFill>
                            <a:srgbClr val="000000"/>
                          </a:solidFill>
                          <a:effectLst/>
                          <a:latin typeface="Calibri" charset="0"/>
                          <a:ea typeface="ヒラギノ角ゴ Pro W3" charset="0"/>
                          <a:cs typeface="ヒラギノ角ゴ Pro W3" charset="0"/>
                        </a:rPr>
                        <a:t>Duhigg</a:t>
                      </a:r>
                      <a:r>
                        <a:rPr kumimoji="0" lang="en-US" sz="1800" b="0" i="0" u="none" strike="noStrike" cap="none" normalizeH="0" baseline="0" dirty="0">
                          <a:ln>
                            <a:noFill/>
                          </a:ln>
                          <a:solidFill>
                            <a:srgbClr val="000000"/>
                          </a:solidFill>
                          <a:effectLst/>
                          <a:latin typeface="Calibri" charset="0"/>
                          <a:ea typeface="ヒラギノ角ゴ Pro W3" charset="0"/>
                          <a:cs typeface="ヒラギノ角ゴ Pro W3"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75396431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dirty="0" smtClean="0">
                <a:latin typeface="umbutu"/>
                <a:ea typeface="+mj-ea"/>
                <a:cs typeface="umbutu"/>
              </a:rPr>
              <a:t>CAP Instructional Design Principles</a:t>
            </a:r>
            <a:endParaRPr lang="en-US" sz="3200" dirty="0">
              <a:latin typeface="umbutu"/>
              <a:ea typeface="+mj-ea"/>
              <a:cs typeface="umbutu"/>
            </a:endParaRPr>
          </a:p>
        </p:txBody>
      </p:sp>
      <p:sp>
        <p:nvSpPr>
          <p:cNvPr id="3" name="Content Placeholder 2"/>
          <p:cNvSpPr>
            <a:spLocks noGrp="1"/>
          </p:cNvSpPr>
          <p:nvPr>
            <p:ph idx="1"/>
          </p:nvPr>
        </p:nvSpPr>
        <p:spPr/>
        <p:txBody>
          <a:bodyPr rtlCol="0">
            <a:normAutofit/>
          </a:bodyPr>
          <a:lstStyle/>
          <a:p>
            <a:pPr marL="0" indent="0" eaLnBrk="1" fontAlgn="auto" hangingPunct="1">
              <a:lnSpc>
                <a:spcPct val="90000"/>
              </a:lnSpc>
              <a:spcAft>
                <a:spcPts val="0"/>
              </a:spcAft>
              <a:buFont typeface="Arial" pitchFamily="34" charset="0"/>
              <a:buNone/>
              <a:defRPr/>
            </a:pPr>
            <a:r>
              <a:rPr lang="en-US" sz="2800" dirty="0">
                <a:latin typeface="umbutu"/>
                <a:ea typeface="+mn-ea"/>
                <a:cs typeface="umbutu"/>
              </a:rPr>
              <a:t>Streamlined developmental curricula should </a:t>
            </a:r>
            <a:r>
              <a:rPr lang="en-US" sz="2800" dirty="0" smtClean="0">
                <a:latin typeface="umbutu"/>
                <a:ea typeface="+mn-ea"/>
                <a:cs typeface="umbutu"/>
              </a:rPr>
              <a:t>reflect: </a:t>
            </a:r>
            <a:endParaRPr lang="en-US" sz="2800" dirty="0">
              <a:latin typeface="umbutu"/>
              <a:ea typeface="+mn-ea"/>
              <a:cs typeface="umbutu"/>
            </a:endParaRPr>
          </a:p>
          <a:p>
            <a:pPr marL="182880" indent="-182880" eaLnBrk="1" fontAlgn="auto" hangingPunct="1">
              <a:lnSpc>
                <a:spcPct val="90000"/>
              </a:lnSpc>
              <a:spcAft>
                <a:spcPts val="0"/>
              </a:spcAft>
              <a:buFont typeface="Arial" pitchFamily="34" charset="0"/>
              <a:buChar char="•"/>
              <a:defRPr/>
            </a:pPr>
            <a:endParaRPr lang="en-US" sz="800" dirty="0">
              <a:latin typeface="umbutu"/>
              <a:ea typeface="+mn-ea"/>
              <a:cs typeface="umbutu"/>
            </a:endParaRPr>
          </a:p>
          <a:p>
            <a:pPr lvl="1" indent="-182880" eaLnBrk="1" fontAlgn="auto" hangingPunct="1">
              <a:spcAft>
                <a:spcPts val="0"/>
              </a:spcAft>
              <a:buFont typeface="Arial" pitchFamily="34" charset="0"/>
              <a:buChar char="•"/>
              <a:defRPr/>
            </a:pPr>
            <a:r>
              <a:rPr lang="en-US" sz="2400" dirty="0">
                <a:latin typeface="umbutu"/>
                <a:ea typeface="+mn-ea"/>
                <a:cs typeface="umbutu"/>
              </a:rPr>
              <a:t>Backward design from college-level courses</a:t>
            </a:r>
          </a:p>
          <a:p>
            <a:pPr lvl="1" indent="-182880" eaLnBrk="1" fontAlgn="auto" hangingPunct="1">
              <a:spcAft>
                <a:spcPts val="0"/>
              </a:spcAft>
              <a:buFont typeface="Arial" pitchFamily="34" charset="0"/>
              <a:buChar char="•"/>
              <a:defRPr/>
            </a:pPr>
            <a:r>
              <a:rPr lang="en-US" sz="2400" dirty="0">
                <a:latin typeface="umbutu"/>
                <a:ea typeface="+mn-ea"/>
                <a:cs typeface="umbutu"/>
              </a:rPr>
              <a:t>Relevant, thinking-oriented curriculum</a:t>
            </a:r>
          </a:p>
          <a:p>
            <a:pPr lvl="1" indent="-182880" eaLnBrk="1" fontAlgn="auto" hangingPunct="1">
              <a:spcAft>
                <a:spcPts val="0"/>
              </a:spcAft>
              <a:buFont typeface="Arial" pitchFamily="34" charset="0"/>
              <a:buChar char="•"/>
              <a:defRPr/>
            </a:pPr>
            <a:r>
              <a:rPr lang="en-US" sz="2400" dirty="0">
                <a:latin typeface="umbutu"/>
                <a:ea typeface="+mn-ea"/>
                <a:cs typeface="umbutu"/>
              </a:rPr>
              <a:t>Just-in-time remediation</a:t>
            </a:r>
          </a:p>
          <a:p>
            <a:pPr lvl="1" indent="-182880" eaLnBrk="1" fontAlgn="auto" hangingPunct="1">
              <a:spcAft>
                <a:spcPts val="0"/>
              </a:spcAft>
              <a:buFont typeface="Arial" pitchFamily="34" charset="0"/>
              <a:buChar char="•"/>
              <a:defRPr/>
            </a:pPr>
            <a:r>
              <a:rPr lang="en-US" sz="2400" dirty="0">
                <a:latin typeface="umbutu"/>
                <a:ea typeface="+mn-ea"/>
                <a:cs typeface="umbutu"/>
              </a:rPr>
              <a:t>Low-stakes, collaborative practice</a:t>
            </a:r>
          </a:p>
          <a:p>
            <a:pPr lvl="1" indent="-182880" eaLnBrk="1" fontAlgn="auto" hangingPunct="1">
              <a:spcAft>
                <a:spcPts val="0"/>
              </a:spcAft>
              <a:buFont typeface="Arial" pitchFamily="34" charset="0"/>
              <a:buChar char="•"/>
              <a:defRPr/>
            </a:pPr>
            <a:r>
              <a:rPr lang="en-US" sz="2400" dirty="0">
                <a:latin typeface="umbutu"/>
                <a:ea typeface="+mn-ea"/>
                <a:cs typeface="umbutu"/>
              </a:rPr>
              <a:t>Intentional support for students’ affective </a:t>
            </a:r>
            <a:r>
              <a:rPr lang="en-US" sz="2400" dirty="0" smtClean="0">
                <a:latin typeface="umbutu"/>
                <a:ea typeface="+mn-ea"/>
                <a:cs typeface="umbutu"/>
              </a:rPr>
              <a:t>needs</a:t>
            </a:r>
          </a:p>
          <a:p>
            <a:pPr marL="274320" lvl="1" indent="0" eaLnBrk="1" fontAlgn="auto" hangingPunct="1">
              <a:spcAft>
                <a:spcPts val="0"/>
              </a:spcAft>
              <a:buNone/>
              <a:defRPr/>
            </a:pPr>
            <a:endParaRPr lang="en-US" sz="2400" dirty="0" smtClean="0">
              <a:latin typeface="umbutu"/>
              <a:cs typeface="umbutu"/>
            </a:endParaRPr>
          </a:p>
          <a:p>
            <a:pPr marL="274320" lvl="1" indent="0">
              <a:buNone/>
              <a:defRPr/>
            </a:pPr>
            <a:r>
              <a:rPr lang="en-US" sz="2400" dirty="0" smtClean="0">
                <a:latin typeface="umbutu"/>
                <a:cs typeface="umbutu"/>
              </a:rPr>
              <a:t>Illustrated in depth in </a:t>
            </a:r>
            <a:r>
              <a:rPr lang="en-US" sz="2400" i="1" dirty="0" smtClean="0">
                <a:latin typeface="umbutu"/>
                <a:cs typeface="umbutu"/>
              </a:rPr>
              <a:t>Toward a Vision of Accelerated Curricula &amp; Pedagogy </a:t>
            </a:r>
            <a:r>
              <a:rPr lang="en-US" sz="2400" dirty="0" smtClean="0">
                <a:latin typeface="umbutu"/>
                <a:cs typeface="umbutu"/>
              </a:rPr>
              <a:t>(Hern &amp; Snell, 2013). </a:t>
            </a:r>
            <a:r>
              <a:rPr lang="en-US" sz="2400" dirty="0">
                <a:latin typeface="umbutu"/>
                <a:cs typeface="umbutu"/>
                <a:hlinkClick r:id="rId2"/>
              </a:rPr>
              <a:t>http://www.learningworksca.org/accelerated-pedagogy</a:t>
            </a:r>
            <a:r>
              <a:rPr lang="en-US" sz="2400" dirty="0" smtClean="0">
                <a:latin typeface="umbutu"/>
                <a:cs typeface="umbutu"/>
                <a:hlinkClick r:id="rId2"/>
              </a:rPr>
              <a:t>/</a:t>
            </a:r>
            <a:r>
              <a:rPr lang="en-US" sz="2400" dirty="0" smtClean="0">
                <a:latin typeface="umbutu"/>
                <a:cs typeface="umbutu"/>
              </a:rPr>
              <a:t> </a:t>
            </a:r>
            <a:endParaRPr lang="en-US" sz="2400" dirty="0">
              <a:latin typeface="umbutu"/>
              <a:ea typeface="+mn-ea"/>
              <a:cs typeface="umbutu"/>
            </a:endParaRPr>
          </a:p>
          <a:p>
            <a:pPr marL="0" indent="0" eaLnBrk="1" fontAlgn="auto" hangingPunct="1">
              <a:spcAft>
                <a:spcPts val="0"/>
              </a:spcAft>
              <a:buFont typeface="Arial" pitchFamily="34" charset="0"/>
              <a:buNone/>
              <a:defRPr/>
            </a:pPr>
            <a:endParaRPr lang="en-US"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Traditional Remediation</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tandardized tests are used to identify students who need additional preparation</a:t>
            </a:r>
          </a:p>
          <a:p>
            <a:pPr marL="0" indent="0">
              <a:buNone/>
            </a:pPr>
            <a:endParaRPr lang="en-US" sz="800" dirty="0" smtClean="0"/>
          </a:p>
          <a:p>
            <a:r>
              <a:rPr lang="en-US" dirty="0"/>
              <a:t>S</a:t>
            </a:r>
            <a:r>
              <a:rPr lang="en-US" dirty="0" smtClean="0"/>
              <a:t>tudents scoring below “college-level” are required to enroll in 1-4 remedial courses in math and/or </a:t>
            </a:r>
            <a:r>
              <a:rPr lang="en-US" dirty="0" smtClean="0"/>
              <a:t>English and/or Reading (possibly more if ESL)</a:t>
            </a:r>
            <a:endParaRPr lang="en-US" dirty="0" smtClean="0"/>
          </a:p>
          <a:p>
            <a:endParaRPr lang="en-US" sz="800" dirty="0" smtClean="0"/>
          </a:p>
          <a:p>
            <a:r>
              <a:rPr lang="en-US" dirty="0" smtClean="0"/>
              <a:t>In lower-level remedial classes, </a:t>
            </a:r>
            <a:r>
              <a:rPr lang="en-US" dirty="0"/>
              <a:t>t</a:t>
            </a:r>
            <a:r>
              <a:rPr lang="en-US" dirty="0" smtClean="0"/>
              <a:t>asks are more basic, less challenging than in higher levels</a:t>
            </a:r>
          </a:p>
          <a:p>
            <a:endParaRPr lang="en-US" sz="800" dirty="0" smtClean="0"/>
          </a:p>
        </p:txBody>
      </p:sp>
    </p:spTree>
    <p:extLst>
      <p:ext uri="{BB962C8B-B14F-4D97-AF65-F5344CB8AC3E}">
        <p14:creationId xmlns:p14="http://schemas.microsoft.com/office/powerpoint/2010/main" val="1580540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Butte: What if we let more students into </a:t>
            </a:r>
            <a:br>
              <a:rPr lang="en-US" sz="3200" dirty="0" smtClean="0"/>
            </a:br>
            <a:r>
              <a:rPr lang="en-US" sz="3200" smtClean="0"/>
              <a:t>college English?</a:t>
            </a:r>
            <a:endParaRPr lang="en-US" sz="3200" dirty="0"/>
          </a:p>
        </p:txBody>
      </p:sp>
      <p:sp>
        <p:nvSpPr>
          <p:cNvPr id="3" name="Content Placeholder 2"/>
          <p:cNvSpPr>
            <a:spLocks noGrp="1"/>
          </p:cNvSpPr>
          <p:nvPr>
            <p:ph idx="1"/>
          </p:nvPr>
        </p:nvSpPr>
        <p:spPr/>
        <p:txBody>
          <a:bodyPr>
            <a:noAutofit/>
          </a:bodyPr>
          <a:lstStyle/>
          <a:p>
            <a:pPr marL="0" indent="0">
              <a:buNone/>
            </a:pPr>
            <a:r>
              <a:rPr lang="en-US" sz="1800" dirty="0" smtClean="0"/>
              <a:t>While setting cut scores for a new placement test, Butte College discovered that twice as many students were now assessing as “college ready” in English. </a:t>
            </a:r>
          </a:p>
          <a:p>
            <a:pPr marL="0" indent="0">
              <a:buNone/>
            </a:pPr>
            <a:endParaRPr lang="en-US" sz="800" u="sng" dirty="0"/>
          </a:p>
          <a:p>
            <a:pPr marL="0" indent="0">
              <a:buNone/>
            </a:pPr>
            <a:r>
              <a:rPr lang="en-US" sz="1800" u="sng" dirty="0" smtClean="0"/>
              <a:t>Placement into college English:</a:t>
            </a:r>
          </a:p>
          <a:p>
            <a:pPr marL="0" indent="0">
              <a:buNone/>
            </a:pPr>
            <a:r>
              <a:rPr lang="en-US" sz="1800" dirty="0" smtClean="0"/>
              <a:t>Increased </a:t>
            </a:r>
            <a:r>
              <a:rPr lang="en-US" sz="1800" dirty="0"/>
              <a:t>from 23% to 48% of incoming students </a:t>
            </a:r>
          </a:p>
          <a:p>
            <a:pPr marL="0" indent="0">
              <a:buNone/>
            </a:pPr>
            <a:endParaRPr lang="en-US" sz="800" u="sng" dirty="0"/>
          </a:p>
          <a:p>
            <a:pPr marL="0" indent="0">
              <a:buNone/>
            </a:pPr>
            <a:r>
              <a:rPr lang="en-US" sz="1800" u="sng" dirty="0" smtClean="0"/>
              <a:t>One-Year Completion </a:t>
            </a:r>
            <a:r>
              <a:rPr lang="en-US" sz="1800" u="sng" dirty="0"/>
              <a:t>of College </a:t>
            </a:r>
            <a:r>
              <a:rPr lang="en-US" sz="1800" u="sng" dirty="0" smtClean="0"/>
              <a:t>English</a:t>
            </a:r>
            <a:endParaRPr lang="en-US" sz="1800" u="sng" dirty="0"/>
          </a:p>
          <a:p>
            <a:r>
              <a:rPr lang="en-US" sz="1800" dirty="0"/>
              <a:t>Tripled for African American </a:t>
            </a:r>
            <a:r>
              <a:rPr lang="en-US" sz="1800" dirty="0" smtClean="0"/>
              <a:t>students</a:t>
            </a:r>
            <a:endParaRPr lang="en-US" sz="1800" dirty="0"/>
          </a:p>
          <a:p>
            <a:r>
              <a:rPr lang="en-US" sz="1800" dirty="0"/>
              <a:t>Doubled for </a:t>
            </a:r>
            <a:r>
              <a:rPr lang="en-US" sz="1800" dirty="0" smtClean="0"/>
              <a:t>Hispanic and Asian </a:t>
            </a:r>
            <a:r>
              <a:rPr lang="en-US" sz="1800" dirty="0"/>
              <a:t>students </a:t>
            </a:r>
            <a:endParaRPr lang="en-US" sz="1800" dirty="0" smtClean="0"/>
          </a:p>
          <a:p>
            <a:r>
              <a:rPr lang="en-US" sz="1800" dirty="0" smtClean="0"/>
              <a:t>1.6 times higher for white students</a:t>
            </a:r>
            <a:endParaRPr lang="en-US" sz="1800" dirty="0"/>
          </a:p>
          <a:p>
            <a:endParaRPr lang="en-US" sz="800" dirty="0"/>
          </a:p>
          <a:p>
            <a:pPr marL="0" indent="0">
              <a:buNone/>
            </a:pPr>
            <a:r>
              <a:rPr lang="en-US" sz="1800" u="sng" dirty="0" smtClean="0"/>
              <a:t>Achievement Gaps: </a:t>
            </a:r>
            <a:endParaRPr lang="en-US" sz="1800" u="sng" dirty="0"/>
          </a:p>
          <a:p>
            <a:pPr marL="0" indent="0">
              <a:buNone/>
            </a:pPr>
            <a:r>
              <a:rPr lang="en-US" sz="1800" dirty="0"/>
              <a:t>T</a:t>
            </a:r>
            <a:r>
              <a:rPr lang="en-US" sz="1800" dirty="0" smtClean="0"/>
              <a:t>he gap between White and Black students’ completion of college English was cut nearly in half. </a:t>
            </a:r>
          </a:p>
          <a:p>
            <a:pPr marL="0" indent="0">
              <a:buNone/>
            </a:pPr>
            <a:endParaRPr lang="en-US" sz="800" u="sng" dirty="0"/>
          </a:p>
          <a:p>
            <a:pPr marL="0" indent="0">
              <a:buNone/>
            </a:pPr>
            <a:r>
              <a:rPr lang="en-US" sz="1800" u="sng" dirty="0" smtClean="0"/>
              <a:t>Under-Estimation of Students:</a:t>
            </a:r>
            <a:endParaRPr lang="en-US" sz="1800" u="sng" dirty="0"/>
          </a:p>
          <a:p>
            <a:pPr marL="0" indent="0">
              <a:buNone/>
            </a:pPr>
            <a:r>
              <a:rPr lang="en-US" sz="1800" dirty="0" smtClean="0"/>
              <a:t>40% of the students who previously would have been placed into remediation earned As and </a:t>
            </a:r>
            <a:r>
              <a:rPr lang="en-US" sz="1800" dirty="0" err="1" smtClean="0"/>
              <a:t>Bs</a:t>
            </a:r>
            <a:r>
              <a:rPr lang="en-US" sz="1800" dirty="0" smtClean="0"/>
              <a:t> in college English</a:t>
            </a:r>
            <a:endParaRPr lang="en-US" sz="1800" dirty="0"/>
          </a:p>
        </p:txBody>
      </p:sp>
    </p:spTree>
    <p:extLst>
      <p:ext uri="{BB962C8B-B14F-4D97-AF65-F5344CB8AC3E}">
        <p14:creationId xmlns:p14="http://schemas.microsoft.com/office/powerpoint/2010/main" val="16769718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Las Positas: What if we provided only one level of remediation below the college level?</a:t>
            </a:r>
            <a:endParaRPr lang="en-US" sz="3200" dirty="0"/>
          </a:p>
        </p:txBody>
      </p:sp>
      <p:sp>
        <p:nvSpPr>
          <p:cNvPr id="3" name="Content Placeholder 2"/>
          <p:cNvSpPr>
            <a:spLocks noGrp="1"/>
          </p:cNvSpPr>
          <p:nvPr>
            <p:ph idx="1"/>
          </p:nvPr>
        </p:nvSpPr>
        <p:spPr/>
        <p:txBody>
          <a:bodyPr>
            <a:normAutofit/>
          </a:bodyPr>
          <a:lstStyle/>
          <a:p>
            <a:pPr marL="0" indent="0">
              <a:buNone/>
            </a:pPr>
            <a:r>
              <a:rPr lang="en-US" sz="2200" dirty="0" smtClean="0"/>
              <a:t>At Las Positas College, most students take just a single semester of integrated reading and writing instruction below college English, with only the lowest-scoring 8% taking more. </a:t>
            </a:r>
          </a:p>
          <a:p>
            <a:pPr marL="0" indent="0">
              <a:buNone/>
            </a:pPr>
            <a:endParaRPr lang="en-US" sz="1100" dirty="0"/>
          </a:p>
          <a:p>
            <a:pPr marL="0" indent="0">
              <a:buNone/>
            </a:pPr>
            <a:r>
              <a:rPr lang="en-US" sz="2200" u="sng" dirty="0" smtClean="0"/>
              <a:t>Fall 2014 Pilot:</a:t>
            </a:r>
          </a:p>
          <a:p>
            <a:pPr marL="0" indent="0">
              <a:buNone/>
            </a:pPr>
            <a:r>
              <a:rPr lang="en-US" sz="2200" dirty="0" smtClean="0"/>
              <a:t>The lowest scoring group can take the one-level-below English course if they enroll in an additional 2 hour/week workshop with the same instructor</a:t>
            </a:r>
          </a:p>
          <a:p>
            <a:pPr marL="0" indent="0">
              <a:buNone/>
            </a:pPr>
            <a:endParaRPr lang="en-US" sz="1100" dirty="0"/>
          </a:p>
          <a:p>
            <a:pPr marL="0" indent="0">
              <a:buNone/>
            </a:pPr>
            <a:r>
              <a:rPr lang="en-US" sz="2200" u="sng" dirty="0" smtClean="0"/>
              <a:t>Eligibility for College English:</a:t>
            </a:r>
          </a:p>
          <a:p>
            <a:pPr marL="0" indent="0">
              <a:buNone/>
            </a:pPr>
            <a:r>
              <a:rPr lang="en-US" sz="2200" dirty="0" smtClean="0"/>
              <a:t>More than doubled in half the time. </a:t>
            </a:r>
          </a:p>
          <a:p>
            <a:pPr marL="0" indent="0">
              <a:buNone/>
            </a:pPr>
            <a:r>
              <a:rPr lang="en-US" sz="2200" dirty="0" smtClean="0">
                <a:solidFill>
                  <a:srgbClr val="FF0000"/>
                </a:solidFill>
              </a:rPr>
              <a:t>67% </a:t>
            </a:r>
            <a:r>
              <a:rPr lang="en-US" sz="2200" dirty="0" smtClean="0"/>
              <a:t>passed &amp; were eligible for college English in one semester</a:t>
            </a:r>
          </a:p>
          <a:p>
            <a:pPr marL="0" indent="0">
              <a:buNone/>
            </a:pPr>
            <a:r>
              <a:rPr lang="en-US" sz="2200" dirty="0">
                <a:solidFill>
                  <a:srgbClr val="FF0000"/>
                </a:solidFill>
              </a:rPr>
              <a:t>v</a:t>
            </a:r>
            <a:r>
              <a:rPr lang="en-US" sz="2200" dirty="0" smtClean="0">
                <a:solidFill>
                  <a:srgbClr val="FF0000"/>
                </a:solidFill>
              </a:rPr>
              <a:t>s. 29% </a:t>
            </a:r>
            <a:r>
              <a:rPr lang="en-US" sz="2200" dirty="0" smtClean="0"/>
              <a:t>who took the two-semester sequence the year before</a:t>
            </a:r>
          </a:p>
          <a:p>
            <a:pPr marL="0" indent="0">
              <a:buNone/>
            </a:pPr>
            <a:endParaRPr lang="en-US" dirty="0"/>
          </a:p>
        </p:txBody>
      </p:sp>
    </p:spTree>
    <p:extLst>
      <p:ext uri="{BB962C8B-B14F-4D97-AF65-F5344CB8AC3E}">
        <p14:creationId xmlns:p14="http://schemas.microsoft.com/office/powerpoint/2010/main" val="34481450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440" y="514156"/>
            <a:ext cx="8229600" cy="990600"/>
          </a:xfrm>
        </p:spPr>
        <p:txBody>
          <a:bodyPr>
            <a:normAutofit fontScale="90000"/>
          </a:bodyPr>
          <a:lstStyle/>
          <a:p>
            <a:r>
              <a:rPr lang="en-US" sz="3100" dirty="0" smtClean="0"/>
              <a:t>What if colleges &amp; universities offered </a:t>
            </a:r>
            <a:r>
              <a:rPr lang="en-US" sz="3100" i="1" dirty="0" smtClean="0"/>
              <a:t>only</a:t>
            </a:r>
            <a:r>
              <a:rPr lang="en-US" sz="3100" dirty="0" smtClean="0"/>
              <a:t> co-requisite models of remediation?</a:t>
            </a:r>
            <a:br>
              <a:rPr lang="en-US" sz="3100" dirty="0" smtClean="0"/>
            </a:br>
            <a:r>
              <a:rPr lang="en-US" sz="2200" dirty="0" smtClean="0">
                <a:solidFill>
                  <a:schemeClr val="tx1"/>
                </a:solidFill>
              </a:rPr>
              <a:t>Fall 2015 Statewide Data: Tennessee</a:t>
            </a:r>
            <a:r>
              <a:rPr lang="en-US" sz="2700" dirty="0" smtClean="0"/>
              <a:t> </a:t>
            </a:r>
            <a:endParaRPr lang="en-US" sz="2700" dirty="0"/>
          </a:p>
        </p:txBody>
      </p:sp>
      <p:pic>
        <p:nvPicPr>
          <p:cNvPr id="7" name="Content Placeholder 6"/>
          <p:cNvPicPr>
            <a:picLocks noGrp="1" noChangeAspect="1"/>
          </p:cNvPicPr>
          <p:nvPr>
            <p:ph idx="1"/>
          </p:nvPr>
        </p:nvPicPr>
        <p:blipFill>
          <a:blip r:embed="rId2"/>
          <a:srcRect l="-7612" r="-7612"/>
          <a:stretch>
            <a:fillRect/>
          </a:stretch>
        </p:blipFill>
        <p:spPr>
          <a:xfrm>
            <a:off x="457200" y="1719263"/>
            <a:ext cx="8027988" cy="4757737"/>
          </a:xfrm>
        </p:spPr>
      </p:pic>
    </p:spTree>
    <p:extLst>
      <p:ext uri="{BB962C8B-B14F-4D97-AF65-F5344CB8AC3E}">
        <p14:creationId xmlns:p14="http://schemas.microsoft.com/office/powerpoint/2010/main" val="20477403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Unintended Consequence of Remediation Policies</a:t>
            </a:r>
            <a:endParaRPr lang="en-US" dirty="0"/>
          </a:p>
        </p:txBody>
      </p:sp>
      <p:sp>
        <p:nvSpPr>
          <p:cNvPr id="3" name="Content Placeholder 2"/>
          <p:cNvSpPr>
            <a:spLocks noGrp="1"/>
          </p:cNvSpPr>
          <p:nvPr>
            <p:ph idx="1"/>
          </p:nvPr>
        </p:nvSpPr>
        <p:spPr>
          <a:xfrm>
            <a:off x="457200" y="1871122"/>
            <a:ext cx="8229600" cy="4605877"/>
          </a:xfrm>
        </p:spPr>
        <p:txBody>
          <a:bodyPr/>
          <a:lstStyle/>
          <a:p>
            <a:pPr marL="0" indent="0">
              <a:buFont typeface="Arial" charset="0"/>
              <a:buNone/>
              <a:defRPr/>
            </a:pPr>
            <a:endParaRPr lang="en-US" sz="1100" b="1" dirty="0"/>
          </a:p>
          <a:p>
            <a:pPr marL="0" indent="0">
              <a:buNone/>
            </a:pPr>
            <a:r>
              <a:rPr lang="en-US" sz="2800" dirty="0">
                <a:ea typeface="ＭＳ Ｐゴシック"/>
                <a:cs typeface="ＭＳ Ｐゴシック"/>
              </a:rPr>
              <a:t>The more levels of developmental courses a student must </a:t>
            </a:r>
            <a:r>
              <a:rPr lang="en-US" sz="2800" dirty="0" smtClean="0">
                <a:ea typeface="ＭＳ Ｐゴシック"/>
                <a:cs typeface="ＭＳ Ｐゴシック"/>
              </a:rPr>
              <a:t>take, </a:t>
            </a:r>
            <a:r>
              <a:rPr lang="en-US" sz="2800" dirty="0">
                <a:ea typeface="ＭＳ Ｐゴシック"/>
                <a:cs typeface="ＭＳ Ｐゴシック"/>
              </a:rPr>
              <a:t>the less likely that student is to ever complete college English or Math. </a:t>
            </a:r>
          </a:p>
          <a:p>
            <a:pPr lvl="3">
              <a:buFont typeface="Wingdings" pitchFamily="2" charset="2"/>
              <a:buNone/>
            </a:pPr>
            <a:r>
              <a:rPr lang="en-US" sz="1800" dirty="0">
                <a:ea typeface="ＭＳ Ｐゴシック"/>
              </a:rPr>
              <a:t>	</a:t>
            </a:r>
          </a:p>
          <a:p>
            <a:pPr lvl="3">
              <a:buFont typeface="Wingdings" pitchFamily="2" charset="2"/>
              <a:buNone/>
            </a:pPr>
            <a:r>
              <a:rPr lang="en-US" sz="1800" dirty="0">
                <a:ea typeface="ＭＳ Ｐゴシック"/>
              </a:rPr>
              <a:t>	Bailey, Thomas. (February 2009). Rethinking Developmental Education. </a:t>
            </a:r>
            <a:r>
              <a:rPr lang="en-US" sz="1800" i="1" dirty="0">
                <a:ea typeface="ＭＳ Ｐゴシック"/>
              </a:rPr>
              <a:t>CCRC Brief</a:t>
            </a:r>
            <a:r>
              <a:rPr lang="en-US" sz="1800" dirty="0">
                <a:ea typeface="ＭＳ Ｐゴシック"/>
              </a:rPr>
              <a:t>. Community College Research Center. Teachers College, Columbia University.</a:t>
            </a:r>
          </a:p>
          <a:p>
            <a:endParaRPr lang="en-US" dirty="0"/>
          </a:p>
        </p:txBody>
      </p:sp>
    </p:spTree>
    <p:extLst>
      <p:ext uri="{BB962C8B-B14F-4D97-AF65-F5344CB8AC3E}">
        <p14:creationId xmlns:p14="http://schemas.microsoft.com/office/powerpoint/2010/main" val="3694488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3938"/>
            <a:ext cx="8229600" cy="4724400"/>
          </a:xfrm>
        </p:spPr>
        <p:txBody>
          <a:bodyPr>
            <a:normAutofit/>
          </a:bodyPr>
          <a:lstStyle/>
          <a:p>
            <a:pPr marL="0" indent="0">
              <a:buFont typeface="Arial" charset="0"/>
              <a:buNone/>
              <a:defRPr/>
            </a:pPr>
            <a:r>
              <a:rPr lang="en-US" sz="2800" b="1" dirty="0" smtClean="0">
                <a:solidFill>
                  <a:schemeClr val="tx2"/>
                </a:solidFill>
              </a:rPr>
              <a:t>Disappearing Students:</a:t>
            </a:r>
          </a:p>
          <a:p>
            <a:pPr marL="0" indent="0">
              <a:buFont typeface="Arial" charset="0"/>
              <a:buNone/>
              <a:defRPr/>
            </a:pPr>
            <a:r>
              <a:rPr lang="en-US" sz="2800" b="1" dirty="0" smtClean="0">
                <a:solidFill>
                  <a:schemeClr val="tx2"/>
                </a:solidFill>
              </a:rPr>
              <a:t>English-Writing in California</a:t>
            </a:r>
          </a:p>
          <a:p>
            <a:pPr marL="0" indent="0">
              <a:buFont typeface="Arial" charset="0"/>
              <a:buNone/>
              <a:defRPr/>
            </a:pPr>
            <a:endParaRPr lang="en-US" sz="1100" b="1" dirty="0" smtClean="0"/>
          </a:p>
          <a:p>
            <a:pPr marL="0" indent="0">
              <a:buFont typeface="Arial" charset="0"/>
              <a:buNone/>
              <a:defRPr/>
            </a:pPr>
            <a:endParaRPr lang="en-US" sz="2800" b="1" dirty="0"/>
          </a:p>
          <a:p>
            <a:pPr marL="114300" indent="0">
              <a:buFont typeface="Arial" charset="0"/>
              <a:buNone/>
              <a:defRPr/>
            </a:pP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1057499662"/>
              </p:ext>
            </p:extLst>
          </p:nvPr>
        </p:nvGraphicFramePr>
        <p:xfrm>
          <a:off x="1133475" y="2349500"/>
          <a:ext cx="6978650" cy="2960688"/>
        </p:xfrm>
        <a:graphic>
          <a:graphicData uri="http://schemas.openxmlformats.org/drawingml/2006/table">
            <a:tbl>
              <a:tblPr firstRow="1" bandRow="1">
                <a:tableStyleId>{5C22544A-7EE6-4342-B048-85BDC9FD1C3A}</a:tableStyleId>
              </a:tblPr>
              <a:tblGrid>
                <a:gridCol w="4783251"/>
                <a:gridCol w="2195399"/>
              </a:tblGrid>
              <a:tr h="1335648">
                <a:tc>
                  <a:txBody>
                    <a:bodyPr/>
                    <a:lstStyle/>
                    <a:p>
                      <a:r>
                        <a:rPr lang="en-US" sz="2000" dirty="0" smtClean="0"/>
                        <a:t>Students’ Starting Placement </a:t>
                      </a:r>
                    </a:p>
                    <a:p>
                      <a:r>
                        <a:rPr lang="en-US" sz="2000" dirty="0" smtClean="0"/>
                        <a:t>English</a:t>
                      </a:r>
                      <a:r>
                        <a:rPr lang="en-US" sz="2000" baseline="0" dirty="0" smtClean="0"/>
                        <a:t>-Writing</a:t>
                      </a:r>
                      <a:endParaRPr lang="en-US" sz="2000" dirty="0"/>
                    </a:p>
                  </a:txBody>
                  <a:tcPr marL="91442" marR="91442" marT="45716" marB="45716"/>
                </a:tc>
                <a:tc>
                  <a:txBody>
                    <a:bodyPr/>
                    <a:lstStyle/>
                    <a:p>
                      <a:r>
                        <a:rPr lang="en-US" sz="2000" baseline="0" dirty="0" smtClean="0"/>
                        <a:t>% Completing Transfer-Level English in 3 Years</a:t>
                      </a:r>
                      <a:endParaRPr lang="en-US" sz="2000" dirty="0"/>
                    </a:p>
                  </a:txBody>
                  <a:tcPr marL="91442" marR="91442" marT="45716" marB="45716"/>
                </a:tc>
              </a:tr>
              <a:tr h="541680">
                <a:tc>
                  <a:txBody>
                    <a:bodyPr/>
                    <a:lstStyle/>
                    <a:p>
                      <a:r>
                        <a:rPr lang="en-US" sz="2000" dirty="0" smtClean="0"/>
                        <a:t>One</a:t>
                      </a:r>
                      <a:r>
                        <a:rPr lang="en-US" sz="2000" baseline="0" dirty="0" smtClean="0"/>
                        <a:t> </a:t>
                      </a:r>
                      <a:r>
                        <a:rPr lang="en-US" sz="2000" dirty="0" smtClean="0"/>
                        <a:t>Level</a:t>
                      </a:r>
                      <a:r>
                        <a:rPr lang="en-US" sz="2000" baseline="0" dirty="0" smtClean="0"/>
                        <a:t> Below</a:t>
                      </a:r>
                      <a:endParaRPr lang="en-US" sz="2000" dirty="0"/>
                    </a:p>
                  </a:txBody>
                  <a:tcPr marL="91442" marR="91442" marT="45716" marB="45716"/>
                </a:tc>
                <a:tc>
                  <a:txBody>
                    <a:bodyPr/>
                    <a:lstStyle/>
                    <a:p>
                      <a:r>
                        <a:rPr lang="en-US" sz="2000" dirty="0" smtClean="0"/>
                        <a:t>48%</a:t>
                      </a:r>
                      <a:endParaRPr lang="en-US" sz="2000" dirty="0"/>
                    </a:p>
                  </a:txBody>
                  <a:tcPr marL="91442" marR="91442" marT="45716" marB="45716"/>
                </a:tc>
              </a:tr>
              <a:tr h="541680">
                <a:tc>
                  <a:txBody>
                    <a:bodyPr/>
                    <a:lstStyle/>
                    <a:p>
                      <a:r>
                        <a:rPr lang="en-US" sz="2000" dirty="0" smtClean="0"/>
                        <a:t>Two</a:t>
                      </a:r>
                      <a:r>
                        <a:rPr lang="en-US" sz="2000" baseline="0" dirty="0" smtClean="0"/>
                        <a:t> </a:t>
                      </a:r>
                      <a:r>
                        <a:rPr lang="en-US" sz="2000" dirty="0" smtClean="0"/>
                        <a:t>Levels Below</a:t>
                      </a:r>
                      <a:endParaRPr lang="en-US" sz="2000" dirty="0"/>
                    </a:p>
                  </a:txBody>
                  <a:tcPr marL="91442" marR="91442" marT="45716" marB="45716"/>
                </a:tc>
                <a:tc>
                  <a:txBody>
                    <a:bodyPr/>
                    <a:lstStyle/>
                    <a:p>
                      <a:r>
                        <a:rPr lang="en-US" sz="2000" dirty="0" smtClean="0"/>
                        <a:t>34%</a:t>
                      </a:r>
                      <a:endParaRPr lang="en-US" sz="2000" dirty="0"/>
                    </a:p>
                  </a:txBody>
                  <a:tcPr marL="91442" marR="91442" marT="45716" marB="45716"/>
                </a:tc>
              </a:tr>
              <a:tr h="541680">
                <a:tc>
                  <a:txBody>
                    <a:bodyPr/>
                    <a:lstStyle/>
                    <a:p>
                      <a:r>
                        <a:rPr lang="en-US" sz="2000" dirty="0" smtClean="0"/>
                        <a:t>Three or more Levels Below</a:t>
                      </a:r>
                      <a:endParaRPr lang="en-US" sz="2000" dirty="0"/>
                    </a:p>
                  </a:txBody>
                  <a:tcPr marL="91442" marR="91442" marT="45716" marB="45716"/>
                </a:tc>
                <a:tc>
                  <a:txBody>
                    <a:bodyPr/>
                    <a:lstStyle/>
                    <a:p>
                      <a:r>
                        <a:rPr lang="en-US" sz="2000" dirty="0" smtClean="0"/>
                        <a:t>19%</a:t>
                      </a:r>
                      <a:endParaRPr lang="en-US" sz="2000" dirty="0"/>
                    </a:p>
                  </a:txBody>
                  <a:tcPr marL="91442" marR="91442" marT="45716" marB="45716"/>
                </a:tc>
              </a:tr>
            </a:tbl>
          </a:graphicData>
        </a:graphic>
      </p:graphicFrame>
      <p:sp>
        <p:nvSpPr>
          <p:cNvPr id="33812" name="TextBox 3"/>
          <p:cNvSpPr txBox="1">
            <a:spLocks noChangeArrowheads="1"/>
          </p:cNvSpPr>
          <p:nvPr/>
        </p:nvSpPr>
        <p:spPr bwMode="auto">
          <a:xfrm>
            <a:off x="1587500" y="5632450"/>
            <a:ext cx="6864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charset="0"/>
                <a:ea typeface="ヒラギノ角ゴ Pro W3" charset="0"/>
                <a:cs typeface="ヒラギノ角ゴ Pro W3" charset="0"/>
              </a:defRPr>
            </a:lvl1pPr>
            <a:lvl2pPr marL="742950" indent="-285750" eaLnBrk="0" hangingPunct="0">
              <a:defRPr sz="2400">
                <a:solidFill>
                  <a:schemeClr val="tx1"/>
                </a:solidFill>
                <a:latin typeface="Gill Sans MT" charset="0"/>
                <a:ea typeface="ヒラギノ角ゴ Pro W3" charset="0"/>
                <a:cs typeface="ヒラギノ角ゴ Pro W3" charset="0"/>
              </a:defRPr>
            </a:lvl2pPr>
            <a:lvl3pPr marL="1143000" indent="-228600" eaLnBrk="0" hangingPunct="0">
              <a:defRPr sz="2400">
                <a:solidFill>
                  <a:schemeClr val="tx1"/>
                </a:solidFill>
                <a:latin typeface="Gill Sans MT" charset="0"/>
                <a:ea typeface="ヒラギノ角ゴ Pro W3" charset="0"/>
                <a:cs typeface="ヒラギノ角ゴ Pro W3" charset="0"/>
              </a:defRPr>
            </a:lvl3pPr>
            <a:lvl4pPr marL="1600200" indent="-228600" eaLnBrk="0" hangingPunct="0">
              <a:defRPr sz="2400">
                <a:solidFill>
                  <a:schemeClr val="tx1"/>
                </a:solidFill>
                <a:latin typeface="Gill Sans MT" charset="0"/>
                <a:ea typeface="ヒラギノ角ゴ Pro W3" charset="0"/>
                <a:cs typeface="ヒラギノ角ゴ Pro W3" charset="0"/>
              </a:defRPr>
            </a:lvl4pPr>
            <a:lvl5pPr marL="2057400" indent="-228600" eaLnBrk="0" hangingPunct="0">
              <a:defRPr sz="2400">
                <a:solidFill>
                  <a:schemeClr val="tx1"/>
                </a:solidFill>
                <a:latin typeface="Gill Sans MT"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9pPr>
          </a:lstStyle>
          <a:p>
            <a:pPr eaLnBrk="1" hangingPunct="1"/>
            <a:r>
              <a:rPr lang="en-US" sz="2000" dirty="0"/>
              <a:t>Statewide data, Basic Skills Cohort Tracker, Fall 2009-Spring 2012</a:t>
            </a:r>
          </a:p>
        </p:txBody>
      </p:sp>
      <p:sp>
        <p:nvSpPr>
          <p:cNvPr id="5" name="TextBox 4"/>
          <p:cNvSpPr txBox="1"/>
          <p:nvPr/>
        </p:nvSpPr>
        <p:spPr>
          <a:xfrm>
            <a:off x="6973353" y="4492943"/>
            <a:ext cx="2170647" cy="2227779"/>
          </a:xfrm>
          <a:prstGeom prst="wedgeRoundRectCallout">
            <a:avLst>
              <a:gd name="adj1" fmla="val -62172"/>
              <a:gd name="adj2" fmla="val -24698"/>
              <a:gd name="adj3" fmla="val 16667"/>
            </a:avLst>
          </a:prstGeom>
          <a:solidFill>
            <a:schemeClr val="tx2">
              <a:lumMod val="40000"/>
              <a:lumOff val="60000"/>
            </a:schemeClr>
          </a:solidFill>
          <a:ln>
            <a:solidFill>
              <a:schemeClr val="tx1"/>
            </a:solidFill>
          </a:ln>
        </p:spPr>
        <p:txBody>
          <a:bodyPr wrap="square" rtlCol="0">
            <a:spAutoFit/>
          </a:bodyPr>
          <a:lstStyle/>
          <a:p>
            <a:r>
              <a:rPr lang="en-US" dirty="0" smtClean="0"/>
              <a:t>Across CA, students of color 2-3 times more likely to begin in lowest levels than white students</a:t>
            </a:r>
            <a:endParaRPr lang="en-US" dirty="0"/>
          </a:p>
        </p:txBody>
      </p:sp>
    </p:spTree>
    <p:extLst>
      <p:ext uri="{BB962C8B-B14F-4D97-AF65-F5344CB8AC3E}">
        <p14:creationId xmlns:p14="http://schemas.microsoft.com/office/powerpoint/2010/main" val="15187991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23938"/>
            <a:ext cx="8229600" cy="4724400"/>
          </a:xfrm>
        </p:spPr>
        <p:txBody>
          <a:bodyPr>
            <a:normAutofit/>
          </a:bodyPr>
          <a:lstStyle/>
          <a:p>
            <a:pPr marL="0" indent="0">
              <a:buFont typeface="Arial" charset="0"/>
              <a:buNone/>
              <a:defRPr/>
            </a:pPr>
            <a:r>
              <a:rPr lang="en-US" sz="2800" b="1" dirty="0" smtClean="0">
                <a:solidFill>
                  <a:schemeClr val="tx2"/>
                </a:solidFill>
              </a:rPr>
              <a:t>Disappearing Students:</a:t>
            </a:r>
          </a:p>
          <a:p>
            <a:pPr marL="0" indent="0">
              <a:buFont typeface="Arial" charset="0"/>
              <a:buNone/>
              <a:defRPr/>
            </a:pPr>
            <a:r>
              <a:rPr lang="en-US" sz="2800" b="1" dirty="0" smtClean="0">
                <a:solidFill>
                  <a:schemeClr val="tx2"/>
                </a:solidFill>
              </a:rPr>
              <a:t>Mathematics in California</a:t>
            </a:r>
          </a:p>
          <a:p>
            <a:pPr marL="0" indent="0">
              <a:buFont typeface="Arial" charset="0"/>
              <a:buNone/>
              <a:defRPr/>
            </a:pPr>
            <a:endParaRPr lang="en-US" sz="1100" b="1" dirty="0" smtClean="0"/>
          </a:p>
          <a:p>
            <a:pPr marL="0" indent="0">
              <a:buFont typeface="Arial" charset="0"/>
              <a:buNone/>
              <a:defRPr/>
            </a:pPr>
            <a:endParaRPr lang="en-US" sz="2800" b="1" dirty="0"/>
          </a:p>
          <a:p>
            <a:pPr marL="114300" indent="0">
              <a:buFont typeface="Arial" charset="0"/>
              <a:buNone/>
              <a:defRPr/>
            </a:pPr>
            <a:endParaRPr lang="en-US" sz="2800" dirty="0" smtClean="0"/>
          </a:p>
        </p:txBody>
      </p:sp>
      <p:graphicFrame>
        <p:nvGraphicFramePr>
          <p:cNvPr id="2" name="Table 1"/>
          <p:cNvGraphicFramePr>
            <a:graphicFrameLocks noGrp="1"/>
          </p:cNvGraphicFramePr>
          <p:nvPr/>
        </p:nvGraphicFramePr>
        <p:xfrm>
          <a:off x="1133475" y="2349500"/>
          <a:ext cx="6978650" cy="2960688"/>
        </p:xfrm>
        <a:graphic>
          <a:graphicData uri="http://schemas.openxmlformats.org/drawingml/2006/table">
            <a:tbl>
              <a:tblPr firstRow="1" bandRow="1">
                <a:tableStyleId>{5C22544A-7EE6-4342-B048-85BDC9FD1C3A}</a:tableStyleId>
              </a:tblPr>
              <a:tblGrid>
                <a:gridCol w="4783251"/>
                <a:gridCol w="2195399"/>
              </a:tblGrid>
              <a:tr h="1335648">
                <a:tc>
                  <a:txBody>
                    <a:bodyPr/>
                    <a:lstStyle/>
                    <a:p>
                      <a:r>
                        <a:rPr lang="en-US" sz="2000" dirty="0" smtClean="0"/>
                        <a:t>Students’ Starting Placement </a:t>
                      </a:r>
                    </a:p>
                    <a:p>
                      <a:r>
                        <a:rPr lang="en-US" sz="2000" dirty="0" smtClean="0"/>
                        <a:t>Mathematics</a:t>
                      </a:r>
                    </a:p>
                  </a:txBody>
                  <a:tcPr marL="91442" marR="91442" marT="45716" marB="45716"/>
                </a:tc>
                <a:tc>
                  <a:txBody>
                    <a:bodyPr/>
                    <a:lstStyle/>
                    <a:p>
                      <a:r>
                        <a:rPr lang="en-US" sz="2000" baseline="0" dirty="0" smtClean="0"/>
                        <a:t>% Completing Transfer-Level Math in 3 Years</a:t>
                      </a:r>
                      <a:endParaRPr lang="en-US" sz="2000" dirty="0"/>
                    </a:p>
                  </a:txBody>
                  <a:tcPr marL="91442" marR="91442" marT="45716" marB="45716"/>
                </a:tc>
              </a:tr>
              <a:tr h="541680">
                <a:tc>
                  <a:txBody>
                    <a:bodyPr/>
                    <a:lstStyle/>
                    <a:p>
                      <a:r>
                        <a:rPr lang="en-US" sz="2000" dirty="0" smtClean="0"/>
                        <a:t>One</a:t>
                      </a:r>
                      <a:r>
                        <a:rPr lang="en-US" sz="2000" baseline="0" dirty="0" smtClean="0"/>
                        <a:t> </a:t>
                      </a:r>
                      <a:r>
                        <a:rPr lang="en-US" sz="2000" dirty="0" smtClean="0"/>
                        <a:t>Level</a:t>
                      </a:r>
                      <a:r>
                        <a:rPr lang="en-US" sz="2000" baseline="0" dirty="0" smtClean="0"/>
                        <a:t> Below</a:t>
                      </a:r>
                      <a:endParaRPr lang="en-US" sz="2000" dirty="0"/>
                    </a:p>
                  </a:txBody>
                  <a:tcPr marL="91442" marR="91442" marT="45716" marB="45716"/>
                </a:tc>
                <a:tc>
                  <a:txBody>
                    <a:bodyPr/>
                    <a:lstStyle/>
                    <a:p>
                      <a:r>
                        <a:rPr lang="en-US" sz="2000" dirty="0" smtClean="0"/>
                        <a:t>35%</a:t>
                      </a:r>
                      <a:endParaRPr lang="en-US" sz="2000" dirty="0"/>
                    </a:p>
                  </a:txBody>
                  <a:tcPr marL="91442" marR="91442" marT="45716" marB="45716"/>
                </a:tc>
              </a:tr>
              <a:tr h="541680">
                <a:tc>
                  <a:txBody>
                    <a:bodyPr/>
                    <a:lstStyle/>
                    <a:p>
                      <a:r>
                        <a:rPr lang="en-US" sz="2000" dirty="0" smtClean="0"/>
                        <a:t>Two</a:t>
                      </a:r>
                      <a:r>
                        <a:rPr lang="en-US" sz="2000" baseline="0" dirty="0" smtClean="0"/>
                        <a:t> </a:t>
                      </a:r>
                      <a:r>
                        <a:rPr lang="en-US" sz="2000" dirty="0" smtClean="0"/>
                        <a:t>Levels Below</a:t>
                      </a:r>
                      <a:endParaRPr lang="en-US" sz="2000" dirty="0"/>
                    </a:p>
                  </a:txBody>
                  <a:tcPr marL="91442" marR="91442" marT="45716" marB="45716"/>
                </a:tc>
                <a:tc>
                  <a:txBody>
                    <a:bodyPr/>
                    <a:lstStyle/>
                    <a:p>
                      <a:r>
                        <a:rPr lang="en-US" sz="2000" dirty="0" smtClean="0"/>
                        <a:t>15%</a:t>
                      </a:r>
                      <a:endParaRPr lang="en-US" sz="2000" dirty="0"/>
                    </a:p>
                  </a:txBody>
                  <a:tcPr marL="91442" marR="91442" marT="45716" marB="45716"/>
                </a:tc>
              </a:tr>
              <a:tr h="541680">
                <a:tc>
                  <a:txBody>
                    <a:bodyPr/>
                    <a:lstStyle/>
                    <a:p>
                      <a:r>
                        <a:rPr lang="en-US" sz="2000" dirty="0" smtClean="0"/>
                        <a:t>Three or more Levels Below</a:t>
                      </a:r>
                      <a:endParaRPr lang="en-US" sz="2000" dirty="0"/>
                    </a:p>
                  </a:txBody>
                  <a:tcPr marL="91442" marR="91442" marT="45716" marB="45716"/>
                </a:tc>
                <a:tc>
                  <a:txBody>
                    <a:bodyPr/>
                    <a:lstStyle/>
                    <a:p>
                      <a:r>
                        <a:rPr lang="en-US" sz="2000" dirty="0" smtClean="0"/>
                        <a:t>6%</a:t>
                      </a:r>
                      <a:endParaRPr lang="en-US" sz="2000" dirty="0"/>
                    </a:p>
                  </a:txBody>
                  <a:tcPr marL="91442" marR="91442" marT="45716" marB="45716"/>
                </a:tc>
              </a:tr>
            </a:tbl>
          </a:graphicData>
        </a:graphic>
      </p:graphicFrame>
      <p:sp>
        <p:nvSpPr>
          <p:cNvPr id="34836" name="TextBox 3"/>
          <p:cNvSpPr txBox="1">
            <a:spLocks noChangeArrowheads="1"/>
          </p:cNvSpPr>
          <p:nvPr/>
        </p:nvSpPr>
        <p:spPr bwMode="auto">
          <a:xfrm>
            <a:off x="1587500" y="5632450"/>
            <a:ext cx="6864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Gill Sans MT" charset="0"/>
                <a:ea typeface="ヒラギノ角ゴ Pro W3" charset="0"/>
                <a:cs typeface="ヒラギノ角ゴ Pro W3" charset="0"/>
              </a:defRPr>
            </a:lvl1pPr>
            <a:lvl2pPr marL="742950" indent="-285750" eaLnBrk="0" hangingPunct="0">
              <a:defRPr sz="2400">
                <a:solidFill>
                  <a:schemeClr val="tx1"/>
                </a:solidFill>
                <a:latin typeface="Gill Sans MT" charset="0"/>
                <a:ea typeface="ヒラギノ角ゴ Pro W3" charset="0"/>
                <a:cs typeface="ヒラギノ角ゴ Pro W3" charset="0"/>
              </a:defRPr>
            </a:lvl2pPr>
            <a:lvl3pPr marL="1143000" indent="-228600" eaLnBrk="0" hangingPunct="0">
              <a:defRPr sz="2400">
                <a:solidFill>
                  <a:schemeClr val="tx1"/>
                </a:solidFill>
                <a:latin typeface="Gill Sans MT" charset="0"/>
                <a:ea typeface="ヒラギノ角ゴ Pro W3" charset="0"/>
                <a:cs typeface="ヒラギノ角ゴ Pro W3" charset="0"/>
              </a:defRPr>
            </a:lvl3pPr>
            <a:lvl4pPr marL="1600200" indent="-228600" eaLnBrk="0" hangingPunct="0">
              <a:defRPr sz="2400">
                <a:solidFill>
                  <a:schemeClr val="tx1"/>
                </a:solidFill>
                <a:latin typeface="Gill Sans MT" charset="0"/>
                <a:ea typeface="ヒラギノ角ゴ Pro W3" charset="0"/>
                <a:cs typeface="ヒラギノ角ゴ Pro W3" charset="0"/>
              </a:defRPr>
            </a:lvl4pPr>
            <a:lvl5pPr marL="2057400" indent="-228600" eaLnBrk="0" hangingPunct="0">
              <a:defRPr sz="2400">
                <a:solidFill>
                  <a:schemeClr val="tx1"/>
                </a:solidFill>
                <a:latin typeface="Gill Sans MT"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Gill Sans MT" charset="0"/>
                <a:ea typeface="ヒラギノ角ゴ Pro W3" charset="0"/>
                <a:cs typeface="ヒラギノ角ゴ Pro W3" charset="0"/>
              </a:defRPr>
            </a:lvl9pPr>
          </a:lstStyle>
          <a:p>
            <a:pPr eaLnBrk="1" hangingPunct="1"/>
            <a:r>
              <a:rPr lang="en-US" sz="2000" dirty="0"/>
              <a:t>Statewide data, Basic Skills Cohort Tracker, Fall 2009-Spring 2012</a:t>
            </a:r>
          </a:p>
        </p:txBody>
      </p:sp>
      <p:sp>
        <p:nvSpPr>
          <p:cNvPr id="5" name="TextBox 4"/>
          <p:cNvSpPr txBox="1"/>
          <p:nvPr/>
        </p:nvSpPr>
        <p:spPr>
          <a:xfrm>
            <a:off x="6973353" y="4492943"/>
            <a:ext cx="2170647" cy="1940957"/>
          </a:xfrm>
          <a:prstGeom prst="wedgeRoundRectCallout">
            <a:avLst>
              <a:gd name="adj1" fmla="val -62172"/>
              <a:gd name="adj2" fmla="val -24698"/>
              <a:gd name="adj3" fmla="val 16667"/>
            </a:avLst>
          </a:prstGeom>
          <a:solidFill>
            <a:schemeClr val="tx2">
              <a:lumMod val="40000"/>
              <a:lumOff val="60000"/>
            </a:schemeClr>
          </a:solidFill>
          <a:ln>
            <a:solidFill>
              <a:schemeClr val="tx1"/>
            </a:solidFill>
          </a:ln>
        </p:spPr>
        <p:txBody>
          <a:bodyPr wrap="square" rtlCol="0">
            <a:spAutoFit/>
          </a:bodyPr>
          <a:lstStyle/>
          <a:p>
            <a:r>
              <a:rPr lang="en-US" dirty="0" smtClean="0"/>
              <a:t>Across CA, more than half of Black and Hispanic students in remedial math begin here</a:t>
            </a:r>
            <a:endParaRPr lang="en-US" dirty="0"/>
          </a:p>
        </p:txBody>
      </p:sp>
    </p:spTree>
    <p:extLst>
      <p:ext uri="{BB962C8B-B14F-4D97-AF65-F5344CB8AC3E}">
        <p14:creationId xmlns:p14="http://schemas.microsoft.com/office/powerpoint/2010/main" val="6325678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6733</TotalTime>
  <Words>1724</Words>
  <Application>Microsoft Macintosh PowerPoint</Application>
  <PresentationFormat>On-screen Show (4:3)</PresentationFormat>
  <Paragraphs>204</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Three High Leverage Strategies in English  Conference on Acceleration in  Developmental Education Baltimore, MD  June 18, 2016</vt:lpstr>
      <vt:lpstr>Student Success Scorecard</vt:lpstr>
      <vt:lpstr>Traditional Remediation</vt:lpstr>
      <vt:lpstr>Butte: What if we let more students into  college English?</vt:lpstr>
      <vt:lpstr>Las Positas: What if we provided only one level of remediation below the college level?</vt:lpstr>
      <vt:lpstr>What if colleges &amp; universities offered only co-requisite models of remediation? Fall 2015 Statewide Data: Tennessee </vt:lpstr>
      <vt:lpstr>The Unintended Consequence of Remediation Policies</vt:lpstr>
      <vt:lpstr>PowerPoint Presentation</vt:lpstr>
      <vt:lpstr>PowerPoint Presentation</vt:lpstr>
      <vt:lpstr>Placement as Destiny</vt:lpstr>
      <vt:lpstr>How do we determine who is “college ready”?</vt:lpstr>
      <vt:lpstr>Are you college ready?</vt:lpstr>
      <vt:lpstr>Attrition among Students Placed into Remediation:  A Structural Problem</vt:lpstr>
      <vt:lpstr>Illustration: Chabot College</vt:lpstr>
      <vt:lpstr>A Thought experiment: What if  more students passed the first course?</vt:lpstr>
      <vt:lpstr>BOTTOM LINE</vt:lpstr>
      <vt:lpstr>Three High-Leverage Strategies</vt:lpstr>
      <vt:lpstr>Acceleration</vt:lpstr>
      <vt:lpstr>A window into A CAP classroom</vt:lpstr>
      <vt:lpstr>A window into A CAP classroom</vt:lpstr>
      <vt:lpstr>Before and After CAP Redesign: Irvine Valley College</vt:lpstr>
      <vt:lpstr>CAP Instructional Design Principles</vt:lpstr>
    </vt:vector>
  </TitlesOfParts>
  <Company>chabot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khern hern</dc:creator>
  <cp:lastModifiedBy>a</cp:lastModifiedBy>
  <cp:revision>61</cp:revision>
  <dcterms:created xsi:type="dcterms:W3CDTF">2014-06-04T16:33:47Z</dcterms:created>
  <dcterms:modified xsi:type="dcterms:W3CDTF">2016-06-17T19:42:04Z</dcterms:modified>
</cp:coreProperties>
</file>