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6"/>
  </p:notesMasterIdLst>
  <p:sldIdLst>
    <p:sldId id="256" r:id="rId2"/>
    <p:sldId id="331" r:id="rId3"/>
    <p:sldId id="354" r:id="rId4"/>
    <p:sldId id="355" r:id="rId5"/>
    <p:sldId id="356" r:id="rId6"/>
    <p:sldId id="357" r:id="rId7"/>
    <p:sldId id="343" r:id="rId8"/>
    <p:sldId id="350" r:id="rId9"/>
    <p:sldId id="371" r:id="rId10"/>
    <p:sldId id="359" r:id="rId11"/>
    <p:sldId id="358" r:id="rId12"/>
    <p:sldId id="360" r:id="rId13"/>
    <p:sldId id="361" r:id="rId14"/>
    <p:sldId id="372" r:id="rId15"/>
    <p:sldId id="362" r:id="rId16"/>
    <p:sldId id="363" r:id="rId17"/>
    <p:sldId id="364" r:id="rId18"/>
    <p:sldId id="365" r:id="rId19"/>
    <p:sldId id="366" r:id="rId20"/>
    <p:sldId id="367" r:id="rId21"/>
    <p:sldId id="373" r:id="rId22"/>
    <p:sldId id="370" r:id="rId23"/>
    <p:sldId id="369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52" r:id="rId33"/>
    <p:sldId id="353" r:id="rId34"/>
    <p:sldId id="320" r:id="rId35"/>
    <p:sldId id="384" r:id="rId36"/>
    <p:sldId id="383" r:id="rId37"/>
    <p:sldId id="382" r:id="rId38"/>
    <p:sldId id="322" r:id="rId39"/>
    <p:sldId id="326" r:id="rId40"/>
    <p:sldId id="327" r:id="rId41"/>
    <p:sldId id="328" r:id="rId42"/>
    <p:sldId id="323" r:id="rId43"/>
    <p:sldId id="385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B2"/>
    <a:srgbClr val="338E8E"/>
    <a:srgbClr val="235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48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ff.LPC-W7-64\Google%20Drive\OIRP%20-%20LPC\A.%20%20In%20Progress\2017-01-10%20English%20Research\English%201A%20Success%20Rates%20F12%20to%20F16_01.31.17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3179550029172"/>
          <c:y val="0.209487035804912"/>
          <c:w val="0.922325436331376"/>
          <c:h val="0.6402947807621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EB1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Sheet1!$C$15:$F$15</c:f>
              <c:strCache>
                <c:ptCount val="4"/>
                <c:pt idx="0">
                  <c:v>Overall Success Rates</c:v>
                </c:pt>
                <c:pt idx="1">
                  <c:v>Entered Via Both Test &amp; HS GPA</c:v>
                </c:pt>
                <c:pt idx="2">
                  <c:v>Entered Via HS GPA Only</c:v>
                </c:pt>
                <c:pt idx="3">
                  <c:v>Entered Via Assessment Test Only</c:v>
                </c:pt>
              </c:strCache>
            </c:strRef>
          </c:cat>
          <c:val>
            <c:numRef>
              <c:f>Sheet1!$C$16:$F$16</c:f>
              <c:numCache>
                <c:formatCode>0%</c:formatCode>
                <c:ptCount val="4"/>
                <c:pt idx="0">
                  <c:v>0.79</c:v>
                </c:pt>
                <c:pt idx="1">
                  <c:v>0.85</c:v>
                </c:pt>
                <c:pt idx="2">
                  <c:v>0.77</c:v>
                </c:pt>
                <c:pt idx="3">
                  <c:v>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4F-49E4-A301-602A4873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257464"/>
        <c:axId val="-2142126552"/>
      </c:barChart>
      <c:catAx>
        <c:axId val="-214625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126552"/>
        <c:crosses val="autoZero"/>
        <c:auto val="1"/>
        <c:lblAlgn val="ctr"/>
        <c:lblOffset val="100"/>
        <c:noMultiLvlLbl val="0"/>
      </c:catAx>
      <c:valAx>
        <c:axId val="-2142126552"/>
        <c:scaling>
          <c:orientation val="minMax"/>
          <c:min val="0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257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D2533C"/>
                </a:solidFill>
              </a:rPr>
              <a:t>Las</a:t>
            </a:r>
            <a:r>
              <a:rPr lang="en-US" sz="2400" b="1" baseline="0" dirty="0">
                <a:solidFill>
                  <a:srgbClr val="D2533C"/>
                </a:solidFill>
              </a:rPr>
              <a:t> Positas College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rgbClr val="D2533C"/>
                </a:solidFill>
              </a:rPr>
              <a:t>English 1A </a:t>
            </a:r>
            <a:r>
              <a:rPr lang="en-US" sz="2400" b="1" baseline="0" dirty="0" smtClean="0">
                <a:solidFill>
                  <a:srgbClr val="D2533C"/>
                </a:solidFill>
              </a:rPr>
              <a:t>Course Success </a:t>
            </a:r>
            <a:r>
              <a:rPr lang="en-US" sz="2400" b="1" baseline="0" dirty="0">
                <a:solidFill>
                  <a:srgbClr val="D2533C"/>
                </a:solidFill>
              </a:rPr>
              <a:t>Rates By </a:t>
            </a:r>
            <a:r>
              <a:rPr lang="en-US" sz="2400" b="1" baseline="0" dirty="0" smtClean="0">
                <a:solidFill>
                  <a:srgbClr val="D2533C"/>
                </a:solidFill>
              </a:rPr>
              <a:t>GPA</a:t>
            </a:r>
            <a:endParaRPr lang="en-US" sz="2400" b="1" baseline="0" dirty="0">
              <a:solidFill>
                <a:srgbClr val="D2533C"/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D2533C"/>
                </a:solidFill>
                <a:effectLst/>
              </a:rPr>
              <a:t>Entered Via High School GPA Only</a:t>
            </a:r>
            <a:endParaRPr lang="en-US" sz="2400" dirty="0">
              <a:solidFill>
                <a:srgbClr val="D2533C"/>
              </a:solidFill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rgbClr val="D2533C"/>
                </a:solidFill>
              </a:rPr>
              <a:t>Fall 2016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15602583732802"/>
          <c:y val="0.269287849285858"/>
          <c:w val="0.893135228963832"/>
          <c:h val="0.6259152304063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EB1B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Sheet1!$C$120:$E$120</c:f>
              <c:strCache>
                <c:ptCount val="3"/>
                <c:pt idx="0">
                  <c:v>2.50 to 2.99</c:v>
                </c:pt>
                <c:pt idx="1">
                  <c:v>3.00 to 3.49</c:v>
                </c:pt>
                <c:pt idx="2">
                  <c:v>3.50 to 4.00</c:v>
                </c:pt>
              </c:strCache>
            </c:strRef>
          </c:cat>
          <c:val>
            <c:numRef>
              <c:f>Sheet1!$C$121:$E$121</c:f>
              <c:numCache>
                <c:formatCode>0%</c:formatCode>
                <c:ptCount val="3"/>
                <c:pt idx="0">
                  <c:v>0.75</c:v>
                </c:pt>
                <c:pt idx="1">
                  <c:v>0.77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10-4BDC-8DF4-ADF1BC810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6204840"/>
        <c:axId val="-2141660168"/>
      </c:barChart>
      <c:catAx>
        <c:axId val="-214620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660168"/>
        <c:crosses val="autoZero"/>
        <c:auto val="1"/>
        <c:lblAlgn val="ctr"/>
        <c:lblOffset val="100"/>
        <c:noMultiLvlLbl val="0"/>
      </c:catAx>
      <c:valAx>
        <c:axId val="-2141660168"/>
        <c:scaling>
          <c:orientation val="minMax"/>
          <c:max val="1.0"/>
          <c:min val="0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6204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0.60541</cdr:x>
      <cdr:y>0.18424</cdr:y>
    </cdr:from>
    <cdr:to>
      <cdr:x>0.68519</cdr:x>
      <cdr:y>0.31757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858000" y="1024674"/>
          <a:ext cx="903642" cy="7415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0.84046</cdr:x>
      <cdr:y>0.30729</cdr:y>
    </cdr:from>
    <cdr:to>
      <cdr:x>0.92023</cdr:x>
      <cdr:y>0.44061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7140388" y="1621715"/>
          <a:ext cx="677714" cy="70358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5CE7-8666-0B40-A746-DB650D5639D7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466D1-E173-3A4F-B5D5-FB1ADD7D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to have open &amp; minimized on screen – </a:t>
            </a:r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video.butte.edu</a:t>
            </a:r>
            <a:r>
              <a:rPr lang="en-US" baseline="0" dirty="0" smtClean="0"/>
              <a:t>/media/ENG-118/</a:t>
            </a:r>
            <a:r>
              <a:rPr lang="en-US" baseline="0" dirty="0" err="1" smtClean="0"/>
              <a:t>Simpsons_OnlyMoveTwice.html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CAP website at </a:t>
            </a:r>
            <a:r>
              <a:rPr lang="en-US" baseline="0" dirty="0" err="1" smtClean="0"/>
              <a:t>Freire</a:t>
            </a:r>
            <a:r>
              <a:rPr lang="en-US" baseline="0" dirty="0" smtClean="0"/>
              <a:t> video</a:t>
            </a:r>
          </a:p>
          <a:p>
            <a:r>
              <a:rPr lang="en-US" baseline="0" dirty="0" smtClean="0"/>
              <a:t>Summary of guidelines for choosing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466D1-E173-3A4F-B5D5-FB1ADD7DAB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8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0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13C80F-BB87-604E-B8F9-A135ABED087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23DD0CD-BBC9-184F-A84C-E89099160382}" type="slidenum">
              <a:rPr lang="en-US" sz="1200">
                <a:latin typeface="Calibri" charset="0"/>
              </a:rPr>
              <a:pPr eaLnBrk="1" hangingPunct="1">
                <a:defRPr/>
              </a:pPr>
              <a:t>29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75% = 37%</a:t>
            </a:r>
          </a:p>
          <a:p>
            <a:pPr>
              <a:defRPr/>
            </a:pPr>
            <a:r>
              <a:rPr lang="en-US" dirty="0" smtClean="0"/>
              <a:t>80% = 40%</a:t>
            </a:r>
          </a:p>
          <a:p>
            <a:pPr>
              <a:defRPr/>
            </a:pPr>
            <a:r>
              <a:rPr lang="en-US" dirty="0" smtClean="0"/>
              <a:t>90% = 45%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After reporting out from group, Myra tell story re: her own stupiphany.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6FCB0-CDA9-C04E-9E52-5D7F93F585F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0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466D1-E173-3A4F-B5D5-FB1ADD7DAB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>
                <a:solidFill>
                  <a:srgbClr val="1F4A5C"/>
                </a:solidFill>
              </a:rPr>
              <a:t>Data on racial demographics from:</a:t>
            </a:r>
            <a:r>
              <a:rPr lang="en-US" sz="1200" baseline="0" dirty="0" smtClean="0">
                <a:solidFill>
                  <a:srgbClr val="1F4A5C"/>
                </a:solidFill>
              </a:rPr>
              <a:t> </a:t>
            </a:r>
            <a:r>
              <a:rPr lang="en-US" sz="1200" dirty="0" smtClean="0">
                <a:solidFill>
                  <a:srgbClr val="1F4A5C"/>
                </a:solidFill>
              </a:rPr>
              <a:t>Perry, M.; Bahr, P.R.; Rosin, M.; &amp; Woodward, K.M. (2010). Course-taking patterns, policies, and practices in developmental education in the California Community Colleges. Mountain View, CA: </a:t>
            </a:r>
            <a:r>
              <a:rPr lang="en-US" sz="1200" dirty="0" err="1" smtClean="0">
                <a:solidFill>
                  <a:srgbClr val="1F4A5C"/>
                </a:solidFill>
              </a:rPr>
              <a:t>EdSource</a:t>
            </a:r>
            <a:r>
              <a:rPr lang="en-US" sz="1200" dirty="0" smtClean="0">
                <a:solidFill>
                  <a:srgbClr val="1F4A5C"/>
                </a:solidFill>
              </a:rPr>
              <a:t>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Ask</a:t>
            </a:r>
            <a:r>
              <a:rPr lang="en-US" baseline="0" dirty="0" smtClean="0"/>
              <a:t> people to take our their data – how does their completion rate vary by starting placement?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YOUR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E77B3-1DCF-4547-8245-3ECC3BC0C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E77B3-1DCF-4547-8245-3ECC3BC0C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 –</a:t>
            </a:r>
            <a:r>
              <a:rPr lang="en-US" baseline="0" dirty="0" smtClean="0"/>
              <a:t> these strategies have two things in common: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they shorten students path through transfer-level courses and eliminate exit points, and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all are grounded in the belief that students are capable of doing higher level work than we have traditionally assumed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8D326-EB84-7C4A-8308-7A0D9D1E3A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3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272197"/>
            <a:ext cx="5486400" cy="4047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5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6349-98B0-C34F-8CF9-9333B66282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CCRC analysis</a:t>
            </a:r>
            <a:r>
              <a:rPr lang="en-US" baseline="0" dirty="0" smtClean="0"/>
              <a:t> has shown that both Accuplacer and Compass are incredibly weak predictors of students’ abilities – and just a couple months ago, the company that makes Compass acknowledged this and announced that they would no longer be offering the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5C7A0-E819-C742-98DD-1FB00F4819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41" name="Shape 41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2411FA4-68E9-284F-8FDD-1C2F6117473C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874E990-4A1F-9C48-915B-D1F8025F13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ern@chabotcollege.edu" TargetMode="External"/><Relationship Id="rId4" Type="http://schemas.openxmlformats.org/officeDocument/2006/relationships/hyperlink" Target="http://www.AccelerationProject.org" TargetMode="External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butte.edu/media/ENG-118/Simpsons_OnlyMoveTwice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16983253" TargetMode="Externa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://accelerationproject.org/Publications/ctl/ArticleView/mid/654/articleId/34/Thematic-Approaches-for-Integrated-Reading-and-Writi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llery.carnegiefoundation.org/collections/windows_on_learning/katie_hern/index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chingerreport.org/growth-mindset-guru-carol-dweck-says-teachers-and-parents-often-use-her-research-incorrectly/" TargetMode="External"/><Relationship Id="rId3" Type="http://schemas.openxmlformats.org/officeDocument/2006/relationships/hyperlink" Target="https://learningliberationblog.wordpress.com/2017/04/25/the-new-bootstraps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rningworksca.org/accelerated-pedagog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559" y="1255186"/>
            <a:ext cx="7848600" cy="1927225"/>
          </a:xfrm>
        </p:spPr>
        <p:txBody>
          <a:bodyPr/>
          <a:lstStyle/>
          <a:p>
            <a:r>
              <a:rPr lang="en-US" sz="2800" b="1" cap="none" dirty="0" smtClean="0">
                <a:latin typeface="Ubuntu" charset="0"/>
              </a:rPr>
              <a:t>Inside an Accelerated,</a:t>
            </a:r>
            <a:br>
              <a:rPr lang="en-US" sz="2800" b="1" cap="none" dirty="0" smtClean="0">
                <a:latin typeface="Ubuntu" charset="0"/>
              </a:rPr>
            </a:br>
            <a:r>
              <a:rPr lang="en-US" sz="2800" b="1" cap="none" dirty="0" smtClean="0">
                <a:latin typeface="Ubuntu" charset="0"/>
              </a:rPr>
              <a:t>Integrated Reading &amp; Writing Classroom </a:t>
            </a:r>
            <a:br>
              <a:rPr lang="en-US" sz="2800" b="1" cap="none" dirty="0" smtClean="0">
                <a:latin typeface="Ubuntu" charset="0"/>
              </a:rPr>
            </a:br>
            <a:r>
              <a:rPr lang="en-US" sz="2800" b="1" cap="none" dirty="0" smtClean="0">
                <a:latin typeface="Ubuntu" charset="0"/>
              </a:rPr>
              <a:t/>
            </a:r>
            <a:br>
              <a:rPr lang="en-US" sz="2800" b="1" cap="none" dirty="0" smtClean="0">
                <a:latin typeface="Ubuntu" charset="0"/>
              </a:rPr>
            </a:br>
            <a:r>
              <a:rPr lang="en-US" sz="2400" b="1" cap="none" dirty="0" smtClean="0">
                <a:latin typeface="Ubuntu" charset="0"/>
              </a:rPr>
              <a:t>Pre</a:t>
            </a:r>
            <a:r>
              <a:rPr lang="en-US" sz="2400" b="1" cap="none" dirty="0" smtClean="0">
                <a:latin typeface="Ubuntu" charset="0"/>
              </a:rPr>
              <a:t>-Conference Workshop </a:t>
            </a:r>
            <a:r>
              <a:rPr lang="en-US" sz="2400" b="1" cap="none" dirty="0" smtClean="0">
                <a:latin typeface="Ubuntu" charset="0"/>
              </a:rPr>
              <a:t/>
            </a:r>
            <a:br>
              <a:rPr lang="en-US" sz="2400" b="1" cap="none" dirty="0" smtClean="0">
                <a:latin typeface="Ubuntu" charset="0"/>
              </a:rPr>
            </a:br>
            <a:r>
              <a:rPr lang="en-US" sz="2400" b="1" cap="none" dirty="0" smtClean="0">
                <a:latin typeface="Ubuntu" charset="0"/>
              </a:rPr>
              <a:t>Conference </a:t>
            </a:r>
            <a:r>
              <a:rPr lang="en-US" sz="2400" b="1" cap="none" dirty="0" smtClean="0">
                <a:latin typeface="Ubuntu" charset="0"/>
              </a:rPr>
              <a:t>on Acceleration in </a:t>
            </a:r>
            <a:r>
              <a:rPr lang="en-US" sz="2400" b="1" cap="none" dirty="0" smtClean="0">
                <a:latin typeface="Ubuntu" charset="0"/>
              </a:rPr>
              <a:t>Developmental </a:t>
            </a:r>
            <a:r>
              <a:rPr lang="en-US" sz="2400" b="1" cap="none" dirty="0" smtClean="0">
                <a:latin typeface="Ubuntu" charset="0"/>
              </a:rPr>
              <a:t>Education</a:t>
            </a:r>
            <a:r>
              <a:rPr lang="en-US" sz="2000" b="1" cap="none" dirty="0" smtClean="0">
                <a:latin typeface="Ubuntu" charset="0"/>
              </a:rPr>
              <a:t/>
            </a:r>
            <a:br>
              <a:rPr lang="en-US" sz="2000" b="1" cap="none" dirty="0" smtClean="0">
                <a:latin typeface="Ubuntu" charset="0"/>
              </a:rPr>
            </a:br>
            <a:r>
              <a:rPr lang="en-US" sz="2000" b="1" cap="none" dirty="0" smtClean="0">
                <a:latin typeface="Ubuntu" charset="0"/>
              </a:rPr>
              <a:t>Denver, CO</a:t>
            </a:r>
            <a:r>
              <a:rPr lang="en-US" sz="2000" b="1" cap="none" dirty="0" smtClean="0">
                <a:latin typeface="Ubuntu" charset="0"/>
              </a:rPr>
              <a:t> -- June 14, 2017</a:t>
            </a:r>
            <a:endParaRPr lang="en-US" sz="2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50146"/>
          </a:xfrm>
        </p:spPr>
        <p:txBody>
          <a:bodyPr>
            <a:normAutofit/>
          </a:bodyPr>
          <a:lstStyle/>
          <a:p>
            <a:pPr marL="114300">
              <a:defRPr/>
            </a:pPr>
            <a:r>
              <a:rPr lang="en-US" sz="3200" dirty="0">
                <a:solidFill>
                  <a:schemeClr val="tx2"/>
                </a:solidFill>
              </a:rPr>
              <a:t>Katie </a:t>
            </a:r>
            <a:r>
              <a:rPr lang="en-US" sz="3200" dirty="0" err="1" smtClean="0">
                <a:solidFill>
                  <a:schemeClr val="tx2"/>
                </a:solidFill>
              </a:rPr>
              <a:t>Hern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EdD</a:t>
            </a:r>
            <a:endParaRPr lang="en-US" sz="3200" dirty="0">
              <a:solidFill>
                <a:schemeClr val="tx2"/>
              </a:solidFill>
            </a:endParaRPr>
          </a:p>
          <a:p>
            <a:pPr marL="114300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Co-Founder, California Acceleration Project </a:t>
            </a:r>
            <a:endParaRPr lang="en-US" sz="2000" dirty="0">
              <a:solidFill>
                <a:schemeClr val="tx1"/>
              </a:solidFill>
            </a:endParaRPr>
          </a:p>
          <a:p>
            <a:pPr marL="114300">
              <a:defRPr/>
            </a:pPr>
            <a:r>
              <a:rPr lang="en-US" sz="2000" dirty="0"/>
              <a:t>English </a:t>
            </a:r>
            <a:r>
              <a:rPr lang="en-US" sz="2000" dirty="0" smtClean="0"/>
              <a:t>Instructor,</a:t>
            </a:r>
            <a:r>
              <a:rPr lang="en-US" sz="2000" dirty="0"/>
              <a:t> </a:t>
            </a:r>
            <a:r>
              <a:rPr lang="en-US" sz="2000" dirty="0" smtClean="0"/>
              <a:t>Chabot </a:t>
            </a:r>
            <a:r>
              <a:rPr lang="en-US" sz="2000" dirty="0"/>
              <a:t>College</a:t>
            </a:r>
          </a:p>
          <a:p>
            <a:pPr marL="114300">
              <a:defRPr/>
            </a:pPr>
            <a:r>
              <a:rPr lang="en-US" sz="2000" dirty="0">
                <a:hlinkClick r:id="rId3"/>
              </a:rPr>
              <a:t>khern@chabotcollege.edu</a:t>
            </a:r>
            <a:r>
              <a:rPr lang="en-US" sz="2000" dirty="0"/>
              <a:t> </a:t>
            </a:r>
          </a:p>
          <a:p>
            <a:pPr marL="114300">
              <a:defRPr/>
            </a:pPr>
            <a:r>
              <a:rPr lang="en-US" sz="2000" dirty="0" smtClean="0">
                <a:solidFill>
                  <a:schemeClr val="tx1"/>
                </a:solidFill>
                <a:hlinkClick r:id="rId4"/>
              </a:rPr>
              <a:t>www.AccelerationProject.org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07" y="3924183"/>
            <a:ext cx="2036185" cy="147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7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65500" y="197933"/>
            <a:ext cx="4045200" cy="1128532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en" sz="2800" dirty="0">
                <a:solidFill>
                  <a:srgbClr val="FF0000"/>
                </a:solidFill>
              </a:rPr>
              <a:t>Luis </a:t>
            </a:r>
            <a:r>
              <a:rPr lang="en" sz="2800" dirty="0" smtClean="0">
                <a:solidFill>
                  <a:srgbClr val="FF0000"/>
                </a:solidFill>
              </a:rPr>
              <a:t>Sanchez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Las </a:t>
            </a:r>
            <a:r>
              <a:rPr lang="en-US" sz="2800" dirty="0" err="1" smtClean="0">
                <a:solidFill>
                  <a:srgbClr val="FF0000"/>
                </a:solidFill>
              </a:rPr>
              <a:t>Positas</a:t>
            </a:r>
            <a:r>
              <a:rPr lang="en-US" sz="2800" dirty="0" smtClean="0">
                <a:solidFill>
                  <a:srgbClr val="FF0000"/>
                </a:solidFill>
              </a:rPr>
              <a:t> College</a:t>
            </a:r>
            <a:endParaRPr lang="en" sz="2800" dirty="0">
              <a:solidFill>
                <a:srgbClr val="FF0000"/>
              </a:solidFill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ubTitle" idx="1"/>
          </p:nvPr>
        </p:nvSpPr>
        <p:spPr>
          <a:xfrm>
            <a:off x="123908" y="1502487"/>
            <a:ext cx="4186792" cy="5084778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-US" sz="1800" dirty="0" err="1" smtClean="0">
                <a:solidFill>
                  <a:schemeClr val="tx1"/>
                </a:solidFill>
              </a:rPr>
              <a:t>Accuplacer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Result: Not College Ready </a:t>
            </a: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" sz="1800" dirty="0" smtClean="0">
                <a:solidFill>
                  <a:schemeClr val="tx1"/>
                </a:solidFill>
              </a:rPr>
              <a:t>First-generation </a:t>
            </a:r>
            <a:r>
              <a:rPr lang="en" sz="1800" dirty="0">
                <a:solidFill>
                  <a:schemeClr val="tx1"/>
                </a:solidFill>
              </a:rPr>
              <a:t>college student</a:t>
            </a: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" sz="1800" dirty="0">
                <a:solidFill>
                  <a:schemeClr val="tx1"/>
                </a:solidFill>
              </a:rPr>
              <a:t>Generation 1.5: </a:t>
            </a:r>
            <a:r>
              <a:rPr lang="en" sz="1800" dirty="0" smtClean="0">
                <a:solidFill>
                  <a:schemeClr val="tx1"/>
                </a:solidFill>
              </a:rPr>
              <a:t>U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en" sz="1800" dirty="0" smtClean="0">
                <a:solidFill>
                  <a:schemeClr val="tx1"/>
                </a:solidFill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born </a:t>
            </a:r>
            <a:r>
              <a:rPr lang="en-US" sz="1800" dirty="0">
                <a:solidFill>
                  <a:schemeClr val="tx1"/>
                </a:solidFill>
              </a:rPr>
              <a:t>&amp;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 smtClean="0">
                <a:solidFill>
                  <a:schemeClr val="tx1"/>
                </a:solidFill>
              </a:rPr>
              <a:t>educated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" sz="1800" dirty="0" smtClean="0">
                <a:solidFill>
                  <a:schemeClr val="tx1"/>
                </a:solidFill>
              </a:rPr>
              <a:t>parents </a:t>
            </a:r>
            <a:r>
              <a:rPr lang="en" sz="1800" dirty="0">
                <a:solidFill>
                  <a:schemeClr val="tx1"/>
                </a:solidFill>
              </a:rPr>
              <a:t>do not speak </a:t>
            </a:r>
            <a:r>
              <a:rPr lang="en" sz="1800" dirty="0" smtClean="0">
                <a:solidFill>
                  <a:schemeClr val="tx1"/>
                </a:solidFill>
              </a:rPr>
              <a:t>English</a:t>
            </a:r>
            <a:endParaRPr lang="en" sz="18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" sz="1800" dirty="0">
                <a:solidFill>
                  <a:schemeClr val="tx1"/>
                </a:solidFill>
              </a:rPr>
              <a:t>Bilingual: </a:t>
            </a:r>
            <a:r>
              <a:rPr lang="en" sz="1800" dirty="0" smtClean="0">
                <a:solidFill>
                  <a:schemeClr val="tx1"/>
                </a:solidFill>
              </a:rPr>
              <a:t>feels </a:t>
            </a:r>
            <a:r>
              <a:rPr lang="en" sz="1800" dirty="0">
                <a:solidFill>
                  <a:schemeClr val="tx1"/>
                </a:solidFill>
              </a:rPr>
              <a:t>most comfortable </a:t>
            </a:r>
            <a:r>
              <a:rPr lang="en-US" sz="1800" dirty="0">
                <a:solidFill>
                  <a:schemeClr val="tx1"/>
                </a:solidFill>
              </a:rPr>
              <a:t>&amp;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most himself in English</a:t>
            </a: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High school GPA: Above 2.5, allowed to enroll directly in College English</a:t>
            </a: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" sz="1800" dirty="0" smtClean="0">
                <a:solidFill>
                  <a:schemeClr val="tx1"/>
                </a:solidFill>
              </a:rPr>
              <a:t>Earned </a:t>
            </a:r>
            <a:r>
              <a:rPr lang="en" sz="1800" dirty="0">
                <a:solidFill>
                  <a:schemeClr val="tx1"/>
                </a:solidFill>
              </a:rPr>
              <a:t>Bs on all four </a:t>
            </a:r>
            <a:r>
              <a:rPr lang="en" sz="1800" dirty="0" smtClean="0">
                <a:solidFill>
                  <a:schemeClr val="tx1"/>
                </a:solidFill>
              </a:rPr>
              <a:t>essays</a:t>
            </a:r>
            <a:r>
              <a:rPr lang="en-US" sz="1800" dirty="0" smtClean="0">
                <a:solidFill>
                  <a:schemeClr val="tx1"/>
                </a:solidFill>
              </a:rPr>
              <a:t>,</a:t>
            </a:r>
            <a:r>
              <a:rPr lang="en" sz="1800" dirty="0" smtClean="0">
                <a:solidFill>
                  <a:schemeClr val="tx1"/>
                </a:solidFill>
              </a:rPr>
              <a:t> </a:t>
            </a:r>
            <a:r>
              <a:rPr lang="en" sz="1800" dirty="0">
                <a:solidFill>
                  <a:schemeClr val="tx1"/>
                </a:solidFill>
              </a:rPr>
              <a:t>turned in all other assignments</a:t>
            </a: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" sz="1800" dirty="0" smtClean="0">
                <a:solidFill>
                  <a:schemeClr val="tx1"/>
                </a:solidFill>
              </a:rPr>
              <a:t>erfect attendance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spcAft>
                <a:spcPts val="2133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Grade in Class: </a:t>
            </a:r>
            <a:r>
              <a:rPr lang="en" sz="1800" dirty="0">
                <a:solidFill>
                  <a:schemeClr val="tx1"/>
                </a:solidFill>
              </a:rPr>
              <a:t>A- </a:t>
            </a:r>
          </a:p>
          <a:p>
            <a:pPr algn="l">
              <a:lnSpc>
                <a:spcPct val="115000"/>
              </a:lnSpc>
              <a:spcAft>
                <a:spcPts val="2133"/>
              </a:spcAft>
            </a:pPr>
            <a:endParaRPr lang="en" sz="1867" dirty="0">
              <a:solidFill>
                <a:schemeClr val="tx1"/>
              </a:solidFill>
            </a:endParaRPr>
          </a:p>
          <a:p>
            <a:endParaRPr dirty="0"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939500" y="930600"/>
            <a:ext cx="3837000" cy="49620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257" name="Shape 257" descr="LuisS.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326" y="0"/>
            <a:ext cx="48746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85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7" y="274638"/>
            <a:ext cx="86258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Las </a:t>
            </a:r>
            <a:r>
              <a:rPr lang="en-US" dirty="0" err="1" smtClean="0">
                <a:solidFill>
                  <a:srgbClr val="C0504D"/>
                </a:solidFill>
              </a:rPr>
              <a:t>Positas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College </a:t>
            </a:r>
            <a:r>
              <a:rPr lang="en-US" dirty="0" smtClean="0">
                <a:solidFill>
                  <a:srgbClr val="C0504D"/>
                </a:solidFill>
              </a:rPr>
              <a:t/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100" dirty="0" smtClean="0">
                <a:solidFill>
                  <a:srgbClr val="C0504D"/>
                </a:solidFill>
              </a:rPr>
              <a:t>High School GPA for</a:t>
            </a:r>
            <a:r>
              <a:rPr lang="en-US" sz="3100" dirty="0" smtClean="0">
                <a:solidFill>
                  <a:srgbClr val="C0504D"/>
                </a:solidFill>
              </a:rPr>
              <a:t> Placement in English – Fall 2016</a:t>
            </a:r>
            <a:endParaRPr lang="en-US" sz="31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Eligibility for college English more than doubled - increasing from 35% to 78% of incoming students </a:t>
            </a:r>
          </a:p>
          <a:p>
            <a:endParaRPr lang="en-US" sz="900" dirty="0" smtClean="0"/>
          </a:p>
          <a:p>
            <a:r>
              <a:rPr lang="en-US" dirty="0" smtClean="0"/>
              <a:t>Students qualify for college English by test OR high school GPA of 2.5 or higher (self report – no transcript required) </a:t>
            </a:r>
          </a:p>
          <a:p>
            <a:endParaRPr lang="en-US" sz="1300" dirty="0" smtClean="0"/>
          </a:p>
          <a:p>
            <a:r>
              <a:rPr lang="en-US" dirty="0" smtClean="0"/>
              <a:t>No changes to curriculum, no co-requisite support provided -- students were simply allowed to enroll in the existing course</a:t>
            </a:r>
          </a:p>
          <a:p>
            <a:endParaRPr lang="en-US" sz="900" dirty="0" smtClean="0"/>
          </a:p>
          <a:p>
            <a:r>
              <a:rPr lang="en-US" dirty="0" smtClean="0"/>
              <a:t>Success rates in college English held steady</a:t>
            </a:r>
          </a:p>
          <a:p>
            <a:endParaRPr lang="en-US" sz="900" dirty="0" smtClean="0"/>
          </a:p>
          <a:p>
            <a:r>
              <a:rPr lang="en-US" dirty="0" smtClean="0"/>
              <a:t>Among students who previously would have been placed into remediation (N=348), 77% passed college English and 58% earned As or </a:t>
            </a:r>
            <a:r>
              <a:rPr lang="en-US" dirty="0" err="1" smtClean="0"/>
              <a:t>Bs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/>
              <a:t>C</a:t>
            </a:r>
            <a:r>
              <a:rPr lang="en-US" dirty="0" smtClean="0"/>
              <a:t>ompletion of college English </a:t>
            </a:r>
            <a:r>
              <a:rPr lang="en-US" dirty="0"/>
              <a:t>was 1.75 times higher than </a:t>
            </a:r>
            <a:r>
              <a:rPr lang="en-US" dirty="0" smtClean="0"/>
              <a:t>among </a:t>
            </a:r>
            <a:r>
              <a:rPr lang="en-US" dirty="0"/>
              <a:t>students who started </a:t>
            </a:r>
            <a:r>
              <a:rPr lang="en-US" dirty="0" smtClean="0"/>
              <a:t>in </a:t>
            </a:r>
            <a:r>
              <a:rPr lang="en-US" dirty="0"/>
              <a:t>remediation one year earlier (</a:t>
            </a:r>
            <a:r>
              <a:rPr lang="en-US" dirty="0" smtClean="0"/>
              <a:t>77% </a:t>
            </a:r>
            <a:r>
              <a:rPr lang="en-US" dirty="0"/>
              <a:t>in one semester </a:t>
            </a:r>
            <a:r>
              <a:rPr lang="en-US" dirty="0" smtClean="0"/>
              <a:t>vs. 44% </a:t>
            </a:r>
            <a:r>
              <a:rPr lang="en-US" dirty="0"/>
              <a:t>in one year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117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525" y="564637"/>
            <a:ext cx="8221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2533C"/>
                </a:solidFill>
              </a:rPr>
              <a:t>Las Positas College</a:t>
            </a:r>
          </a:p>
          <a:p>
            <a:pPr algn="ctr"/>
            <a:r>
              <a:rPr lang="en-US" sz="2400" b="1" dirty="0" smtClean="0">
                <a:solidFill>
                  <a:srgbClr val="D2533C"/>
                </a:solidFill>
              </a:rPr>
              <a:t>English 1A </a:t>
            </a:r>
            <a:r>
              <a:rPr lang="en-US" sz="2400" b="1" dirty="0" smtClean="0">
                <a:solidFill>
                  <a:srgbClr val="D2533C"/>
                </a:solidFill>
              </a:rPr>
              <a:t>Course Success Rates – Fall 2016 </a:t>
            </a:r>
          </a:p>
          <a:p>
            <a:pPr algn="ctr"/>
            <a:r>
              <a:rPr lang="en-US" sz="2400" b="1" dirty="0" smtClean="0">
                <a:solidFill>
                  <a:srgbClr val="D2533C"/>
                </a:solidFill>
              </a:rPr>
              <a:t>By Assessment Method</a:t>
            </a:r>
            <a:endParaRPr lang="en-US" sz="2400" b="1" dirty="0" smtClean="0">
              <a:solidFill>
                <a:srgbClr val="D2533C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375003"/>
              </p:ext>
            </p:extLst>
          </p:nvPr>
        </p:nvGraphicFramePr>
        <p:xfrm>
          <a:off x="298526" y="1441800"/>
          <a:ext cx="8495851" cy="527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8761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593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5649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220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42026" y="4313816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348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38914" y="4313816"/>
            <a:ext cx="90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25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66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973539"/>
              </p:ext>
            </p:extLst>
          </p:nvPr>
        </p:nvGraphicFramePr>
        <p:xfrm>
          <a:off x="339589" y="481781"/>
          <a:ext cx="8443075" cy="604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3283" y="4561242"/>
            <a:ext cx="9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144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1036" y="4570149"/>
            <a:ext cx="90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155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78790" y="4570149"/>
            <a:ext cx="90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 = 52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971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Co</a:t>
            </a:r>
            <a:r>
              <a:rPr lang="en-US" b="1" dirty="0"/>
              <a:t>-requisite Models: </a:t>
            </a:r>
          </a:p>
          <a:p>
            <a:pPr marL="0" indent="0" algn="ctr">
              <a:buNone/>
            </a:pPr>
            <a:r>
              <a:rPr lang="en-US" dirty="0"/>
              <a:t>Students classified as “below </a:t>
            </a:r>
            <a:r>
              <a:rPr lang="en-US" dirty="0" smtClean="0"/>
              <a:t>college </a:t>
            </a:r>
            <a:r>
              <a:rPr lang="en-US" dirty="0"/>
              <a:t>level” are allowed to enroll in a </a:t>
            </a:r>
            <a:r>
              <a:rPr lang="en-US" dirty="0" smtClean="0"/>
              <a:t>college-</a:t>
            </a:r>
            <a:r>
              <a:rPr lang="en-US" dirty="0"/>
              <a:t>level course with extra concurrent support, saving them at least a semester of stand-alone remediation and reducing their chances of dropping out (e.g.,</a:t>
            </a:r>
            <a:r>
              <a:rPr lang="en-US" i="1" dirty="0"/>
              <a:t> </a:t>
            </a:r>
            <a:r>
              <a:rPr lang="en-US" dirty="0"/>
              <a:t>“1A-plus” models: students co-enroll in English 1A and 2 additional units with the same instructor).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Alex </a:t>
            </a:r>
            <a:r>
              <a:rPr lang="en-US" dirty="0" err="1" smtClean="0">
                <a:solidFill>
                  <a:srgbClr val="C0504D"/>
                </a:solidFill>
              </a:rPr>
              <a:t>Arguello</a:t>
            </a:r>
            <a:r>
              <a:rPr lang="en-US" dirty="0" smtClean="0">
                <a:solidFill>
                  <a:srgbClr val="C0504D"/>
                </a:solidFill>
              </a:rPr>
              <a:t>, Solano College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olano_Alex_Arguel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34" r="-114234"/>
          <a:stretch>
            <a:fillRect/>
          </a:stretch>
        </p:blipFill>
        <p:spPr>
          <a:xfrm>
            <a:off x="-2437506" y="143213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86891" y="1432135"/>
            <a:ext cx="55839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Degree in Fire Technology </a:t>
            </a:r>
          </a:p>
          <a:p>
            <a:endParaRPr lang="en-US" sz="1000" dirty="0"/>
          </a:p>
          <a:p>
            <a:r>
              <a:rPr lang="en-US" b="1" dirty="0" smtClean="0"/>
              <a:t>High School:</a:t>
            </a:r>
          </a:p>
          <a:p>
            <a:r>
              <a:rPr lang="en-US" dirty="0" smtClean="0"/>
              <a:t>C and D student</a:t>
            </a:r>
          </a:p>
          <a:p>
            <a:r>
              <a:rPr lang="en-US" dirty="0" smtClean="0"/>
              <a:t>Skipped school regularly because of personal difficulties Had to attend 5 months of Saturday school to graduate</a:t>
            </a:r>
          </a:p>
          <a:p>
            <a:endParaRPr lang="en-US" sz="1000" dirty="0"/>
          </a:p>
          <a:p>
            <a:r>
              <a:rPr lang="en-US" b="1" dirty="0" smtClean="0"/>
              <a:t>Initial Course Placement (</a:t>
            </a:r>
            <a:r>
              <a:rPr lang="en-US" b="1" dirty="0" err="1" smtClean="0"/>
              <a:t>Accuplacer</a:t>
            </a:r>
            <a:r>
              <a:rPr lang="en-US" b="1" dirty="0" smtClean="0"/>
              <a:t>):</a:t>
            </a:r>
          </a:p>
          <a:p>
            <a:r>
              <a:rPr lang="en-US" dirty="0" smtClean="0"/>
              <a:t>3-Levels-Below College English</a:t>
            </a:r>
          </a:p>
          <a:p>
            <a:r>
              <a:rPr lang="en-US" dirty="0" smtClean="0"/>
              <a:t>Passed, found it too easy</a:t>
            </a:r>
          </a:p>
          <a:p>
            <a:endParaRPr lang="en-US" sz="1000" dirty="0" smtClean="0"/>
          </a:p>
          <a:p>
            <a:r>
              <a:rPr lang="en-US" b="1" dirty="0" smtClean="0"/>
              <a:t>Co-requisite </a:t>
            </a:r>
            <a:r>
              <a:rPr lang="en-US" b="1" dirty="0" smtClean="0"/>
              <a:t>Remediation: </a:t>
            </a:r>
          </a:p>
          <a:p>
            <a:r>
              <a:rPr lang="en-US" dirty="0" smtClean="0"/>
              <a:t>At teacher recommendation, skipped two remedial courses and enrolled in a section of College English with extra support (3 hours of additional instruction)</a:t>
            </a:r>
          </a:p>
          <a:p>
            <a:endParaRPr lang="en-US" sz="1000" dirty="0"/>
          </a:p>
          <a:p>
            <a:r>
              <a:rPr lang="en-US" b="1" dirty="0" smtClean="0"/>
              <a:t>Grade in College English: </a:t>
            </a:r>
            <a:r>
              <a:rPr lang="en-US" dirty="0" smtClean="0">
                <a:solidFill>
                  <a:srgbClr val="C0504D"/>
                </a:solidFill>
              </a:rPr>
              <a:t>B</a:t>
            </a:r>
          </a:p>
          <a:p>
            <a:endParaRPr lang="en-US" b="1" dirty="0" smtClean="0"/>
          </a:p>
          <a:p>
            <a:r>
              <a:rPr lang="en-US" b="1" dirty="0" smtClean="0"/>
              <a:t>Grade in Subsequen</a:t>
            </a:r>
            <a:r>
              <a:rPr lang="en-US" b="1" dirty="0"/>
              <a:t>t</a:t>
            </a:r>
            <a:r>
              <a:rPr lang="en-US" b="1" dirty="0" smtClean="0"/>
              <a:t> Composition Course: </a:t>
            </a:r>
            <a:r>
              <a:rPr lang="en-US" dirty="0" smtClean="0">
                <a:solidFill>
                  <a:srgbClr val="C0504D"/>
                </a:solidFill>
              </a:rPr>
              <a:t>A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860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Solano College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100" dirty="0" smtClean="0">
                <a:solidFill>
                  <a:srgbClr val="C0504D"/>
                </a:solidFill>
              </a:rPr>
              <a:t>High School Grades for Placement</a:t>
            </a:r>
            <a:r>
              <a:rPr lang="en-US" sz="3100" dirty="0" smtClean="0">
                <a:solidFill>
                  <a:srgbClr val="C0504D"/>
                </a:solidFill>
              </a:rPr>
              <a:t> </a:t>
            </a:r>
            <a:r>
              <a:rPr lang="en-US" sz="3100" dirty="0" smtClean="0">
                <a:solidFill>
                  <a:srgbClr val="C0504D"/>
                </a:solidFill>
              </a:rPr>
              <a:t>&amp; </a:t>
            </a:r>
            <a:r>
              <a:rPr lang="en-US" sz="3100" dirty="0" smtClean="0">
                <a:solidFill>
                  <a:srgbClr val="C0504D"/>
                </a:solidFill>
              </a:rPr>
              <a:t>Co-Requisite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Eligibility for college English increased from 18% to over 70%</a:t>
            </a:r>
          </a:p>
          <a:p>
            <a:endParaRPr lang="en-US" sz="800" dirty="0" smtClean="0"/>
          </a:p>
          <a:p>
            <a:r>
              <a:rPr lang="en-US" sz="2000" dirty="0" smtClean="0"/>
              <a:t>Students qualify by test OR high school GPA </a:t>
            </a:r>
            <a:r>
              <a:rPr lang="en-US" sz="2000" dirty="0" smtClean="0"/>
              <a:t>or English </a:t>
            </a:r>
            <a:r>
              <a:rPr lang="en-US" sz="2000" dirty="0" smtClean="0"/>
              <a:t>grades, whichever is higher (self report – no transcript required) </a:t>
            </a:r>
          </a:p>
          <a:p>
            <a:endParaRPr lang="en-US" sz="800" dirty="0" smtClean="0"/>
          </a:p>
          <a:p>
            <a:r>
              <a:rPr lang="en-US" sz="2000" dirty="0" smtClean="0">
                <a:effectLst/>
              </a:rPr>
              <a:t>Students who don’t qualify for regular college English can enroll in sections that have 3 additional hours with instructor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 smtClean="0">
                <a:effectLst/>
              </a:rPr>
              <a:t>Course success rates held steady</a:t>
            </a:r>
            <a:r>
              <a:rPr lang="en-US" sz="2400" dirty="0" smtClean="0">
                <a:effectLst/>
              </a:rPr>
              <a:t>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 smtClean="0"/>
              <a:t>Among</a:t>
            </a:r>
            <a:r>
              <a:rPr lang="en-US" sz="2000" dirty="0" smtClean="0">
                <a:effectLst/>
              </a:rPr>
              <a:t> students enrolled in college English plus co-requisite support (n=205), 65% succeeded in college English </a:t>
            </a:r>
          </a:p>
          <a:p>
            <a:endParaRPr lang="en-US" sz="800" dirty="0" smtClean="0">
              <a:effectLst/>
            </a:endParaRPr>
          </a:p>
          <a:p>
            <a:r>
              <a:rPr lang="en-US" sz="2000" dirty="0"/>
              <a:t>C</a:t>
            </a:r>
            <a:r>
              <a:rPr lang="en-US" sz="2000" dirty="0" smtClean="0">
                <a:effectLst/>
              </a:rPr>
              <a:t>ompletion of college English was twice that of students who started in English remediation </a:t>
            </a:r>
            <a:r>
              <a:rPr lang="en-US" sz="2000" dirty="0"/>
              <a:t>a</a:t>
            </a:r>
            <a:r>
              <a:rPr lang="en-US" sz="2000" dirty="0" smtClean="0">
                <a:effectLst/>
              </a:rPr>
              <a:t> year earlier (65% in one semester vs. 31% in one year)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563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4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The Power of Co-Requisite Models: Tennessee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Tennessee has stopped offering traditional remedial courses at all public colleges and universities. Students assessed as “not college ready” enrolled in college English and math with additional concurrent support.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95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40" y="514156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D2533C"/>
                </a:solidFill>
              </a:rPr>
              <a:t>Statewide Co-Requisite Implementation</a:t>
            </a:r>
            <a:br>
              <a:rPr lang="en-US" sz="3600" dirty="0" smtClean="0">
                <a:solidFill>
                  <a:srgbClr val="D2533C"/>
                </a:solidFill>
              </a:rPr>
            </a:br>
            <a:r>
              <a:rPr lang="en-US" sz="2800" dirty="0" smtClean="0">
                <a:solidFill>
                  <a:srgbClr val="D2533C"/>
                </a:solidFill>
              </a:rPr>
              <a:t>2015-2016: Tennessee Board of Regents (TBR)</a:t>
            </a:r>
            <a:endParaRPr lang="en-US" sz="2800" dirty="0">
              <a:solidFill>
                <a:srgbClr val="D2533C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7612" r="-7612"/>
          <a:stretch>
            <a:fillRect/>
          </a:stretch>
        </p:blipFill>
        <p:spPr>
          <a:xfrm>
            <a:off x="457200" y="1719263"/>
            <a:ext cx="8027988" cy="4757737"/>
          </a:xfrm>
        </p:spPr>
      </p:pic>
      <p:sp>
        <p:nvSpPr>
          <p:cNvPr id="3" name="Oval Callout 2"/>
          <p:cNvSpPr/>
          <p:nvPr/>
        </p:nvSpPr>
        <p:spPr>
          <a:xfrm>
            <a:off x="309769" y="2493818"/>
            <a:ext cx="1967035" cy="1812278"/>
          </a:xfrm>
          <a:prstGeom prst="wedgeEllipseCallout">
            <a:avLst>
              <a:gd name="adj1" fmla="val 51608"/>
              <a:gd name="adj2" fmla="val 839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469" y="2658383"/>
            <a:ext cx="1347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 higher overall, </a:t>
            </a:r>
          </a:p>
          <a:p>
            <a:r>
              <a:rPr lang="en-US" dirty="0" smtClean="0"/>
              <a:t>7x higher for minority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Co-Requisites for everyone?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What about low-scoring students?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6-09-07 at 4.3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24" r="-22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424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http://video.butte.edu/media/ENG-118/</a:t>
            </a:r>
            <a:r>
              <a:rPr lang="en-US" dirty="0" smtClean="0">
                <a:hlinkClick r:id="rId2"/>
              </a:rPr>
              <a:t>Simpsons_OnlyMoveTwice.html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Co-Requisites for everyone?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What about low-scoring students?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6-09-07 at 4.38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7" r="-27077"/>
          <a:stretch>
            <a:fillRect/>
          </a:stretch>
        </p:blipFill>
        <p:spPr/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2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Accelerated </a:t>
            </a:r>
            <a:r>
              <a:rPr lang="en-US" b="1" dirty="0"/>
              <a:t>Remedial Courses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dirty="0"/>
              <a:t>Multi-level sequences in English and math are replaced with accelerated courses that are well aligned with the </a:t>
            </a:r>
            <a:r>
              <a:rPr lang="en-US" dirty="0" smtClean="0"/>
              <a:t>college-</a:t>
            </a:r>
            <a:r>
              <a:rPr lang="en-US" dirty="0"/>
              <a:t>level requirements in students’ chosen pathway.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Chabot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rgbClr val="C0504D"/>
                </a:solidFill>
              </a:rPr>
              <a:t>College </a:t>
            </a:r>
            <a:br>
              <a:rPr lang="en-US" dirty="0" smtClean="0">
                <a:solidFill>
                  <a:srgbClr val="C0504D"/>
                </a:solidFill>
              </a:rPr>
            </a:br>
            <a:r>
              <a:rPr lang="en-US" sz="3100" dirty="0" smtClean="0">
                <a:solidFill>
                  <a:srgbClr val="C0504D"/>
                </a:solidFill>
              </a:rPr>
              <a:t>Accelerated Developmental English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200" dirty="0">
                <a:latin typeface="Century Schoolbook" charset="0"/>
                <a:ea typeface="ＭＳ Ｐゴシック" charset="0"/>
                <a:cs typeface="ＭＳ Ｐゴシック" charset="0"/>
              </a:rPr>
              <a:t>-unit integrated reading and writing course, one-level-below college English, open </a:t>
            </a:r>
            <a:r>
              <a:rPr lang="en-US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to any student</a:t>
            </a:r>
          </a:p>
          <a:p>
            <a:pPr>
              <a:lnSpc>
                <a:spcPct val="90000"/>
              </a:lnSpc>
            </a:pPr>
            <a:endParaRPr lang="en-US" sz="700" dirty="0" smtClean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Students who don’t qualify for college English self-place into accelerated course or </a:t>
            </a:r>
            <a:r>
              <a:rPr lang="en-US" sz="2200" dirty="0">
                <a:latin typeface="Century Schoolbook" charset="0"/>
                <a:ea typeface="ＭＳ Ｐゴシック" charset="0"/>
                <a:cs typeface="ＭＳ Ｐゴシック" charset="0"/>
              </a:rPr>
              <a:t>two-semester, 8-unit </a:t>
            </a:r>
            <a:r>
              <a:rPr lang="en-US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sequence</a:t>
            </a:r>
          </a:p>
          <a:p>
            <a:pPr>
              <a:lnSpc>
                <a:spcPct val="90000"/>
              </a:lnSpc>
            </a:pPr>
            <a:endParaRPr lang="en-US" sz="8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ja-JP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Students </a:t>
            </a:r>
            <a:r>
              <a:rPr lang="en-US" altLang="ja-JP" sz="2200" dirty="0">
                <a:latin typeface="Century Schoolbook" charset="0"/>
                <a:ea typeface="ＭＳ Ｐゴシック" charset="0"/>
                <a:cs typeface="ＭＳ Ｐゴシック" charset="0"/>
              </a:rPr>
              <a:t>engage in the same kinds of reading, thinking, and writing of college English, with more scaffolding and </a:t>
            </a:r>
            <a:r>
              <a:rPr lang="en-US" altLang="ja-JP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support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8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200" dirty="0">
                <a:latin typeface="Century Schoolbook" charset="0"/>
                <a:ea typeface="ＭＳ Ｐゴシック" charset="0"/>
                <a:cs typeface="ＭＳ Ｐゴシック" charset="0"/>
              </a:rPr>
              <a:t>Offered since mid-1990s; college has expanded accelerated offerings in last decade so that the course now represents 66%-</a:t>
            </a:r>
            <a:r>
              <a:rPr lang="fr-FR" altLang="ja-JP" sz="2200" dirty="0">
                <a:latin typeface="Century Schoolbook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 dirty="0">
                <a:latin typeface="Century Schoolbook" charset="0"/>
                <a:ea typeface="ＭＳ Ｐゴシック" charset="0"/>
                <a:cs typeface="ＭＳ Ｐゴシック" charset="0"/>
              </a:rPr>
              <a:t>75% of entry-level developmental </a:t>
            </a:r>
            <a:r>
              <a:rPr lang="en-US" altLang="ja-JP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sections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sz="8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latin typeface="Century Schoolbook" charset="0"/>
                <a:ea typeface="ＭＳ Ｐゴシック" charset="0"/>
                <a:cs typeface="ＭＳ Ｐゴシック" charset="0"/>
              </a:rPr>
              <a:t>Accelerated students are 1.6-1.9 times more likely to complete college English in than non-accelerated students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25060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2400" dirty="0"/>
              <a:t>Chabot College</a:t>
            </a:r>
            <a:br>
              <a:rPr lang="en-US" sz="2400" dirty="0"/>
            </a:br>
            <a:r>
              <a:rPr lang="en-US" sz="2400" dirty="0"/>
              <a:t>Completion of College English within Three </a:t>
            </a:r>
            <a:r>
              <a:rPr lang="en-US" sz="2400" dirty="0" smtClean="0"/>
              <a:t>Years</a:t>
            </a:r>
            <a:br>
              <a:rPr lang="en-US" sz="2400" dirty="0" smtClean="0"/>
            </a:br>
            <a:r>
              <a:rPr lang="en-US" sz="2400" dirty="0" smtClean="0"/>
              <a:t>Accelerated vs. Non-Accelerated Developmental English</a:t>
            </a:r>
            <a:endParaRPr lang="en-US" sz="2400" b="1" cap="none" dirty="0">
              <a:latin typeface="Book Antiqua" charset="0"/>
            </a:endParaRPr>
          </a:p>
        </p:txBody>
      </p:sp>
      <p:pic>
        <p:nvPicPr>
          <p:cNvPr id="60418" name="Picture 6" descr="Picture 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3036"/>
          <a:stretch>
            <a:fillRect/>
          </a:stretch>
        </p:blipFill>
        <p:spPr>
          <a:xfrm>
            <a:off x="228600" y="1752600"/>
            <a:ext cx="8602663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335740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C0504D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504D"/>
                </a:solidFill>
              </a:rPr>
              <a:t>Why do these strategies work?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Reason #1: </a:t>
            </a:r>
            <a:br>
              <a:rPr lang="en-US" sz="3600" dirty="0" smtClean="0">
                <a:solidFill>
                  <a:srgbClr val="C0504D"/>
                </a:solidFill>
              </a:rPr>
            </a:br>
            <a:r>
              <a:rPr lang="en-US" sz="3600" dirty="0" smtClean="0">
                <a:solidFill>
                  <a:srgbClr val="C0504D"/>
                </a:solidFill>
              </a:rPr>
              <a:t>The limitations of </a:t>
            </a:r>
            <a:r>
              <a:rPr lang="en-US" sz="3600" dirty="0">
                <a:solidFill>
                  <a:srgbClr val="C0504D"/>
                </a:solidFill>
              </a:rPr>
              <a:t>s</a:t>
            </a:r>
            <a:r>
              <a:rPr lang="en-US" sz="3600" dirty="0" smtClean="0">
                <a:solidFill>
                  <a:srgbClr val="C0504D"/>
                </a:solidFill>
              </a:rPr>
              <a:t>tandardized placement tests</a:t>
            </a:r>
            <a:endParaRPr lang="en-US" sz="36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Font typeface="Arial" charset="0"/>
              <a:buNone/>
            </a:pPr>
            <a:r>
              <a:rPr lang="en-US" u="sng" dirty="0" smtClean="0">
                <a:latin typeface="Arial" charset="0"/>
              </a:rPr>
              <a:t>Sample Item: Accuplacer “Sentence Skills” Test</a:t>
            </a:r>
          </a:p>
          <a:p>
            <a:pPr marL="114300" indent="0">
              <a:buFont typeface="Arial" charset="0"/>
              <a:buNone/>
            </a:pPr>
            <a:r>
              <a:rPr lang="en-US" dirty="0" smtClean="0">
                <a:latin typeface="Arial" charset="0"/>
              </a:rPr>
              <a:t>Writing </a:t>
            </a:r>
            <a:r>
              <a:rPr lang="en-US" dirty="0">
                <a:latin typeface="Arial" charset="0"/>
              </a:rPr>
              <a:t>a best seller had earned the author a sum of money and had freed him from the necessity of selling his pen for the political purposes of others. 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Rewrite, beginning with </a:t>
            </a:r>
            <a:r>
              <a:rPr lang="en-US" u="sng" dirty="0">
                <a:latin typeface="Arial" charset="0"/>
              </a:rPr>
              <a:t>The author was not obliged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sz="16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The new sentence will include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A) consequently he earned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B) because he had earned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C) by earning</a:t>
            </a:r>
          </a:p>
          <a:p>
            <a:pPr marL="114300" indent="0">
              <a:buFont typeface="Arial" charset="0"/>
              <a:buNone/>
            </a:pPr>
            <a:r>
              <a:rPr lang="en-US" dirty="0">
                <a:latin typeface="Arial" charset="0"/>
              </a:rPr>
              <a:t>D) as a means of 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Are you </a:t>
            </a:r>
            <a:r>
              <a:rPr lang="en-US" sz="3600" dirty="0">
                <a:solidFill>
                  <a:srgbClr val="C0504D"/>
                </a:solidFill>
              </a:rPr>
              <a:t>c</a:t>
            </a:r>
            <a:r>
              <a:rPr lang="en-US" sz="3600" dirty="0" smtClean="0">
                <a:solidFill>
                  <a:srgbClr val="C0504D"/>
                </a:solidFill>
              </a:rPr>
              <a:t>ollege ready?</a:t>
            </a:r>
            <a:endParaRPr lang="en-US" sz="3600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4-01-08 at 1.27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717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7884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522"/>
            <a:ext cx="8229600" cy="48736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Placement tests do a poor job identifying who will – and will not – do well in college.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400" dirty="0" err="1" smtClean="0"/>
              <a:t>Accuplacer</a:t>
            </a:r>
            <a:r>
              <a:rPr lang="en-US" sz="2400" dirty="0" smtClean="0"/>
              <a:t> scores in English explain about 1% of the variation in course grades; in math less than 4% (Cal-Pass data)</a:t>
            </a:r>
            <a:r>
              <a:rPr lang="en-US" sz="2200" dirty="0" smtClean="0"/>
              <a:t>.</a:t>
            </a:r>
          </a:p>
          <a:p>
            <a:pPr lvl="1"/>
            <a:endParaRPr lang="en-US" sz="900" dirty="0" smtClean="0"/>
          </a:p>
          <a:p>
            <a:r>
              <a:rPr lang="en-US" sz="2400" dirty="0" smtClean="0"/>
              <a:t>Severe under-placement error is three </a:t>
            </a:r>
            <a:r>
              <a:rPr lang="en-US" sz="2400" dirty="0"/>
              <a:t>times more prevalent than over-placement error (</a:t>
            </a:r>
            <a:r>
              <a:rPr lang="en-US" sz="2400" dirty="0" smtClean="0"/>
              <a:t>those placed into remediation who could have earned a B or better in a college course</a:t>
            </a:r>
            <a:r>
              <a:rPr lang="en-US" sz="2400" dirty="0"/>
              <a:t> </a:t>
            </a:r>
            <a:r>
              <a:rPr lang="en-US" sz="2400" dirty="0" smtClean="0"/>
              <a:t>vs. those placed into college course who fail) (Scott-Clayton, 2012).</a:t>
            </a:r>
          </a:p>
          <a:p>
            <a:pPr lvl="1"/>
            <a:endParaRPr lang="en-US" sz="800" dirty="0" smtClean="0"/>
          </a:p>
          <a:p>
            <a:r>
              <a:rPr lang="en-US" sz="2400" dirty="0" smtClean="0"/>
              <a:t>Fewer than 10% of the topics in Elementary and Intermediate Algebra are needed for the study of Statistics, yet tests of these skills block students’ access to college-level Statistics courses. </a:t>
            </a:r>
          </a:p>
        </p:txBody>
      </p:sp>
    </p:spTree>
    <p:extLst>
      <p:ext uri="{BB962C8B-B14F-4D97-AF65-F5344CB8AC3E}">
        <p14:creationId xmlns:p14="http://schemas.microsoft.com/office/powerpoint/2010/main" val="75407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8" y="274638"/>
            <a:ext cx="900288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504D"/>
                </a:solidFill>
              </a:rPr>
              <a:t>Reason #2: </a:t>
            </a:r>
            <a:br>
              <a:rPr lang="en-US" sz="3200" dirty="0" smtClean="0">
                <a:solidFill>
                  <a:srgbClr val="C0504D"/>
                </a:solidFill>
              </a:rPr>
            </a:br>
            <a:r>
              <a:rPr lang="en-US" sz="3200" dirty="0" smtClean="0">
                <a:solidFill>
                  <a:srgbClr val="C0504D"/>
                </a:solidFill>
              </a:rPr>
              <a:t>Attrition Is Guaranteed in Traditional Remediation</a:t>
            </a:r>
            <a:endParaRPr lang="en-US" sz="32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47813"/>
            <a:ext cx="8382000" cy="423068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3000" dirty="0">
                <a:cs typeface="Arial"/>
              </a:rPr>
              <a:t>S</a:t>
            </a:r>
            <a:r>
              <a:rPr lang="en-US" sz="3000" dirty="0" smtClean="0">
                <a:cs typeface="Arial"/>
              </a:rPr>
              <a:t>tudents placed 2 levels below college English/Math face </a:t>
            </a:r>
            <a:r>
              <a:rPr lang="en-US" sz="3000" dirty="0">
                <a:cs typeface="Arial"/>
              </a:rPr>
              <a:t>6</a:t>
            </a:r>
            <a:r>
              <a:rPr lang="en-US" sz="3000" dirty="0" smtClean="0">
                <a:cs typeface="Arial"/>
              </a:rPr>
              <a:t> “exit points” where they fall away: </a:t>
            </a:r>
          </a:p>
          <a:p>
            <a:pPr>
              <a:buFont typeface="Arial" charset="0"/>
              <a:buNone/>
              <a:defRPr/>
            </a:pPr>
            <a:endParaRPr lang="en-US" sz="900" dirty="0" smtClean="0">
              <a:cs typeface="Arial"/>
            </a:endParaRP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Do they enroll in the first course?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first course?  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pass, do they enroll in the next course?  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second course?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pass, do they enroll in the college-level course? </a:t>
            </a:r>
          </a:p>
          <a:p>
            <a:pPr lvl="1">
              <a:defRPr/>
            </a:pPr>
            <a:r>
              <a:rPr lang="en-US" sz="2400" dirty="0" smtClean="0">
                <a:cs typeface="Arial"/>
              </a:rPr>
              <a:t>If they enroll, do they pass the college-level course?</a:t>
            </a:r>
          </a:p>
          <a:p>
            <a:pPr lvl="1">
              <a:defRPr/>
            </a:pPr>
            <a:endParaRPr lang="en-US" sz="2400" dirty="0" smtClean="0">
              <a:cs typeface="Arial"/>
            </a:endParaRPr>
          </a:p>
          <a:p>
            <a:pPr lvl="1">
              <a:buFont typeface="Arial" charset="0"/>
              <a:buNone/>
              <a:defRPr/>
            </a:pPr>
            <a:r>
              <a:rPr lang="en-US" sz="3000" dirty="0" smtClean="0">
                <a:cs typeface="Arial"/>
              </a:rPr>
              <a:t>Students placed 3 levels down face 8 exit points.</a:t>
            </a:r>
          </a:p>
        </p:txBody>
      </p:sp>
    </p:spTree>
    <p:extLst>
      <p:ext uri="{BB962C8B-B14F-4D97-AF65-F5344CB8AC3E}">
        <p14:creationId xmlns:p14="http://schemas.microsoft.com/office/powerpoint/2010/main" val="37730860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C0504D"/>
                </a:solidFill>
                <a:latin typeface="Ubuntu" charset="0"/>
                <a:ea typeface="ＭＳ Ｐゴシック" charset="0"/>
                <a:cs typeface="ＭＳ Ｐゴシック" charset="0"/>
              </a:rPr>
              <a:t>Illustration: Chabot College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04950"/>
            <a:ext cx="8382000" cy="37147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000" dirty="0">
                <a:latin typeface="Century Schoolbook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Students beginning two levels below College English</a:t>
            </a:r>
            <a:r>
              <a:rPr lang="en-US" sz="2800" dirty="0" smtClean="0">
                <a:latin typeface="+mj-lt"/>
                <a:ea typeface="ＭＳ Ｐゴシック" charset="0"/>
                <a:cs typeface="ＭＳ Ｐゴシック" charset="0"/>
              </a:rPr>
              <a:t>:</a:t>
            </a:r>
            <a:endParaRPr lang="en-US" sz="28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Do they enroll in the first course?		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?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?%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first course?  	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66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pass, do they enroll in the next course?   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93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second course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?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	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75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pass, do they enroll in the college-level course? 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91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If they enroll, do they pass the college-level course?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</a:t>
            </a:r>
            <a:r>
              <a:rPr lang="en-US" sz="2200" dirty="0" smtClean="0">
                <a:ea typeface="ＭＳ Ｐゴシック" charset="0"/>
                <a:cs typeface="ＭＳ Ｐゴシック" charset="0"/>
              </a:rPr>
              <a:t>	78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%</a:t>
            </a: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</a:pPr>
            <a:endParaRPr lang="en-US" sz="22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 2" charset="0"/>
              <a:buNone/>
            </a:pPr>
            <a:r>
              <a:rPr lang="en-US" sz="2600" dirty="0">
                <a:latin typeface="Century Schoolbook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000" dirty="0">
                <a:latin typeface="Century Schoolbook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3000" b="1" dirty="0">
                <a:solidFill>
                  <a:srgbClr val="C0504D"/>
                </a:solidFill>
                <a:latin typeface="Century Schoolbook" charset="0"/>
                <a:ea typeface="ＭＳ Ｐゴシック" charset="0"/>
                <a:cs typeface="ＭＳ Ｐゴシック" charset="0"/>
              </a:rPr>
              <a:t>(0.66)(0.93)(0.75)(0.91)(0.78)= 33% </a:t>
            </a: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</a:pPr>
            <a:endParaRPr lang="en-US" sz="19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700" dirty="0">
              <a:latin typeface="Century Schoolboo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57200" y="5299075"/>
            <a:ext cx="7761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Fall 2006 Cohort. Students tracked from their first developmental English enrollment and followed for all subsequent English enrollments for 3 years. Pass rates includes students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passing</a:t>
            </a:r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on first or repeated attempts within timeframe. Basic Skills Cohort Tracker, </a:t>
            </a:r>
            <a:r>
              <a:rPr lang="en-US" sz="14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DataMart</a:t>
            </a:r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78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Student Success Scorecard</a:t>
            </a:r>
            <a:endParaRPr lang="en-US" sz="4000" dirty="0"/>
          </a:p>
        </p:txBody>
      </p:sp>
      <p:pic>
        <p:nvPicPr>
          <p:cNvPr id="4" name="Content Placeholder 3" descr="Screen Shot 2015-02-12 at 6.41.5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94" b="-9194"/>
          <a:stretch>
            <a:fillRect/>
          </a:stretch>
        </p:blipFill>
        <p:spPr>
          <a:xfrm>
            <a:off x="457200" y="1520380"/>
            <a:ext cx="8229600" cy="4876800"/>
          </a:xfrm>
        </p:spPr>
      </p:pic>
      <p:grpSp>
        <p:nvGrpSpPr>
          <p:cNvPr id="7" name="Group 6"/>
          <p:cNvGrpSpPr/>
          <p:nvPr/>
        </p:nvGrpSpPr>
        <p:grpSpPr>
          <a:xfrm>
            <a:off x="4925541" y="1520380"/>
            <a:ext cx="3540235" cy="1753279"/>
            <a:chOff x="4925541" y="1520380"/>
            <a:chExt cx="3540235" cy="1753279"/>
          </a:xfrm>
        </p:grpSpPr>
        <p:sp>
          <p:nvSpPr>
            <p:cNvPr id="5" name="Oval Callout 4"/>
            <p:cNvSpPr/>
            <p:nvPr/>
          </p:nvSpPr>
          <p:spPr>
            <a:xfrm>
              <a:off x="4925541" y="1520380"/>
              <a:ext cx="3540235" cy="1753279"/>
            </a:xfrm>
            <a:prstGeom prst="wedgeEllipseCallout">
              <a:avLst>
                <a:gd name="adj1" fmla="val -31703"/>
                <a:gd name="adj2" fmla="val 71281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8831" y="1885890"/>
              <a:ext cx="28668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Statewide, more than three-quarters of incoming students are classified “unprepared”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851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8327390" cy="1447800"/>
          </a:xfrm>
        </p:spPr>
        <p:txBody>
          <a:bodyPr/>
          <a:lstStyle/>
          <a:p>
            <a:r>
              <a:rPr lang="en-US" sz="4000" dirty="0" smtClean="0">
                <a:solidFill>
                  <a:srgbClr val="C0504D"/>
                </a:solidFill>
              </a:rPr>
              <a:t>Thought </a:t>
            </a:r>
            <a:r>
              <a:rPr lang="en-US" sz="4000" dirty="0">
                <a:solidFill>
                  <a:srgbClr val="C0504D"/>
                </a:solidFill>
              </a:rPr>
              <a:t>experiment: </a:t>
            </a:r>
            <a:br>
              <a:rPr lang="en-US" sz="4000" dirty="0">
                <a:solidFill>
                  <a:srgbClr val="C0504D"/>
                </a:solidFill>
              </a:rPr>
            </a:br>
            <a:r>
              <a:rPr lang="en-US" sz="2800" dirty="0" smtClean="0">
                <a:solidFill>
                  <a:srgbClr val="C0504D"/>
                </a:solidFill>
              </a:rPr>
              <a:t>What </a:t>
            </a:r>
            <a:r>
              <a:rPr lang="en-US" sz="2800" dirty="0">
                <a:solidFill>
                  <a:srgbClr val="C0504D"/>
                </a:solidFill>
              </a:rPr>
              <a:t>if </a:t>
            </a:r>
            <a:r>
              <a:rPr lang="en-US" sz="2800" dirty="0" smtClean="0">
                <a:solidFill>
                  <a:srgbClr val="C0504D"/>
                </a:solidFill>
              </a:rPr>
              <a:t>more </a:t>
            </a:r>
            <a:r>
              <a:rPr lang="en-US" sz="2800" dirty="0">
                <a:solidFill>
                  <a:srgbClr val="C0504D"/>
                </a:solidFill>
              </a:rPr>
              <a:t>students passed the first course?</a:t>
            </a:r>
            <a:endParaRPr lang="en-US" sz="24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8313"/>
            <a:ext cx="8026400" cy="4075112"/>
          </a:xfrm>
        </p:spPr>
        <p:txBody>
          <a:bodyPr>
            <a:noAutofit/>
          </a:bodyPr>
          <a:lstStyle/>
          <a:p>
            <a:pPr marL="282575" lvl="1" indent="-282575">
              <a:spcBef>
                <a:spcPts val="1800"/>
              </a:spcBef>
              <a:buFont typeface="Arial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How </a:t>
            </a:r>
            <a:r>
              <a:rPr lang="en-US" sz="2400" dirty="0"/>
              <a:t>many would </a:t>
            </a:r>
            <a:r>
              <a:rPr lang="en-US" sz="2400" dirty="0" smtClean="0"/>
              <a:t>complete the college level course?</a:t>
            </a:r>
            <a:endParaRPr lang="en-US" sz="2400" dirty="0">
              <a:latin typeface="Century Schoolbook" charset="0"/>
              <a:ea typeface="ＭＳ Ｐゴシック" charset="0"/>
            </a:endParaRPr>
          </a:p>
          <a:p>
            <a:pPr marL="282575" lvl="1" indent="-282575">
              <a:spcBef>
                <a:spcPts val="180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Century Schoolbook" charset="0"/>
                <a:ea typeface="ＭＳ Ｐゴシック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Century Schoolbook" charset="0"/>
                <a:ea typeface="ＭＳ Ｐゴシック" charset="0"/>
              </a:rPr>
              <a:t>	</a:t>
            </a:r>
            <a:r>
              <a:rPr lang="en-US" sz="2000" dirty="0" smtClean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(</a:t>
            </a:r>
            <a:r>
              <a:rPr lang="en-US" sz="2000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0.66)</a:t>
            </a:r>
            <a:r>
              <a:rPr lang="en-US" sz="2000" dirty="0">
                <a:latin typeface="Century Schoolbook" charset="0"/>
                <a:ea typeface="ＭＳ Ｐゴシック" charset="0"/>
              </a:rPr>
              <a:t>(0.93)(0.75)(0.91)(</a:t>
            </a:r>
            <a:r>
              <a:rPr lang="en-US" sz="2000" dirty="0" smtClean="0">
                <a:latin typeface="Century Schoolbook" charset="0"/>
                <a:ea typeface="ＭＳ Ｐゴシック" charset="0"/>
              </a:rPr>
              <a:t>0.78 ) = </a:t>
            </a:r>
            <a:r>
              <a:rPr lang="en-US" sz="2000" dirty="0" smtClean="0">
                <a:latin typeface="Century Schoolbook" charset="0"/>
                <a:ea typeface="ＭＳ Ｐゴシック" charset="0"/>
              </a:rPr>
              <a:t>	</a:t>
            </a:r>
            <a:r>
              <a:rPr lang="en-US" sz="2000" b="1" dirty="0" smtClean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33</a:t>
            </a:r>
            <a:r>
              <a:rPr lang="en-US" sz="2000" b="1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%</a:t>
            </a:r>
            <a:r>
              <a:rPr lang="en-US" sz="2000" dirty="0">
                <a:solidFill>
                  <a:srgbClr val="C0504D"/>
                </a:solidFill>
                <a:latin typeface="Century Schoolbook" charset="0"/>
                <a:ea typeface="ＭＳ Ｐゴシック" charset="0"/>
              </a:rPr>
              <a:t> </a:t>
            </a:r>
          </a:p>
          <a:p>
            <a:pPr>
              <a:defRPr/>
            </a:pPr>
            <a:endParaRPr lang="en-US" sz="800" dirty="0" smtClean="0"/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C0504D"/>
                </a:solidFill>
              </a:rPr>
              <a:t>75% </a:t>
            </a:r>
            <a:r>
              <a:rPr lang="en-US" sz="2000" dirty="0" smtClean="0"/>
              <a:t>passed the first course…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dirty="0" smtClean="0">
                <a:solidFill>
                  <a:srgbClr val="C0504D"/>
                </a:solidFill>
              </a:rPr>
              <a:t>37</a:t>
            </a:r>
            <a:r>
              <a:rPr lang="en-US" sz="2000" dirty="0" smtClean="0">
                <a:solidFill>
                  <a:srgbClr val="C0504D"/>
                </a:solidFill>
              </a:rPr>
              <a:t>%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C0504D"/>
                </a:solidFill>
              </a:rPr>
              <a:t>80% </a:t>
            </a:r>
            <a:r>
              <a:rPr lang="en-US" sz="2000" dirty="0" smtClean="0"/>
              <a:t>passed the first course…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dirty="0" smtClean="0">
                <a:solidFill>
                  <a:srgbClr val="C0504D"/>
                </a:solidFill>
              </a:rPr>
              <a:t>40</a:t>
            </a:r>
            <a:r>
              <a:rPr lang="en-US" sz="2000" dirty="0" smtClean="0">
                <a:solidFill>
                  <a:srgbClr val="C0504D"/>
                </a:solidFill>
              </a:rPr>
              <a:t>%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C0504D"/>
                </a:solidFill>
              </a:rPr>
              <a:t>90% </a:t>
            </a:r>
            <a:r>
              <a:rPr lang="en-US" sz="2000" dirty="0" smtClean="0"/>
              <a:t>passed the first course…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			</a:t>
            </a:r>
            <a:r>
              <a:rPr lang="en-US" sz="2000" dirty="0" smtClean="0">
                <a:solidFill>
                  <a:srgbClr val="C0504D"/>
                </a:solidFill>
              </a:rPr>
              <a:t>45</a:t>
            </a:r>
            <a:r>
              <a:rPr lang="en-US" sz="2000" dirty="0" smtClean="0">
                <a:solidFill>
                  <a:srgbClr val="C0504D"/>
                </a:solidFill>
              </a:rPr>
              <a:t>%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000" dirty="0" smtClean="0"/>
              <a:t>	What if 90% passed and persisted </a:t>
            </a:r>
            <a:r>
              <a:rPr lang="en-US" sz="2000" u="sng" dirty="0" smtClean="0"/>
              <a:t>at each point? </a:t>
            </a:r>
          </a:p>
          <a:p>
            <a:pPr marL="114300" indent="0">
              <a:buFont typeface="Arial" charset="0"/>
              <a:buNone/>
              <a:defRPr/>
            </a:pPr>
            <a:endParaRPr lang="en-US" sz="900" u="sng" dirty="0" smtClean="0"/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400" dirty="0" smtClean="0">
                <a:solidFill>
                  <a:srgbClr val="C0504D"/>
                </a:solidFill>
              </a:rPr>
              <a:t>(</a:t>
            </a:r>
            <a:r>
              <a:rPr lang="en-US" sz="2400" dirty="0" smtClean="0">
                <a:solidFill>
                  <a:srgbClr val="C0504D"/>
                </a:solidFill>
              </a:rPr>
              <a:t>0.90)(0.90)(0.90)(0.90)(0.90) = 59%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16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504D"/>
                </a:solidFill>
                <a:cs typeface="Arial" charset="0"/>
              </a:rPr>
              <a:t>BOTTOM LINE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31788" y="1417638"/>
            <a:ext cx="8229600" cy="4772025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endParaRPr lang="en-US" sz="28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r>
              <a:rPr lang="en-US" sz="2800" dirty="0">
                <a:latin typeface="Arial" charset="0"/>
              </a:rPr>
              <a:t>Improving our results </a:t>
            </a:r>
            <a:r>
              <a:rPr lang="en-US" sz="2800" i="1" dirty="0">
                <a:latin typeface="Arial" charset="0"/>
              </a:rPr>
              <a:t>within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existing </a:t>
            </a:r>
            <a:r>
              <a:rPr lang="en-US" sz="2800" dirty="0">
                <a:latin typeface="Arial" charset="0"/>
              </a:rPr>
              <a:t>multi-level </a:t>
            </a:r>
            <a:r>
              <a:rPr lang="en-US" sz="2800" dirty="0" smtClean="0">
                <a:latin typeface="Arial" charset="0"/>
              </a:rPr>
              <a:t>course sequences </a:t>
            </a:r>
            <a:r>
              <a:rPr lang="en-US" sz="2800" dirty="0">
                <a:latin typeface="Arial" charset="0"/>
              </a:rPr>
              <a:t>will never be enough – we </a:t>
            </a:r>
            <a:r>
              <a:rPr lang="en-US" sz="2800" dirty="0" smtClean="0">
                <a:latin typeface="Arial" charset="0"/>
              </a:rPr>
              <a:t>must eliminate or significantly reduce </a:t>
            </a:r>
            <a:r>
              <a:rPr lang="en-US" sz="2800" dirty="0">
                <a:latin typeface="Arial" charset="0"/>
              </a:rPr>
              <a:t>the exit points where we lose </a:t>
            </a:r>
            <a:r>
              <a:rPr lang="en-US" sz="2800" dirty="0" smtClean="0">
                <a:latin typeface="Arial" charset="0"/>
              </a:rPr>
              <a:t>students. </a:t>
            </a:r>
            <a:endParaRPr lang="en-US" sz="2800" dirty="0">
              <a:latin typeface="Arial" charset="0"/>
            </a:endParaRPr>
          </a:p>
          <a:p>
            <a:pPr marL="114300" indent="0">
              <a:buFont typeface="Arial" charset="0"/>
              <a:buNone/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Window into </a:t>
            </a:r>
            <a:r>
              <a:rPr lang="en-US" dirty="0"/>
              <a:t>a</a:t>
            </a:r>
            <a:r>
              <a:rPr lang="en-US" dirty="0" smtClean="0"/>
              <a:t>n accelerated classroom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Integrated Reading and Writing Course One-Level-Below College, open to all students (no min. placement score)</a:t>
            </a:r>
          </a:p>
          <a:p>
            <a:pPr marL="0" indent="0" eaLnBrk="1" hangingPunct="1">
              <a:buNone/>
              <a:defRPr/>
            </a:pPr>
            <a:endParaRPr lang="en-US" sz="800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en-US" dirty="0">
                <a:ea typeface="ＭＳ Ｐゴシック"/>
                <a:cs typeface="ＭＳ Ｐゴシック"/>
              </a:rPr>
              <a:t>F</a:t>
            </a:r>
            <a:r>
              <a:rPr lang="en-US" dirty="0" smtClean="0">
                <a:ea typeface="ＭＳ Ｐゴシック"/>
                <a:cs typeface="ＭＳ Ｐゴシック"/>
              </a:rPr>
              <a:t>ootage from Katie Hern’s class, Chabot College, Fall </a:t>
            </a:r>
            <a:r>
              <a:rPr lang="fr-FR" dirty="0" smtClean="0">
                <a:ea typeface="ＭＳ Ｐゴシック"/>
                <a:cs typeface="ＭＳ Ｐゴシック"/>
              </a:rPr>
              <a:t>’</a:t>
            </a:r>
            <a:r>
              <a:rPr lang="en-US" dirty="0" smtClean="0">
                <a:ea typeface="ＭＳ Ｐゴシック"/>
                <a:cs typeface="ＭＳ Ｐゴシック"/>
              </a:rPr>
              <a:t>09, </a:t>
            </a:r>
            <a:r>
              <a:rPr lang="en-US" dirty="0">
                <a:ea typeface="ＭＳ Ｐゴシック"/>
                <a:cs typeface="ＭＳ Ｐゴシック"/>
              </a:rPr>
              <a:t>w</a:t>
            </a:r>
            <a:r>
              <a:rPr lang="en-US" dirty="0" smtClean="0">
                <a:ea typeface="ＭＳ Ｐゴシック"/>
                <a:cs typeface="ＭＳ Ｐゴシック"/>
              </a:rPr>
              <a:t>eek </a:t>
            </a:r>
            <a:r>
              <a:rPr lang="en-US" dirty="0">
                <a:ea typeface="ＭＳ Ｐゴシック"/>
                <a:cs typeface="ＭＳ Ｐゴシック"/>
              </a:rPr>
              <a:t>t</a:t>
            </a:r>
            <a:r>
              <a:rPr lang="en-US" dirty="0" smtClean="0">
                <a:ea typeface="ＭＳ Ｐゴシック"/>
                <a:cs typeface="ＭＳ Ｐゴシック"/>
              </a:rPr>
              <a:t>wo of the semester </a:t>
            </a:r>
            <a:endParaRPr lang="en-US" sz="800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endParaRPr lang="en-US" sz="800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Students working collaboratively to understand an excerpt from Paolo </a:t>
            </a:r>
            <a:r>
              <a:rPr lang="en-US" dirty="0" err="1" smtClean="0">
                <a:ea typeface="ＭＳ Ｐゴシック"/>
                <a:cs typeface="ＭＳ Ｐゴシック"/>
              </a:rPr>
              <a:t>Freire’s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i="1" dirty="0" smtClean="0">
                <a:ea typeface="ＭＳ Ｐゴシック"/>
                <a:cs typeface="ＭＳ Ｐゴシック"/>
              </a:rPr>
              <a:t>Pedagogy of the Oppressed.</a:t>
            </a:r>
            <a:r>
              <a:rPr lang="en-US" dirty="0" smtClean="0">
                <a:ea typeface="ＭＳ Ｐゴシック"/>
                <a:cs typeface="ＭＳ Ｐゴシック"/>
              </a:rPr>
              <a:t> Discussion builds on earlier readings by Malcolm X, Mike Rose, &amp; Jean </a:t>
            </a:r>
            <a:r>
              <a:rPr lang="en-US" dirty="0" err="1" smtClean="0">
                <a:ea typeface="ＭＳ Ｐゴシック"/>
                <a:cs typeface="ＭＳ Ｐゴシック"/>
              </a:rPr>
              <a:t>Anyon</a:t>
            </a:r>
            <a:r>
              <a:rPr lang="en-US" dirty="0" smtClean="0">
                <a:ea typeface="ＭＳ Ｐゴシック"/>
                <a:cs typeface="ＭＳ Ｐゴシック"/>
              </a:rPr>
              <a:t>.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7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https://</a:t>
            </a:r>
            <a:r>
              <a:rPr lang="en-US" sz="2800" dirty="0" err="1"/>
              <a:t>vimeo.com</a:t>
            </a:r>
            <a:r>
              <a:rPr lang="en-US" sz="2800" dirty="0"/>
              <a:t>/16983253</a:t>
            </a:r>
            <a:endParaRPr lang="en-US" sz="2800" dirty="0"/>
          </a:p>
        </p:txBody>
      </p:sp>
      <p:pic>
        <p:nvPicPr>
          <p:cNvPr id="58370" name="Content Placeholder 3" descr="Screen Shot 2014-02-05 at 4.34.47 P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8" b="13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30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37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 smtClean="0"/>
              <a:t>Window into </a:t>
            </a:r>
            <a:r>
              <a:rPr lang="en-US" sz="3600" dirty="0"/>
              <a:t>a</a:t>
            </a:r>
            <a:r>
              <a:rPr lang="en-US" sz="3600" dirty="0" smtClean="0"/>
              <a:t> Classroom </a:t>
            </a:r>
            <a:endParaRPr lang="en-US" sz="3600" dirty="0"/>
          </a:p>
        </p:txBody>
      </p:sp>
      <p:sp>
        <p:nvSpPr>
          <p:cNvPr id="4505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latin typeface="Arial" charset="0"/>
              </a:rPr>
              <a:t>Look through the handout “Window into an Accelerated Classroom,” then talk in groups: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What stands out to you as you look through these course materials?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What excites you?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What questions &amp; concerns come up for you</a:t>
            </a:r>
            <a:r>
              <a:rPr lang="en-US" dirty="0" smtClean="0">
                <a:latin typeface="Arial" charset="0"/>
              </a:rPr>
              <a:t>?</a:t>
            </a:r>
          </a:p>
          <a:p>
            <a:pPr marL="57150" indent="0" eaLnBrk="1" hangingPunct="1">
              <a:buFont typeface="Arial" charset="0"/>
              <a:buNone/>
              <a:defRPr/>
            </a:pPr>
            <a:endParaRPr lang="en-US" sz="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Thematic </a:t>
            </a:r>
            <a:r>
              <a:rPr lang="en-US" dirty="0" smtClean="0"/>
              <a:t>Courses</a:t>
            </a:r>
            <a:br>
              <a:rPr lang="en-US" dirty="0" smtClean="0"/>
            </a:br>
            <a:r>
              <a:rPr lang="en-US" sz="3100" dirty="0">
                <a:latin typeface="Arial" charset="0"/>
              </a:rPr>
              <a:t>Samples from the CAP Network</a:t>
            </a:r>
            <a:r>
              <a:rPr lang="is-IS" sz="3100" dirty="0">
                <a:latin typeface="Arial" charset="0"/>
              </a:rPr>
              <a:t>…</a:t>
            </a:r>
            <a:r>
              <a:rPr lang="en-US" sz="3100" dirty="0">
                <a:latin typeface="Arial" charset="0"/>
              </a:rPr>
              <a:t/>
            </a:r>
            <a:br>
              <a:rPr lang="en-US" sz="3100" dirty="0">
                <a:latin typeface="Arial" charset="0"/>
              </a:rPr>
            </a:br>
            <a:endParaRPr lang="en-US" sz="3100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8768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Food Justice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Love and Sex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Educational Inequality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Gang Violence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Why do we love monsters?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Hip Hop: Consumers to Agents of Change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Survivor: Using Psychological Theories to Analyze Reality TV </a:t>
            </a:r>
            <a:endParaRPr lang="en-US" sz="1700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Intellectual Empathy: Cultivating this Superpower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Technology: The Superhuman and the Subhuman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The Immigrant Experience in America</a:t>
            </a:r>
          </a:p>
          <a:p>
            <a:pPr marL="0" indent="0">
              <a:buNone/>
            </a:pPr>
            <a:r>
              <a:rPr lang="en-US" sz="1700" dirty="0" smtClean="0">
                <a:latin typeface="Arial" charset="0"/>
              </a:rPr>
              <a:t>Understanding Bias</a:t>
            </a:r>
          </a:p>
          <a:p>
            <a:pPr marL="0" indent="0">
              <a:buNone/>
            </a:pPr>
            <a:endParaRPr lang="en-US" sz="1700" dirty="0">
              <a:latin typeface="Arial" charset="0"/>
            </a:endParaRPr>
          </a:p>
        </p:txBody>
      </p:sp>
      <p:pic>
        <p:nvPicPr>
          <p:cNvPr id="3" name="Picture 2" descr="Thematic Post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25" y="1702832"/>
            <a:ext cx="3162300" cy="421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5919232"/>
            <a:ext cx="76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D2533C"/>
                </a:solidFill>
                <a:latin typeface="Arial" charset="0"/>
              </a:rPr>
              <a:t>For packet of </a:t>
            </a:r>
            <a:r>
              <a:rPr lang="en-US" sz="1400" dirty="0" smtClean="0">
                <a:solidFill>
                  <a:srgbClr val="D2533C"/>
                </a:solidFill>
                <a:latin typeface="Arial" charset="0"/>
              </a:rPr>
              <a:t>sample thematic </a:t>
            </a:r>
            <a:r>
              <a:rPr lang="en-US" sz="1400" dirty="0">
                <a:solidFill>
                  <a:srgbClr val="D2533C"/>
                </a:solidFill>
                <a:latin typeface="Arial" charset="0"/>
              </a:rPr>
              <a:t>course outlines:</a:t>
            </a:r>
          </a:p>
          <a:p>
            <a:r>
              <a:rPr lang="en-US" sz="1400" dirty="0">
                <a:latin typeface="Arial" charset="0"/>
                <a:hlinkClick r:id="rId3"/>
              </a:rPr>
              <a:t>http://accelerationproject.org/Publications/ctl/ArticleView/mid/654/articleId/34/Thematic-Approaches-for-Integrated-Reading-and-Writing</a:t>
            </a:r>
            <a:r>
              <a:rPr lang="en-US" sz="1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89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Katie’s Tips re: Full-Length Anchor Texts</a:t>
            </a:r>
            <a:endParaRPr lang="en-US" dirty="0"/>
          </a:p>
        </p:txBody>
      </p:sp>
      <p:pic>
        <p:nvPicPr>
          <p:cNvPr id="6" name="Content Placeholder 5" descr="Screen Shot 2016-06-13 at 1.14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2" r="-10462"/>
          <a:stretch>
            <a:fillRect/>
          </a:stretch>
        </p:blipFill>
        <p:spPr>
          <a:xfrm>
            <a:off x="-395862" y="1237650"/>
            <a:ext cx="9231110" cy="5470287"/>
          </a:xfrm>
        </p:spPr>
      </p:pic>
    </p:spTree>
    <p:extLst>
      <p:ext uri="{BB962C8B-B14F-4D97-AF65-F5344CB8AC3E}">
        <p14:creationId xmlns:p14="http://schemas.microsoft.com/office/powerpoint/2010/main" val="16024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Choosing Texts for a Thematic Course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Don’t skimp on volume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Go for nonfiction about relevant </a:t>
            </a:r>
            <a:r>
              <a:rPr lang="en-US" dirty="0" smtClean="0"/>
              <a:t>issues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/>
              <a:t>the balance of narrative, information, and </a:t>
            </a:r>
            <a:r>
              <a:rPr lang="en-US" dirty="0" smtClean="0"/>
              <a:t>argument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/>
              <a:t>the density of unexplained references and terminology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1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37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 smtClean="0"/>
              <a:t>Window into CAP Instructional Cycle </a:t>
            </a:r>
            <a:endParaRPr lang="en-US" sz="3600" dirty="0"/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b="1" dirty="0" smtClean="0">
                <a:latin typeface="Arial" charset="0"/>
              </a:rPr>
              <a:t>Speed Dating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Post-reading activity in which students process the assigned reading in rapidly shifting pairs, clarify misunderstandings, and prepare for upcoming quiz and essay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37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Speed </a:t>
            </a:r>
            <a:r>
              <a:rPr lang="en-US" sz="3600" dirty="0" smtClean="0">
                <a:latin typeface="Arial" charset="0"/>
              </a:rPr>
              <a:t>Dating: Round One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Introduce yourself to your date. </a:t>
            </a:r>
          </a:p>
          <a:p>
            <a:pPr marL="0" indent="0">
              <a:buNone/>
              <a:defRPr/>
            </a:pPr>
            <a:endParaRPr lang="en-US" sz="800" dirty="0" smtClean="0"/>
          </a:p>
          <a:p>
            <a:pPr marL="0" indent="0">
              <a:buNone/>
              <a:defRPr/>
            </a:pPr>
            <a:r>
              <a:rPr lang="en-US" sz="2800" dirty="0" smtClean="0"/>
              <a:t>Describe </a:t>
            </a:r>
            <a:r>
              <a:rPr lang="en-US" sz="2800" dirty="0"/>
              <a:t>what </a:t>
            </a:r>
            <a:r>
              <a:rPr lang="en-US" sz="2800" dirty="0" err="1"/>
              <a:t>Dweck</a:t>
            </a:r>
            <a:r>
              <a:rPr lang="en-US" sz="2800" dirty="0"/>
              <a:t> means by “fixed mindset” and “growth mindset” so that someone who hasn’t read the article could understand her ideas. 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4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564"/>
            <a:ext cx="8229600" cy="391829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sz="1100" b="1" dirty="0" smtClean="0"/>
          </a:p>
          <a:p>
            <a:pPr marL="0" indent="0">
              <a:buFont typeface="Arial" charset="0"/>
              <a:buNone/>
              <a:defRPr/>
            </a:pPr>
            <a:endParaRPr lang="en-US" sz="2800" b="1" dirty="0"/>
          </a:p>
          <a:p>
            <a:pPr marL="114300" indent="0">
              <a:buFont typeface="Arial" charset="0"/>
              <a:buNone/>
              <a:defRPr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04024"/>
              </p:ext>
            </p:extLst>
          </p:nvPr>
        </p:nvGraphicFramePr>
        <p:xfrm>
          <a:off x="837477" y="1860561"/>
          <a:ext cx="6486136" cy="29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723"/>
                <a:gridCol w="2278413"/>
              </a:tblGrid>
              <a:tr h="13356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Students’ Starting Placement </a:t>
                      </a:r>
                    </a:p>
                    <a:p>
                      <a:r>
                        <a:rPr lang="en-US" sz="2000" dirty="0" smtClean="0"/>
                        <a:t>English</a:t>
                      </a:r>
                      <a:r>
                        <a:rPr lang="en-US" sz="2000" baseline="0" dirty="0" smtClean="0"/>
                        <a:t>-Writing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% Completing </a:t>
                      </a:r>
                      <a:r>
                        <a:rPr lang="en-US" sz="2000" baseline="0" dirty="0" smtClean="0"/>
                        <a:t>College </a:t>
                      </a:r>
                      <a:r>
                        <a:rPr lang="en-US" sz="2000" baseline="0" dirty="0" smtClean="0"/>
                        <a:t>English in 3 Years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</a:t>
                      </a:r>
                      <a:r>
                        <a:rPr lang="en-US" sz="2000" baseline="0" dirty="0" smtClean="0"/>
                        <a:t>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48%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Levels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or more Levels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</a:tbl>
          </a:graphicData>
        </a:graphic>
      </p:graphicFrame>
      <p:sp>
        <p:nvSpPr>
          <p:cNvPr id="33812" name="TextBox 3"/>
          <p:cNvSpPr txBox="1">
            <a:spLocks noChangeArrowheads="1"/>
          </p:cNvSpPr>
          <p:nvPr/>
        </p:nvSpPr>
        <p:spPr bwMode="auto">
          <a:xfrm>
            <a:off x="1079695" y="5916843"/>
            <a:ext cx="686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Statewide data, Basic Skills Cohort Tracker, Fall 2009-Spring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1966" y="3641806"/>
            <a:ext cx="2170647" cy="2227779"/>
          </a:xfrm>
          <a:prstGeom prst="wedgeRoundRectCallout">
            <a:avLst>
              <a:gd name="adj1" fmla="val -69915"/>
              <a:gd name="adj2" fmla="val -1212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Across CA, students of color 2-3 times more likely to begin in lowest levels than white students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756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504D"/>
                </a:solidFill>
              </a:rPr>
              <a:t>Placement Is Destiny 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2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37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Speed </a:t>
            </a:r>
            <a:r>
              <a:rPr lang="en-US" sz="3600" dirty="0" smtClean="0">
                <a:latin typeface="Arial" charset="0"/>
              </a:rPr>
              <a:t>Dating: Round Two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Introduce yourself to your date. </a:t>
            </a:r>
          </a:p>
          <a:p>
            <a:pPr marL="0" indent="0">
              <a:buNone/>
              <a:defRPr/>
            </a:pPr>
            <a:endParaRPr lang="en-US" sz="800" dirty="0" smtClean="0"/>
          </a:p>
          <a:p>
            <a:pPr marL="0" indent="0">
              <a:buNone/>
              <a:defRPr/>
            </a:pPr>
            <a:r>
              <a:rPr lang="en-US" sz="2800" dirty="0"/>
              <a:t>How do students with fixed mindsets respond to things that are challenging or difficult in school, compared to students with growth mindsets? </a:t>
            </a:r>
            <a:r>
              <a:rPr lang="en-US" sz="2800" dirty="0" smtClean="0"/>
              <a:t> </a:t>
            </a:r>
            <a:endParaRPr 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3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37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Speed </a:t>
            </a:r>
            <a:r>
              <a:rPr lang="en-US" sz="3600" dirty="0" smtClean="0">
                <a:latin typeface="Arial" charset="0"/>
              </a:rPr>
              <a:t>Dating: Round Three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36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Introduce yourself to your date. </a:t>
            </a:r>
          </a:p>
          <a:p>
            <a:pPr marL="0" indent="0">
              <a:buNone/>
              <a:defRPr/>
            </a:pPr>
            <a:endParaRPr lang="en-US" sz="900" dirty="0"/>
          </a:p>
          <a:p>
            <a:pPr marL="0" lvl="0" indent="0">
              <a:buNone/>
              <a:defRPr/>
            </a:pPr>
            <a:r>
              <a:rPr lang="en-US" sz="2800" dirty="0"/>
              <a:t>How might you apply Dweck’s research in your own classroom? </a:t>
            </a:r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77338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Attending to the Affective</a:t>
            </a:r>
            <a:endParaRPr lang="en-US" dirty="0"/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When students aren’t successful, the key issue is often </a:t>
            </a:r>
            <a:r>
              <a:rPr lang="en-US" i="1" dirty="0" smtClean="0">
                <a:latin typeface="Arial" charset="0"/>
              </a:rPr>
              <a:t>not </a:t>
            </a:r>
            <a:r>
              <a:rPr lang="en-US" dirty="0" smtClean="0">
                <a:latin typeface="Arial" charset="0"/>
              </a:rPr>
              <a:t>their reading and writing skills…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Handout: Summary of affective practices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 smtClean="0">
                <a:latin typeface="Arial" charset="0"/>
              </a:rPr>
              <a:t>Related Link:</a:t>
            </a:r>
          </a:p>
          <a:p>
            <a:pPr marL="0" indent="0">
              <a:buNone/>
              <a:defRPr/>
            </a:pPr>
            <a:r>
              <a:rPr lang="en-US" dirty="0">
                <a:latin typeface="Arial" charset="0"/>
                <a:hlinkClick r:id="rId2"/>
              </a:rPr>
              <a:t>http://gallery.carnegiefoundation.org/collections/windows_on_learning/katie_hern/</a:t>
            </a:r>
            <a:r>
              <a:rPr lang="en-US" dirty="0" smtClean="0">
                <a:latin typeface="Arial" charset="0"/>
                <a:hlinkClick r:id="rId2"/>
              </a:rPr>
              <a:t>index.html</a:t>
            </a:r>
            <a:r>
              <a:rPr lang="en-US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Cautions about how we understand and use concepts like “mindset” and “grit”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://hechingerreport.org/growth-mindset-guru-carol-dweck-says-teachers-and-parents-often-use-her-research-incorrectly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https://learningliberationblog.wordpress.com/2017/04/25/the-new-bootstraps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7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umbutu"/>
                <a:ea typeface="+mj-ea"/>
                <a:cs typeface="umbutu"/>
              </a:rPr>
              <a:t>CAP Instructional Design Principles</a:t>
            </a:r>
            <a:endParaRPr lang="en-US" sz="3200" dirty="0">
              <a:latin typeface="umbutu"/>
              <a:ea typeface="+mj-ea"/>
              <a:cs typeface="umbutu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umbutu"/>
                <a:ea typeface="+mn-ea"/>
                <a:cs typeface="umbutu"/>
              </a:rPr>
              <a:t>Streamlined developmental curricula should </a:t>
            </a:r>
            <a:r>
              <a:rPr lang="en-US" sz="2800" dirty="0" smtClean="0">
                <a:latin typeface="umbutu"/>
                <a:ea typeface="+mn-ea"/>
                <a:cs typeface="umbutu"/>
              </a:rPr>
              <a:t>reflect: </a:t>
            </a:r>
            <a:endParaRPr lang="en-US" sz="2800" dirty="0">
              <a:latin typeface="umbutu"/>
              <a:ea typeface="+mn-ea"/>
              <a:cs typeface="umbutu"/>
            </a:endParaRP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>
              <a:latin typeface="umbutu"/>
              <a:ea typeface="+mn-ea"/>
              <a:cs typeface="umbutu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umbutu"/>
                <a:ea typeface="+mn-ea"/>
                <a:cs typeface="umbutu"/>
              </a:rPr>
              <a:t>Backward design from college-level courses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umbutu"/>
                <a:ea typeface="+mn-ea"/>
                <a:cs typeface="umbutu"/>
              </a:rPr>
              <a:t>Relevant, thinking-oriented curriculum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umbutu"/>
                <a:ea typeface="+mn-ea"/>
                <a:cs typeface="umbutu"/>
              </a:rPr>
              <a:t>Just-in-time remediation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umbutu"/>
                <a:ea typeface="+mn-ea"/>
                <a:cs typeface="umbutu"/>
              </a:rPr>
              <a:t>Low-stakes, collaborative practice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umbutu"/>
                <a:ea typeface="+mn-ea"/>
                <a:cs typeface="umbutu"/>
              </a:rPr>
              <a:t>Intentional support for students’ affective </a:t>
            </a:r>
            <a:r>
              <a:rPr lang="en-US" sz="2400" dirty="0" smtClean="0">
                <a:latin typeface="umbutu"/>
                <a:ea typeface="+mn-ea"/>
                <a:cs typeface="umbutu"/>
              </a:rPr>
              <a:t>needs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latin typeface="umbutu"/>
              <a:cs typeface="umbutu"/>
            </a:endParaRPr>
          </a:p>
          <a:p>
            <a:pPr marL="274320" lvl="1" indent="0">
              <a:buNone/>
              <a:defRPr/>
            </a:pPr>
            <a:r>
              <a:rPr lang="en-US" sz="2400" dirty="0" smtClean="0">
                <a:latin typeface="umbutu"/>
                <a:cs typeface="umbutu"/>
              </a:rPr>
              <a:t>Illustrated in depth in </a:t>
            </a:r>
            <a:r>
              <a:rPr lang="en-US" sz="2400" i="1" dirty="0" smtClean="0">
                <a:latin typeface="umbutu"/>
                <a:cs typeface="umbutu"/>
              </a:rPr>
              <a:t>Toward a Vision of Accelerated Curricula &amp; Pedagogy </a:t>
            </a:r>
            <a:r>
              <a:rPr lang="en-US" sz="2400" dirty="0" smtClean="0">
                <a:latin typeface="umbutu"/>
                <a:cs typeface="umbutu"/>
              </a:rPr>
              <a:t>(Hern &amp; Snell, 2013). </a:t>
            </a:r>
            <a:r>
              <a:rPr lang="en-US" sz="2400" dirty="0">
                <a:latin typeface="umbutu"/>
                <a:cs typeface="umbutu"/>
                <a:hlinkClick r:id="rId2"/>
              </a:rPr>
              <a:t>http://www.learningworksca.org/accelerated-pedagogy</a:t>
            </a:r>
            <a:r>
              <a:rPr lang="en-US" sz="2400" dirty="0" smtClean="0">
                <a:latin typeface="umbutu"/>
                <a:cs typeface="umbutu"/>
                <a:hlinkClick r:id="rId2"/>
              </a:rPr>
              <a:t>/</a:t>
            </a:r>
            <a:r>
              <a:rPr lang="en-US" sz="2400" dirty="0" smtClean="0">
                <a:latin typeface="umbutu"/>
                <a:cs typeface="umbutu"/>
              </a:rPr>
              <a:t> </a:t>
            </a:r>
            <a:endParaRPr lang="en-US" sz="2400" dirty="0">
              <a:latin typeface="umbutu"/>
              <a:ea typeface="+mn-ea"/>
              <a:cs typeface="umbutu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4000" dirty="0">
                <a:solidFill>
                  <a:srgbClr val="C0504D"/>
                </a:solidFill>
              </a:rPr>
              <a:t>Placement Is </a:t>
            </a:r>
            <a:r>
              <a:rPr lang="en-US" sz="4000" dirty="0" smtClean="0">
                <a:solidFill>
                  <a:srgbClr val="C0504D"/>
                </a:solidFill>
              </a:rPr>
              <a:t>Destiny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29561"/>
              </p:ext>
            </p:extLst>
          </p:nvPr>
        </p:nvGraphicFramePr>
        <p:xfrm>
          <a:off x="1022566" y="1931946"/>
          <a:ext cx="6438754" cy="29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344"/>
                <a:gridCol w="2339410"/>
              </a:tblGrid>
              <a:tr h="13356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Students’ Starting Placement</a:t>
                      </a:r>
                    </a:p>
                    <a:p>
                      <a:r>
                        <a:rPr lang="en-US" sz="2000" dirty="0" smtClean="0"/>
                        <a:t>Mathematics 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% </a:t>
                      </a:r>
                      <a:r>
                        <a:rPr lang="en-US" sz="2000" baseline="0" dirty="0" smtClean="0"/>
                        <a:t>Completing College </a:t>
                      </a:r>
                      <a:r>
                        <a:rPr lang="en-US" sz="2000" baseline="0" dirty="0" smtClean="0"/>
                        <a:t>Math 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in </a:t>
                      </a:r>
                      <a:r>
                        <a:rPr lang="en-US" sz="2000" baseline="0" dirty="0" smtClean="0"/>
                        <a:t>3 Years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</a:t>
                      </a:r>
                      <a:r>
                        <a:rPr lang="en-US" sz="2000" baseline="0" dirty="0" smtClean="0"/>
                        <a:t>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Two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Levels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  <a:tr h="5416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Three or more Levels Below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6%</a:t>
                      </a:r>
                      <a:endParaRPr lang="en-US" sz="2000" dirty="0"/>
                    </a:p>
                  </a:txBody>
                  <a:tcPr marL="91442" marR="91442" marT="45716" marB="45716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1969" y="4075389"/>
            <a:ext cx="2450574" cy="1634490"/>
          </a:xfrm>
          <a:prstGeom prst="wedgeRoundRectCallout">
            <a:avLst>
              <a:gd name="adj1" fmla="val -62172"/>
              <a:gd name="adj2" fmla="val -1606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Across CA, more than half of Black and Hispanic students in remedial math </a:t>
            </a:r>
            <a:r>
              <a:rPr lang="en-US" dirty="0" smtClean="0"/>
              <a:t>begin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59577" y="5726113"/>
            <a:ext cx="686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/>
              <a:t>Statewide data, Basic Skills Cohort Tracker, Fall </a:t>
            </a:r>
            <a:r>
              <a:rPr lang="en-US" sz="2000" dirty="0" smtClean="0"/>
              <a:t>‘09</a:t>
            </a:r>
            <a:r>
              <a:rPr lang="en-US" sz="2000" dirty="0"/>
              <a:t>-Spring </a:t>
            </a:r>
            <a:r>
              <a:rPr lang="en-US" sz="2000" dirty="0" smtClean="0"/>
              <a:t>‘12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33400"/>
            <a:ext cx="8229600" cy="990600"/>
          </a:xfrm>
        </p:spPr>
        <p:txBody>
          <a:bodyPr>
            <a:normAutofit/>
          </a:bodyPr>
          <a:lstStyle/>
          <a:p>
            <a:endParaRPr lang="en-US" sz="2700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757"/>
            <a:ext cx="8229600" cy="4344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2015 study of the three colleges in Contra Costa County estimates that 50-60% of racial inequities in degree completion and transfer-readiness is explained by initial placement. </a:t>
            </a:r>
          </a:p>
          <a:p>
            <a:pPr algn="r">
              <a:buFontTx/>
              <a:buChar char="-"/>
            </a:pPr>
            <a:r>
              <a:rPr lang="en-US" dirty="0" smtClean="0"/>
              <a:t>Greg Stoup</a:t>
            </a:r>
          </a:p>
          <a:p>
            <a:pPr marL="0" indent="0" algn="r">
              <a:buNone/>
            </a:pPr>
            <a:r>
              <a:rPr lang="en-US" dirty="0" smtClean="0"/>
              <a:t>President, RP Group</a:t>
            </a:r>
          </a:p>
        </p:txBody>
      </p:sp>
    </p:spTree>
    <p:extLst>
      <p:ext uri="{BB962C8B-B14F-4D97-AF65-F5344CB8AC3E}">
        <p14:creationId xmlns:p14="http://schemas.microsoft.com/office/powerpoint/2010/main" val="73007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Placement </a:t>
            </a:r>
            <a:r>
              <a:rPr lang="en-US" dirty="0" smtClean="0"/>
              <a:t>Is </a:t>
            </a:r>
            <a:r>
              <a:rPr lang="en-US" dirty="0" smtClean="0"/>
              <a:t>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Mt. San Jacinto College Data – Fall 2015 – English</a:t>
            </a:r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dirty="0"/>
              <a:t>White students </a:t>
            </a:r>
            <a:r>
              <a:rPr lang="en-US" dirty="0" smtClean="0"/>
              <a:t>were </a:t>
            </a:r>
            <a:r>
              <a:rPr lang="en-US" dirty="0"/>
              <a:t>2x more </a:t>
            </a:r>
            <a:r>
              <a:rPr lang="en-US" dirty="0" smtClean="0"/>
              <a:t>likely to </a:t>
            </a:r>
            <a:r>
              <a:rPr lang="en-US" dirty="0"/>
              <a:t>be placed into transfer-level English </a:t>
            </a:r>
            <a:r>
              <a:rPr lang="en-US" dirty="0" smtClean="0"/>
              <a:t>than </a:t>
            </a:r>
            <a:r>
              <a:rPr lang="en-US" dirty="0"/>
              <a:t>Hispanics </a:t>
            </a:r>
            <a:r>
              <a:rPr lang="en-US" dirty="0" smtClean="0"/>
              <a:t>and nearly </a:t>
            </a:r>
            <a:r>
              <a:rPr lang="en-US" dirty="0"/>
              <a:t>4x more likely than African </a:t>
            </a:r>
            <a:r>
              <a:rPr lang="en-US" dirty="0" smtClean="0"/>
              <a:t>Americans</a:t>
            </a:r>
          </a:p>
          <a:p>
            <a:endParaRPr lang="en-US" sz="800" dirty="0" smtClean="0"/>
          </a:p>
          <a:p>
            <a:pPr marL="274320" lvl="1" indent="0">
              <a:buNone/>
            </a:pPr>
            <a:r>
              <a:rPr lang="en-US" sz="2400" dirty="0" smtClean="0"/>
              <a:t>Chance of passing college English in 2 years: </a:t>
            </a:r>
            <a:r>
              <a:rPr lang="en-US" sz="2400" dirty="0" smtClean="0">
                <a:solidFill>
                  <a:srgbClr val="D2533C"/>
                </a:solidFill>
              </a:rPr>
              <a:t>73%</a:t>
            </a:r>
            <a:endParaRPr lang="en-US" sz="2400" dirty="0">
              <a:solidFill>
                <a:srgbClr val="D2533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African </a:t>
            </a:r>
            <a:r>
              <a:rPr lang="en-US" dirty="0"/>
              <a:t>American and Hispanic students </a:t>
            </a:r>
            <a:r>
              <a:rPr lang="en-US" dirty="0" smtClean="0"/>
              <a:t>were </a:t>
            </a:r>
            <a:r>
              <a:rPr lang="en-US" dirty="0"/>
              <a:t>more than 2x </a:t>
            </a:r>
            <a:r>
              <a:rPr lang="en-US" dirty="0" smtClean="0"/>
              <a:t>more </a:t>
            </a:r>
            <a:r>
              <a:rPr lang="en-US" dirty="0"/>
              <a:t>likely </a:t>
            </a:r>
            <a:r>
              <a:rPr lang="en-US" dirty="0" smtClean="0"/>
              <a:t>that </a:t>
            </a:r>
            <a:r>
              <a:rPr lang="en-US" dirty="0"/>
              <a:t>white students to have to take multiple semesters of remediation in </a:t>
            </a:r>
            <a:r>
              <a:rPr lang="en-US" dirty="0" smtClean="0"/>
              <a:t>English</a:t>
            </a:r>
          </a:p>
          <a:p>
            <a:endParaRPr lang="en-US" sz="800" dirty="0" smtClean="0"/>
          </a:p>
          <a:p>
            <a:pPr marL="274320" lvl="1" indent="0">
              <a:buNone/>
            </a:pPr>
            <a:r>
              <a:rPr lang="en-US" sz="2400" dirty="0" smtClean="0"/>
              <a:t>Chance of passing college English in 2 years: </a:t>
            </a:r>
            <a:r>
              <a:rPr lang="en-US" sz="2400" dirty="0" smtClean="0">
                <a:solidFill>
                  <a:srgbClr val="D2533C"/>
                </a:solidFill>
              </a:rPr>
              <a:t>23%-38%</a:t>
            </a:r>
            <a:endParaRPr lang="en-US" sz="2400" dirty="0">
              <a:solidFill>
                <a:srgbClr val="D2533C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High-Leverage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Revised Placement </a:t>
            </a:r>
            <a:r>
              <a:rPr lang="en-US" b="1" dirty="0"/>
              <a:t>P</a:t>
            </a:r>
            <a:r>
              <a:rPr lang="en-US" b="1" dirty="0" smtClean="0"/>
              <a:t>olicies</a:t>
            </a:r>
            <a:r>
              <a:rPr lang="en-US" dirty="0" smtClean="0"/>
              <a:t>: </a:t>
            </a:r>
          </a:p>
          <a:p>
            <a:pPr marL="0" lvl="0" indent="0">
              <a:buNone/>
            </a:pPr>
            <a:r>
              <a:rPr lang="en-US" dirty="0"/>
              <a:t>Colleges broaden access to </a:t>
            </a:r>
            <a:r>
              <a:rPr lang="en-US" dirty="0" smtClean="0"/>
              <a:t>college</a:t>
            </a:r>
            <a:r>
              <a:rPr lang="en-US" dirty="0" smtClean="0"/>
              <a:t>-</a:t>
            </a:r>
            <a:r>
              <a:rPr lang="en-US" dirty="0"/>
              <a:t>level courses, and make access more equitable, by adjusting cut scores, using </a:t>
            </a:r>
            <a:r>
              <a:rPr lang="en-US" dirty="0" smtClean="0"/>
              <a:t>high school grades in placement</a:t>
            </a:r>
            <a:r>
              <a:rPr lang="en-US" dirty="0" smtClean="0"/>
              <a:t>, </a:t>
            </a:r>
            <a:r>
              <a:rPr lang="en-US" dirty="0"/>
              <a:t>and requiring algebra-based testing and remediation only for access to courses that require substantial algebra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/>
              <a:t>Co-requisite Models: </a:t>
            </a:r>
          </a:p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classified as “below </a:t>
            </a:r>
            <a:r>
              <a:rPr lang="en-US" dirty="0" smtClean="0"/>
              <a:t>college</a:t>
            </a:r>
            <a:r>
              <a:rPr lang="en-US" dirty="0" smtClean="0"/>
              <a:t> </a:t>
            </a:r>
            <a:r>
              <a:rPr lang="en-US" dirty="0"/>
              <a:t>level” are allowed to enroll in a </a:t>
            </a:r>
            <a:r>
              <a:rPr lang="en-US" dirty="0" smtClean="0"/>
              <a:t>college</a:t>
            </a:r>
            <a:r>
              <a:rPr lang="en-US" dirty="0" smtClean="0"/>
              <a:t>-</a:t>
            </a:r>
            <a:r>
              <a:rPr lang="en-US" dirty="0"/>
              <a:t>level course with extra concurrent support, saving them at least a semester of stand-alone remediation and reducing their chances of dropping out (e.g.,</a:t>
            </a:r>
            <a:r>
              <a:rPr lang="en-US" i="1" dirty="0"/>
              <a:t> </a:t>
            </a:r>
            <a:r>
              <a:rPr lang="en-US" dirty="0"/>
              <a:t>“1A-plus” models: students co-enroll in English 1A and 2 additional units with the same instructor)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Accelerated</a:t>
            </a:r>
            <a:r>
              <a:rPr lang="en-US" b="1" dirty="0" smtClean="0"/>
              <a:t> </a:t>
            </a:r>
            <a:r>
              <a:rPr lang="en-US" b="1" dirty="0" smtClean="0"/>
              <a:t>Remedial Courses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/>
              <a:t>Multi-level sequences in English and math are replaced with accelerated courses that are well aligned with the </a:t>
            </a:r>
            <a:r>
              <a:rPr lang="en-US" dirty="0" smtClean="0"/>
              <a:t>college</a:t>
            </a:r>
            <a:r>
              <a:rPr lang="en-US" dirty="0" smtClean="0"/>
              <a:t>-</a:t>
            </a:r>
            <a:r>
              <a:rPr lang="en-US" dirty="0"/>
              <a:t>level requirements in students’ chosen pathway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8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smtClean="0"/>
              <a:t>Revised </a:t>
            </a:r>
            <a:r>
              <a:rPr lang="en-US" b="1" dirty="0"/>
              <a:t>Placement Policies</a:t>
            </a:r>
            <a:r>
              <a:rPr lang="en-US" dirty="0"/>
              <a:t>: </a:t>
            </a:r>
          </a:p>
          <a:p>
            <a:pPr marL="0" lvl="0" indent="0" algn="ctr">
              <a:buNone/>
            </a:pPr>
            <a:r>
              <a:rPr lang="en-US" dirty="0"/>
              <a:t>Colleges broaden access to </a:t>
            </a:r>
            <a:r>
              <a:rPr lang="en-US" dirty="0" smtClean="0"/>
              <a:t>college-</a:t>
            </a:r>
            <a:r>
              <a:rPr lang="en-US" dirty="0"/>
              <a:t>level courses, and make access more equitable, by adjusting cut scores, using high school grades in placement, and requiring algebra-based testing and remediation only for access to courses that require substantial algebra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0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9679</TotalTime>
  <Words>2397</Words>
  <Application>Microsoft Macintosh PowerPoint</Application>
  <PresentationFormat>On-screen Show (4:3)</PresentationFormat>
  <Paragraphs>310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Clarity</vt:lpstr>
      <vt:lpstr>Inside an Accelerated, Integrated Reading &amp; Writing Classroom   Pre-Conference Workshop  Conference on Acceleration in Developmental Education Denver, CO -- June 14, 2017</vt:lpstr>
      <vt:lpstr>PowerPoint Presentation</vt:lpstr>
      <vt:lpstr>Student Success Scorecard</vt:lpstr>
      <vt:lpstr>PowerPoint Presentation</vt:lpstr>
      <vt:lpstr>Placement Is Destiny</vt:lpstr>
      <vt:lpstr>PowerPoint Presentation</vt:lpstr>
      <vt:lpstr>Placement Is Destiny</vt:lpstr>
      <vt:lpstr>Three High-Leverage Strategies</vt:lpstr>
      <vt:lpstr>PowerPoint Presentation</vt:lpstr>
      <vt:lpstr>Luis Sanchez,  Las Positas College</vt:lpstr>
      <vt:lpstr>Las Positas College  High School GPA for Placement in English – Fall 2016</vt:lpstr>
      <vt:lpstr>PowerPoint Presentation</vt:lpstr>
      <vt:lpstr>PowerPoint Presentation</vt:lpstr>
      <vt:lpstr>PowerPoint Presentation</vt:lpstr>
      <vt:lpstr>Alex Arguello, Solano College</vt:lpstr>
      <vt:lpstr>Solano College  High School Grades for Placement &amp; Co-Requisite </vt:lpstr>
      <vt:lpstr>The Power of Co-Requisite Models: Tennessee</vt:lpstr>
      <vt:lpstr>Statewide Co-Requisite Implementation 2015-2016: Tennessee Board of Regents (TBR)</vt:lpstr>
      <vt:lpstr>Co-Requisites for everyone?  What about low-scoring students?</vt:lpstr>
      <vt:lpstr>Co-Requisites for everyone?  What about low-scoring students?</vt:lpstr>
      <vt:lpstr>PowerPoint Presentation</vt:lpstr>
      <vt:lpstr>Chabot College  Accelerated Developmental English</vt:lpstr>
      <vt:lpstr>Chabot College Completion of College English within Three Years Accelerated vs. Non-Accelerated Developmental English</vt:lpstr>
      <vt:lpstr>PowerPoint Presentation</vt:lpstr>
      <vt:lpstr>Reason #1:  The limitations of standardized placement tests</vt:lpstr>
      <vt:lpstr>Are you college ready?</vt:lpstr>
      <vt:lpstr>PowerPoint Presentation</vt:lpstr>
      <vt:lpstr>Reason #2:  Attrition Is Guaranteed in Traditional Remediation</vt:lpstr>
      <vt:lpstr>Illustration: Chabot College</vt:lpstr>
      <vt:lpstr>Thought experiment:  What if more students passed the first course?</vt:lpstr>
      <vt:lpstr>BOTTOM LINE</vt:lpstr>
      <vt:lpstr>Window into an accelerated classroom </vt:lpstr>
      <vt:lpstr>https://vimeo.com/16983253</vt:lpstr>
      <vt:lpstr>Window into a Classroom </vt:lpstr>
      <vt:lpstr>Thematic Courses Samples from the CAP Network… </vt:lpstr>
      <vt:lpstr>Katie’s Tips re: Full-Length Anchor Texts</vt:lpstr>
      <vt:lpstr>Choosing Texts for a Thematic Course</vt:lpstr>
      <vt:lpstr>Window into CAP Instructional Cycle </vt:lpstr>
      <vt:lpstr>Speed Dating: Round One </vt:lpstr>
      <vt:lpstr>Speed Dating: Round Two </vt:lpstr>
      <vt:lpstr>Speed Dating: Round Three </vt:lpstr>
      <vt:lpstr>Attending to the Affective</vt:lpstr>
      <vt:lpstr>Cautions about how we understand and use concepts like “mindset” and “grit”</vt:lpstr>
      <vt:lpstr>CAP Instructional Design Principles</vt:lpstr>
    </vt:vector>
  </TitlesOfParts>
  <Company>chabot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khern hern</dc:creator>
  <cp:lastModifiedBy>a</cp:lastModifiedBy>
  <cp:revision>74</cp:revision>
  <dcterms:created xsi:type="dcterms:W3CDTF">2014-06-04T16:33:47Z</dcterms:created>
  <dcterms:modified xsi:type="dcterms:W3CDTF">2017-06-15T22:28:25Z</dcterms:modified>
</cp:coreProperties>
</file>