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Indie Flower"/>
      <p:regular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dieFlower-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7.xml"/><Relationship Id="rId33" Type="http://schemas.openxmlformats.org/officeDocument/2006/relationships/font" Target="fonts/CenturyGothic-boldItalic.fntdata"/><Relationship Id="rId10" Type="http://schemas.openxmlformats.org/officeDocument/2006/relationships/slide" Target="slides/slide6.xml"/><Relationship Id="rId32"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I4aLf2TN16Z-GcGb-9y4kU27PVhWi8uV71LXxKNVbs/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earningscientists.org/blog/2016/7/28-1" TargetMode="External"/><Relationship Id="rId3" Type="http://schemas.openxmlformats.org/officeDocument/2006/relationships/hyperlink" Target="https://www.insidehighered.com/advice/2013/07/10/essay-how-deal-and-not-obsess-over-student-plagiaris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ZTIzmopxMXGK9bZ_1x8KLGzm-gncz-zvXAn45Hwz-s/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0BydCHqPxJI7MLW0xZlVtT2FJam8/view?usp=shari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FhpLMj3ORQc3HqG3xe0GLqf8OdLSdQ3E6ywEdek3mA/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t>Poll who teaches in classes of 20 or less, up 25, up 30, more 35 students. Who is teaching in a class using an acceleration model?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rgbClr val="FF0000"/>
                </a:solidFill>
              </a:rPr>
              <a:t>Break up into groups Handout (Chellis):</a:t>
            </a:r>
            <a:r>
              <a:rPr lang="en"/>
              <a:t> </a:t>
            </a:r>
            <a:r>
              <a:rPr lang="en" u="sng">
                <a:solidFill>
                  <a:schemeClr val="hlink"/>
                </a:solidFill>
                <a:hlinkClick r:id="rId2"/>
              </a:rPr>
              <a:t>https://docs.google.com/document/d/1gI4aLf2TN16Z-GcGb-9y4kU27PVhWi8uV71LXxKNVbs/edit?usp=sharing</a:t>
            </a:r>
            <a:r>
              <a:rPr lang="en"/>
              <a:t> Three classic examples.</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Julia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Julia </a:t>
            </a:r>
            <a:r>
              <a:rPr lang="en"/>
              <a:t>Tips for Teachers: Dealing with Plagiarism by </a:t>
            </a:r>
            <a:r>
              <a:rPr i="1" lang="en">
                <a:solidFill>
                  <a:schemeClr val="dk1"/>
                </a:solidFill>
              </a:rPr>
              <a:t>Megan Smith </a:t>
            </a:r>
            <a:r>
              <a:rPr lang="en" u="sng">
                <a:solidFill>
                  <a:schemeClr val="hlink"/>
                </a:solidFill>
                <a:hlinkClick r:id="rId2"/>
              </a:rPr>
              <a:t>http://www.learningscientists.org/blog/2016/7/28-1</a:t>
            </a:r>
          </a:p>
          <a:p>
            <a:pPr lvl="0">
              <a:spcBef>
                <a:spcPts val="0"/>
              </a:spcBef>
              <a:buNone/>
            </a:pPr>
            <a:r>
              <a:t/>
            </a:r>
            <a:endParaRPr/>
          </a:p>
          <a:p>
            <a:pPr lvl="0">
              <a:spcBef>
                <a:spcPts val="0"/>
              </a:spcBef>
              <a:buNone/>
            </a:pPr>
            <a:r>
              <a:rPr lang="en" u="sng">
                <a:solidFill>
                  <a:schemeClr val="hlink"/>
                </a:solidFill>
                <a:hlinkClick r:id="rId3"/>
              </a:rPr>
              <a:t>https://www.insidehighered.com/advice/2013/07/10/essay-how-deal-and-not-obsess-over-student-plagiarism</a:t>
            </a:r>
          </a:p>
          <a:p>
            <a:pPr lv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Julia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(Chellis) Handout #3: </a:t>
            </a:r>
            <a:r>
              <a:rPr lang="en" u="sng">
                <a:solidFill>
                  <a:schemeClr val="hlink"/>
                </a:solidFill>
                <a:hlinkClick r:id="rId2"/>
              </a:rPr>
              <a:t>https://docs.google.com/document/d/1qZTIzmopxMXGK9bZ_1x8KLGzm-gncz-zvXAn45Hwz-s/edit?usp=sharing</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Julia will share her experiences getting these services integrated at AHC.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 </a:t>
            </a:r>
            <a:r>
              <a:rPr lang="en"/>
              <a:t>little</a:t>
            </a:r>
            <a:r>
              <a:rPr lang="en"/>
              <a:t> but back information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solidFill>
                  <a:srgbClr val="FF0000"/>
                </a:solidFill>
              </a:rPr>
              <a:t>Early alert handout</a:t>
            </a:r>
            <a:r>
              <a:rPr lang="en"/>
              <a:t>: </a:t>
            </a:r>
            <a:r>
              <a:rPr lang="en" u="sng">
                <a:solidFill>
                  <a:schemeClr val="hlink"/>
                </a:solidFill>
                <a:hlinkClick r:id="rId2"/>
              </a:rPr>
              <a:t>https://drive.google.com/file/d/0BydCHqPxJI7MLW0xZlVtT2FJam8/view?usp=sharing</a:t>
            </a:r>
          </a:p>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Improvement across all racial demographics.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became aware of the vulnerable population and their needs and our limitations as instructors.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Plough through 1-6 and ask if any quick questions.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Alternate reading the list. </a:t>
            </a:r>
          </a:p>
          <a:p>
            <a:pPr lvl="0">
              <a:spcBef>
                <a:spcPts val="0"/>
              </a:spcBef>
              <a:buNone/>
            </a:pPr>
            <a:r>
              <a:rPr lang="en"/>
              <a:t>Don’t immediately assume that the students lack reading and writing skills. These challenges can mask their ability. </a:t>
            </a:r>
          </a:p>
          <a:p>
            <a:pPr lvl="0">
              <a:spcBef>
                <a:spcPts val="0"/>
              </a:spcBef>
              <a:buNone/>
            </a:pPr>
            <a:r>
              <a:t/>
            </a:r>
            <a:endParaRP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Moving on to </a:t>
            </a:r>
            <a:r>
              <a:rPr lang="en"/>
              <a:t>discuss</a:t>
            </a:r>
            <a:r>
              <a:rPr lang="en"/>
              <a:t> </a:t>
            </a:r>
            <a:r>
              <a:rPr lang="en"/>
              <a:t>strategies to get the best out of your 1 to 35 ratio.</a:t>
            </a:r>
            <a:r>
              <a:rPr lang="en"/>
              <a:t> </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solidFill>
                  <a:srgbClr val="FF0000"/>
                </a:solidFill>
              </a:rPr>
              <a:t>Distribute </a:t>
            </a:r>
            <a:r>
              <a:rPr b="1" lang="en">
                <a:solidFill>
                  <a:srgbClr val="FF0000"/>
                </a:solidFill>
              </a:rPr>
              <a:t>handout:</a:t>
            </a:r>
            <a:r>
              <a:rPr lang="en"/>
              <a:t> </a:t>
            </a:r>
            <a:r>
              <a:rPr lang="en" u="sng">
                <a:solidFill>
                  <a:schemeClr val="hlink"/>
                </a:solidFill>
                <a:hlinkClick r:id="rId2"/>
              </a:rPr>
              <a:t>https://docs.google.com/document/d/1WFhpLMj3ORQc3HqG3xe0GLqf8OdLSdQ3E6ywEdek3mA/edit?usp=sharing</a:t>
            </a:r>
          </a:p>
          <a:p>
            <a:pPr lvl="0">
              <a:spcBef>
                <a:spcPts val="0"/>
              </a:spcBef>
              <a:buNone/>
            </a:pPr>
            <a:r>
              <a:rPr b="1" lang="en">
                <a:solidFill>
                  <a:srgbClr val="FF0000"/>
                </a:solidFill>
              </a:rPr>
              <a:t>Read the top part of the handout. Chellis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indiana.edu/~academy/firstPrinciples/index.html" TargetMode="External"/><Relationship Id="rId4" Type="http://schemas.openxmlformats.org/officeDocument/2006/relationships/image" Target="../media/image11.jpg"/><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gif"/><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p:nvPr/>
        </p:nvSpPr>
        <p:spPr>
          <a:xfrm>
            <a:off x="359250" y="423875"/>
            <a:ext cx="8520600" cy="1781400"/>
          </a:xfrm>
          <a:prstGeom prst="rect">
            <a:avLst/>
          </a:prstGeom>
          <a:solidFill>
            <a:srgbClr val="1C458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5" name="Shape 55"/>
          <p:cNvSpPr txBox="1"/>
          <p:nvPr>
            <p:ph type="ctrTitle"/>
          </p:nvPr>
        </p:nvSpPr>
        <p:spPr>
          <a:xfrm>
            <a:off x="311700" y="667775"/>
            <a:ext cx="8615700" cy="1537500"/>
          </a:xfrm>
          <a:prstGeom prst="rect">
            <a:avLst/>
          </a:prstGeom>
          <a:noFill/>
        </p:spPr>
        <p:txBody>
          <a:bodyPr anchorCtr="0" anchor="b" bIns="91425" lIns="91425" rIns="91425" tIns="91425">
            <a:noAutofit/>
          </a:bodyPr>
          <a:lstStyle/>
          <a:p>
            <a:pPr lvl="0" rtl="0">
              <a:lnSpc>
                <a:spcPct val="100000"/>
              </a:lnSpc>
              <a:spcBef>
                <a:spcPts val="0"/>
              </a:spcBef>
              <a:buClr>
                <a:schemeClr val="dk1"/>
              </a:buClr>
              <a:buSzPct val="30555"/>
              <a:buFont typeface="Arial"/>
              <a:buNone/>
            </a:pPr>
            <a:r>
              <a:rPr lang="en" sz="3600">
                <a:solidFill>
                  <a:srgbClr val="CCCCCC"/>
                </a:solidFill>
                <a:latin typeface="Georgia"/>
                <a:ea typeface="Georgia"/>
                <a:cs typeface="Georgia"/>
                <a:sym typeface="Georgia"/>
              </a:rPr>
              <a:t>How to get the most out of a 1 to 35 class ratio? Providing Effective Support to all Acceleration Students</a:t>
            </a:r>
          </a:p>
        </p:txBody>
      </p:sp>
      <p:sp>
        <p:nvSpPr>
          <p:cNvPr id="56" name="Shape 56"/>
          <p:cNvSpPr txBox="1"/>
          <p:nvPr>
            <p:ph idx="1" type="subTitle"/>
          </p:nvPr>
        </p:nvSpPr>
        <p:spPr>
          <a:xfrm>
            <a:off x="510250" y="3330350"/>
            <a:ext cx="4302300" cy="1537500"/>
          </a:xfrm>
          <a:prstGeom prst="rect">
            <a:avLst/>
          </a:prstGeom>
        </p:spPr>
        <p:txBody>
          <a:bodyPr anchorCtr="0" anchor="t" bIns="91425" lIns="91425" rIns="91425" tIns="91425">
            <a:noAutofit/>
          </a:bodyPr>
          <a:lstStyle/>
          <a:p>
            <a:pPr lvl="0" rtl="0" algn="r">
              <a:spcBef>
                <a:spcPts val="0"/>
              </a:spcBef>
              <a:buNone/>
            </a:pPr>
            <a:r>
              <a:rPr b="1" lang="en" sz="1600">
                <a:solidFill>
                  <a:srgbClr val="000000"/>
                </a:solidFill>
                <a:latin typeface="Georgia"/>
                <a:ea typeface="Georgia"/>
                <a:cs typeface="Georgia"/>
                <a:sym typeface="Georgia"/>
              </a:rPr>
              <a:t>Presenters:</a:t>
            </a:r>
          </a:p>
          <a:p>
            <a:pPr lvl="0" algn="r">
              <a:spcBef>
                <a:spcPts val="0"/>
              </a:spcBef>
              <a:buNone/>
            </a:pPr>
            <a:r>
              <a:rPr lang="en" sz="1600">
                <a:solidFill>
                  <a:srgbClr val="000000"/>
                </a:solidFill>
                <a:latin typeface="Georgia"/>
                <a:ea typeface="Georgia"/>
                <a:cs typeface="Georgia"/>
                <a:sym typeface="Georgia"/>
              </a:rPr>
              <a:t>Julia Raybould-Rodgers | </a:t>
            </a:r>
            <a:r>
              <a:rPr lang="en" sz="1600">
                <a:solidFill>
                  <a:srgbClr val="0000FF"/>
                </a:solidFill>
                <a:latin typeface="Georgia"/>
                <a:ea typeface="Georgia"/>
                <a:cs typeface="Georgia"/>
                <a:sym typeface="Georgia"/>
              </a:rPr>
              <a:t>jraybould-rodgers@hancockcollege.edu</a:t>
            </a:r>
            <a:r>
              <a:rPr b="1" lang="en" sz="1600">
                <a:solidFill>
                  <a:srgbClr val="000000"/>
                </a:solidFill>
                <a:latin typeface="Georgia"/>
                <a:ea typeface="Georgia"/>
                <a:cs typeface="Georgia"/>
                <a:sym typeface="Georgia"/>
              </a:rPr>
              <a:t> </a:t>
            </a:r>
          </a:p>
          <a:p>
            <a:pPr lvl="0" rtl="0" algn="r">
              <a:spcBef>
                <a:spcPts val="0"/>
              </a:spcBef>
              <a:buNone/>
            </a:pPr>
            <a:r>
              <a:rPr lang="en" sz="1600">
                <a:solidFill>
                  <a:srgbClr val="000000"/>
                </a:solidFill>
                <a:latin typeface="Georgia"/>
                <a:ea typeface="Georgia"/>
                <a:cs typeface="Georgia"/>
                <a:sym typeface="Georgia"/>
              </a:rPr>
              <a:t>Chellis Ying |</a:t>
            </a:r>
            <a:r>
              <a:rPr lang="en" sz="1600">
                <a:latin typeface="Georgia"/>
                <a:ea typeface="Georgia"/>
                <a:cs typeface="Georgia"/>
                <a:sym typeface="Georgia"/>
              </a:rPr>
              <a:t> </a:t>
            </a:r>
            <a:r>
              <a:rPr lang="en" sz="1600">
                <a:solidFill>
                  <a:srgbClr val="0000FF"/>
                </a:solidFill>
                <a:latin typeface="Georgia"/>
                <a:ea typeface="Georgia"/>
                <a:cs typeface="Georgia"/>
                <a:sym typeface="Georgia"/>
              </a:rPr>
              <a:t>chellis.ying@hancockcollege.edu</a:t>
            </a:r>
          </a:p>
        </p:txBody>
      </p:sp>
      <p:pic>
        <p:nvPicPr>
          <p:cNvPr descr="collaboration-illustration.jpg" id="57" name="Shape 57"/>
          <p:cNvPicPr preferRelativeResize="0"/>
          <p:nvPr/>
        </p:nvPicPr>
        <p:blipFill rotWithShape="1">
          <a:blip r:embed="rId3">
            <a:alphaModFix/>
          </a:blip>
          <a:srcRect b="0" l="11486" r="35435" t="0"/>
          <a:stretch/>
        </p:blipFill>
        <p:spPr>
          <a:xfrm>
            <a:off x="4980500" y="2368750"/>
            <a:ext cx="3118247" cy="2295000"/>
          </a:xfrm>
          <a:prstGeom prst="rect">
            <a:avLst/>
          </a:prstGeom>
          <a:noFill/>
          <a:ln>
            <a:noFill/>
          </a:ln>
        </p:spPr>
      </p:pic>
      <p:pic>
        <p:nvPicPr>
          <p:cNvPr descr="imgres.jpg" id="58" name="Shape 58"/>
          <p:cNvPicPr preferRelativeResize="0"/>
          <p:nvPr/>
        </p:nvPicPr>
        <p:blipFill rotWithShape="1">
          <a:blip r:embed="rId4">
            <a:alphaModFix/>
          </a:blip>
          <a:srcRect b="24490" l="0" r="0" t="21968"/>
          <a:stretch/>
        </p:blipFill>
        <p:spPr>
          <a:xfrm>
            <a:off x="2149524" y="2269850"/>
            <a:ext cx="2590800" cy="1060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ctrTitle"/>
          </p:nvPr>
        </p:nvSpPr>
        <p:spPr>
          <a:xfrm>
            <a:off x="311700" y="0"/>
            <a:ext cx="8520600" cy="792600"/>
          </a:xfrm>
          <a:prstGeom prst="rect">
            <a:avLst/>
          </a:prstGeom>
        </p:spPr>
        <p:txBody>
          <a:bodyPr anchorCtr="0" anchor="b" bIns="91425" lIns="91425" rIns="91425" tIns="91425">
            <a:noAutofit/>
          </a:bodyPr>
          <a:lstStyle/>
          <a:p>
            <a:pPr lvl="0">
              <a:spcBef>
                <a:spcPts val="0"/>
              </a:spcBef>
              <a:buNone/>
            </a:pPr>
            <a:r>
              <a:rPr b="1" lang="en" sz="2400">
                <a:solidFill>
                  <a:srgbClr val="005AAA"/>
                </a:solidFill>
                <a:latin typeface="Georgia"/>
                <a:ea typeface="Georgia"/>
                <a:cs typeface="Georgia"/>
                <a:sym typeface="Georgia"/>
              </a:rPr>
              <a:t>2. Be Sensitive to the Students’ Fear of Failure</a:t>
            </a:r>
          </a:p>
        </p:txBody>
      </p:sp>
      <p:sp>
        <p:nvSpPr>
          <p:cNvPr id="118" name="Shape 118"/>
          <p:cNvSpPr txBox="1"/>
          <p:nvPr>
            <p:ph idx="1" type="subTitle"/>
          </p:nvPr>
        </p:nvSpPr>
        <p:spPr>
          <a:xfrm>
            <a:off x="311700" y="774612"/>
            <a:ext cx="4803000" cy="3967500"/>
          </a:xfrm>
          <a:prstGeom prst="rect">
            <a:avLst/>
          </a:prstGeom>
        </p:spPr>
        <p:txBody>
          <a:bodyPr anchorCtr="0" anchor="t" bIns="91425" lIns="91425" rIns="91425" tIns="91425">
            <a:noAutofit/>
          </a:bodyPr>
          <a:lstStyle/>
          <a:p>
            <a:pPr lvl="0" rtl="0" algn="l">
              <a:spcBef>
                <a:spcPts val="0"/>
              </a:spcBef>
              <a:buNone/>
            </a:pPr>
            <a:r>
              <a:rPr b="1" lang="en" sz="1800">
                <a:solidFill>
                  <a:srgbClr val="000000"/>
                </a:solidFill>
                <a:latin typeface="Georgia"/>
                <a:ea typeface="Georgia"/>
                <a:cs typeface="Georgia"/>
                <a:sym typeface="Georgia"/>
              </a:rPr>
              <a:t>Emotional triggers: </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“English is my worse subject.” </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“I don’t like to read.”  </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“I didn’t finish the writing assignment.”</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“I have a job and three other classes to take.”</a:t>
            </a:r>
          </a:p>
          <a:p>
            <a:pPr indent="-342900" lvl="0" marL="457200" rtl="0" algn="l">
              <a:spcBef>
                <a:spcPts val="0"/>
              </a:spcBef>
              <a:buSzPct val="100000"/>
              <a:buFont typeface="Georgia"/>
              <a:buChar char="●"/>
            </a:pPr>
            <a:r>
              <a:rPr lang="en" sz="1800">
                <a:solidFill>
                  <a:srgbClr val="000000"/>
                </a:solidFill>
                <a:latin typeface="Georgia"/>
                <a:ea typeface="Georgia"/>
                <a:cs typeface="Georgia"/>
                <a:sym typeface="Georgia"/>
              </a:rPr>
              <a:t>“I’m just not very good at </a:t>
            </a:r>
            <a:r>
              <a:rPr lang="en" sz="1800">
                <a:solidFill>
                  <a:schemeClr val="dk1"/>
                </a:solidFill>
                <a:latin typeface="Georgia"/>
                <a:ea typeface="Georgia"/>
                <a:cs typeface="Georgia"/>
                <a:sym typeface="Georgia"/>
              </a:rPr>
              <a:t>writing a thesis.</a:t>
            </a:r>
            <a:r>
              <a:rPr lang="en" sz="1800">
                <a:solidFill>
                  <a:srgbClr val="000000"/>
                </a:solidFill>
                <a:latin typeface="Georgia"/>
                <a:ea typeface="Georgia"/>
                <a:cs typeface="Georgia"/>
                <a:sym typeface="Georgia"/>
              </a:rPr>
              <a:t>”</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“I forgot the assignment was due.”</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“Why is my grade so low?” </a:t>
            </a:r>
          </a:p>
          <a:p>
            <a:pPr lvl="0" rtl="0" algn="l">
              <a:spcBef>
                <a:spcPts val="0"/>
              </a:spcBef>
              <a:buNone/>
            </a:pPr>
            <a:r>
              <a:t/>
            </a:r>
            <a:endParaRPr sz="1800">
              <a:solidFill>
                <a:srgbClr val="000000"/>
              </a:solidFill>
              <a:latin typeface="Georgia"/>
              <a:ea typeface="Georgia"/>
              <a:cs typeface="Georgia"/>
              <a:sym typeface="Georgia"/>
            </a:endParaRPr>
          </a:p>
          <a:p>
            <a:pPr lvl="0" rtl="0" algn="l">
              <a:spcBef>
                <a:spcPts val="0"/>
              </a:spcBef>
              <a:buNone/>
            </a:pPr>
            <a:r>
              <a:rPr lang="en" sz="1800">
                <a:solidFill>
                  <a:srgbClr val="000000"/>
                </a:solidFill>
                <a:latin typeface="Georgia"/>
                <a:ea typeface="Georgia"/>
                <a:cs typeface="Georgia"/>
                <a:sym typeface="Georgia"/>
              </a:rPr>
              <a:t>Students, who have struggled in an English class before, often think that they’re the only ones challenged by the material. </a:t>
            </a:r>
          </a:p>
        </p:txBody>
      </p:sp>
      <p:pic>
        <p:nvPicPr>
          <p:cNvPr descr="ENG101_BootCamp_01_2016201601110015.jpg" id="119" name="Shape 119"/>
          <p:cNvPicPr preferRelativeResize="0"/>
          <p:nvPr/>
        </p:nvPicPr>
        <p:blipFill>
          <a:blip r:embed="rId3">
            <a:alphaModFix/>
          </a:blip>
          <a:stretch>
            <a:fillRect/>
          </a:stretch>
        </p:blipFill>
        <p:spPr>
          <a:xfrm>
            <a:off x="5194224" y="1554375"/>
            <a:ext cx="3371144" cy="24079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ctrTitle"/>
          </p:nvPr>
        </p:nvSpPr>
        <p:spPr>
          <a:xfrm>
            <a:off x="384150" y="0"/>
            <a:ext cx="8520600" cy="910500"/>
          </a:xfrm>
          <a:prstGeom prst="rect">
            <a:avLst/>
          </a:prstGeom>
        </p:spPr>
        <p:txBody>
          <a:bodyPr anchorCtr="0" anchor="b" bIns="91425" lIns="91425" rIns="91425" tIns="91425">
            <a:noAutofit/>
          </a:bodyPr>
          <a:lstStyle/>
          <a:p>
            <a:pPr lvl="0" rtl="0">
              <a:spcBef>
                <a:spcPts val="0"/>
              </a:spcBef>
              <a:buClr>
                <a:schemeClr val="dk1"/>
              </a:buClr>
              <a:buSzPct val="45833"/>
              <a:buFont typeface="Arial"/>
              <a:buNone/>
            </a:pPr>
            <a:r>
              <a:rPr b="1" lang="en" sz="2400">
                <a:solidFill>
                  <a:srgbClr val="005AAA"/>
                </a:solidFill>
                <a:latin typeface="Georgia"/>
                <a:ea typeface="Georgia"/>
                <a:cs typeface="Georgia"/>
                <a:sym typeface="Georgia"/>
              </a:rPr>
              <a:t>3. Provide Second Chances</a:t>
            </a:r>
          </a:p>
        </p:txBody>
      </p:sp>
      <p:sp>
        <p:nvSpPr>
          <p:cNvPr id="125" name="Shape 125"/>
          <p:cNvSpPr txBox="1"/>
          <p:nvPr>
            <p:ph idx="1" type="subTitle"/>
          </p:nvPr>
        </p:nvSpPr>
        <p:spPr>
          <a:xfrm>
            <a:off x="3304875" y="1011925"/>
            <a:ext cx="5541900" cy="3715200"/>
          </a:xfrm>
          <a:prstGeom prst="rect">
            <a:avLst/>
          </a:prstGeom>
        </p:spPr>
        <p:txBody>
          <a:bodyPr anchorCtr="0" anchor="t" bIns="91425" lIns="91425" rIns="91425" tIns="91425">
            <a:noAutofit/>
          </a:bodyPr>
          <a:lstStyle/>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To decrease feelings of isolation, remind the students that everyone in the class shares the same challenges. </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Conference with the students one-on-one throughout the semester. </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Create high expectations and be creative with methods on how to meet them. </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Negotiate late work with caveats. </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Realize that the students want to be challenged, but they don’t want to feel insecure about an assignment.</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Don’t let the students get away with laziness, but be tolerant of personal issues. </a:t>
            </a:r>
          </a:p>
        </p:txBody>
      </p:sp>
      <p:pic>
        <p:nvPicPr>
          <p:cNvPr descr="ENG101_BootCamp_01_2016201601120005.jpg" id="126" name="Shape 126"/>
          <p:cNvPicPr preferRelativeResize="0"/>
          <p:nvPr/>
        </p:nvPicPr>
        <p:blipFill rotWithShape="1">
          <a:blip r:embed="rId3">
            <a:alphaModFix/>
          </a:blip>
          <a:srcRect b="0" l="41968" r="0" t="0"/>
          <a:stretch/>
        </p:blipFill>
        <p:spPr>
          <a:xfrm>
            <a:off x="587000" y="1246750"/>
            <a:ext cx="2521050" cy="310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ctrTitle"/>
          </p:nvPr>
        </p:nvSpPr>
        <p:spPr>
          <a:xfrm>
            <a:off x="1195000" y="191100"/>
            <a:ext cx="4010700" cy="792600"/>
          </a:xfrm>
          <a:prstGeom prst="rect">
            <a:avLst/>
          </a:prstGeom>
        </p:spPr>
        <p:txBody>
          <a:bodyPr anchorCtr="0" anchor="b" bIns="91425" lIns="91425" rIns="91425" tIns="91425">
            <a:noAutofit/>
          </a:bodyPr>
          <a:lstStyle/>
          <a:p>
            <a:pPr lvl="0">
              <a:spcBef>
                <a:spcPts val="0"/>
              </a:spcBef>
              <a:buNone/>
            </a:pPr>
            <a:r>
              <a:rPr b="1" lang="en" sz="3000">
                <a:solidFill>
                  <a:srgbClr val="005AAA"/>
                </a:solidFill>
                <a:latin typeface="Georgia"/>
                <a:ea typeface="Georgia"/>
                <a:cs typeface="Georgia"/>
                <a:sym typeface="Georgia"/>
              </a:rPr>
              <a:t>Dealing with</a:t>
            </a:r>
          </a:p>
        </p:txBody>
      </p:sp>
      <p:sp>
        <p:nvSpPr>
          <p:cNvPr id="132" name="Shape 132"/>
          <p:cNvSpPr txBox="1"/>
          <p:nvPr>
            <p:ph idx="1" type="subTitle"/>
          </p:nvPr>
        </p:nvSpPr>
        <p:spPr>
          <a:xfrm>
            <a:off x="297225" y="983700"/>
            <a:ext cx="5466000" cy="3907500"/>
          </a:xfrm>
          <a:prstGeom prst="rect">
            <a:avLst/>
          </a:prstGeom>
        </p:spPr>
        <p:txBody>
          <a:bodyPr anchorCtr="0" anchor="t" bIns="91425" lIns="91425" rIns="91425" tIns="91425">
            <a:noAutofit/>
          </a:bodyPr>
          <a:lstStyle/>
          <a:p>
            <a:pPr lvl="0" rtl="0" algn="l">
              <a:spcBef>
                <a:spcPts val="0"/>
              </a:spcBef>
              <a:buNone/>
            </a:pPr>
            <a:r>
              <a:rPr i="1" lang="en" sz="1600">
                <a:solidFill>
                  <a:srgbClr val="000000"/>
                </a:solidFill>
                <a:latin typeface="Georgia"/>
                <a:ea typeface="Georgia"/>
                <a:cs typeface="Georgia"/>
                <a:sym typeface="Georgia"/>
              </a:rPr>
              <a:t>While plagiarism is an important issue, in particular for developmental students who may not know they are plagiarizing, don’t assume that students are doing it, and if they are, don’t obsess about it.</a:t>
            </a:r>
          </a:p>
          <a:p>
            <a:pPr lvl="0" rtl="0" algn="l">
              <a:spcBef>
                <a:spcPts val="0"/>
              </a:spcBef>
              <a:buNone/>
            </a:pPr>
            <a:r>
              <a:t/>
            </a:r>
            <a:endParaRPr b="1" i="1" sz="1600">
              <a:solidFill>
                <a:srgbClr val="000000"/>
              </a:solidFill>
              <a:latin typeface="Georgia"/>
              <a:ea typeface="Georgia"/>
              <a:cs typeface="Georgia"/>
              <a:sym typeface="Georgia"/>
            </a:endParaRPr>
          </a:p>
          <a:p>
            <a:pPr lvl="0" rtl="0" algn="l">
              <a:spcBef>
                <a:spcPts val="0"/>
              </a:spcBef>
              <a:buNone/>
            </a:pPr>
            <a:r>
              <a:rPr b="1" lang="en" sz="1600">
                <a:solidFill>
                  <a:srgbClr val="000000"/>
                </a:solidFill>
                <a:latin typeface="Georgia"/>
                <a:ea typeface="Georgia"/>
                <a:cs typeface="Georgia"/>
                <a:sym typeface="Georgia"/>
              </a:rPr>
              <a:t>Plagiarism prevention: </a:t>
            </a:r>
          </a:p>
          <a:p>
            <a:pPr indent="-330200" lvl="0" marL="457200" rtl="0" algn="l">
              <a:spcBef>
                <a:spcPts val="0"/>
              </a:spcBef>
              <a:buClr>
                <a:srgbClr val="000000"/>
              </a:buClr>
              <a:buSzPct val="100000"/>
              <a:buFont typeface="Georgia"/>
              <a:buAutoNum type="arabicPeriod"/>
            </a:pPr>
            <a:r>
              <a:rPr lang="en" sz="1600">
                <a:solidFill>
                  <a:srgbClr val="000000"/>
                </a:solidFill>
                <a:highlight>
                  <a:srgbClr val="FFFFFF"/>
                </a:highlight>
                <a:latin typeface="Georgia"/>
                <a:ea typeface="Georgia"/>
                <a:cs typeface="Georgia"/>
                <a:sym typeface="Georgia"/>
              </a:rPr>
              <a:t>Always </a:t>
            </a:r>
            <a:r>
              <a:rPr b="1" lang="en" sz="1600">
                <a:solidFill>
                  <a:srgbClr val="000000"/>
                </a:solidFill>
                <a:highlight>
                  <a:srgbClr val="FFFFFF"/>
                </a:highlight>
                <a:latin typeface="Georgia"/>
                <a:ea typeface="Georgia"/>
                <a:cs typeface="Georgia"/>
                <a:sym typeface="Georgia"/>
              </a:rPr>
              <a:t>teach</a:t>
            </a:r>
            <a:r>
              <a:rPr lang="en" sz="1600">
                <a:solidFill>
                  <a:srgbClr val="000000"/>
                </a:solidFill>
                <a:highlight>
                  <a:srgbClr val="FFFFFF"/>
                </a:highlight>
                <a:latin typeface="Georgia"/>
                <a:ea typeface="Georgia"/>
                <a:cs typeface="Georgia"/>
                <a:sym typeface="Georgia"/>
              </a:rPr>
              <a:t> students about plagiarism, even if they think they already know about it.</a:t>
            </a:r>
          </a:p>
          <a:p>
            <a:pPr indent="-330200" lvl="0" marL="457200" rtl="0" algn="l">
              <a:spcBef>
                <a:spcPts val="0"/>
              </a:spcBef>
              <a:buClr>
                <a:srgbClr val="000000"/>
              </a:buClr>
              <a:buSzPct val="100000"/>
              <a:buFont typeface="Georgia"/>
              <a:buAutoNum type="arabicPeriod"/>
            </a:pPr>
            <a:r>
              <a:rPr lang="en" sz="1600">
                <a:solidFill>
                  <a:srgbClr val="000000"/>
                </a:solidFill>
                <a:latin typeface="Georgia"/>
                <a:ea typeface="Georgia"/>
                <a:cs typeface="Georgia"/>
                <a:sym typeface="Georgia"/>
              </a:rPr>
              <a:t>Have students go through the </a:t>
            </a:r>
            <a:r>
              <a:rPr b="1" lang="en" sz="1600">
                <a:solidFill>
                  <a:srgbClr val="000000"/>
                </a:solidFill>
                <a:latin typeface="Georgia"/>
                <a:ea typeface="Georgia"/>
                <a:cs typeface="Georgia"/>
                <a:sym typeface="Georgia"/>
              </a:rPr>
              <a:t>Indiana University Training Program</a:t>
            </a:r>
            <a:r>
              <a:rPr lang="en" sz="1600">
                <a:solidFill>
                  <a:srgbClr val="000000"/>
                </a:solidFill>
                <a:latin typeface="Georgia"/>
                <a:ea typeface="Georgia"/>
                <a:cs typeface="Georgia"/>
                <a:sym typeface="Georgia"/>
              </a:rPr>
              <a:t>: </a:t>
            </a:r>
            <a:r>
              <a:rPr lang="en" sz="1600" u="sng">
                <a:solidFill>
                  <a:srgbClr val="0000FF"/>
                </a:solidFill>
                <a:latin typeface="Georgia"/>
                <a:ea typeface="Georgia"/>
                <a:cs typeface="Georgia"/>
                <a:sym typeface="Georgia"/>
                <a:hlinkClick r:id="rId3"/>
              </a:rPr>
              <a:t>https://www.indiana.edu/~academy/firstPrinciples/index.html</a:t>
            </a:r>
          </a:p>
          <a:p>
            <a:pPr indent="-330200" lvl="0" marL="457200" rtl="0" algn="l">
              <a:spcBef>
                <a:spcPts val="0"/>
              </a:spcBef>
              <a:buClr>
                <a:srgbClr val="444444"/>
              </a:buClr>
              <a:buSzPct val="100000"/>
              <a:buFont typeface="Georgia"/>
              <a:buAutoNum type="arabicPeriod"/>
            </a:pPr>
            <a:r>
              <a:rPr lang="en" sz="1600">
                <a:solidFill>
                  <a:srgbClr val="000000"/>
                </a:solidFill>
                <a:highlight>
                  <a:srgbClr val="FFFFFF"/>
                </a:highlight>
                <a:latin typeface="Georgia"/>
                <a:ea typeface="Georgia"/>
                <a:cs typeface="Georgia"/>
                <a:sym typeface="Georgia"/>
              </a:rPr>
              <a:t>Create a</a:t>
            </a:r>
            <a:r>
              <a:rPr b="1" lang="en" sz="1600">
                <a:solidFill>
                  <a:srgbClr val="000000"/>
                </a:solidFill>
                <a:highlight>
                  <a:srgbClr val="FFFFFF"/>
                </a:highlight>
                <a:latin typeface="Georgia"/>
                <a:ea typeface="Georgia"/>
                <a:cs typeface="Georgia"/>
                <a:sym typeface="Georgia"/>
              </a:rPr>
              <a:t> challenging makeup plagiarism assignment</a:t>
            </a:r>
            <a:r>
              <a:rPr lang="en" sz="1600">
                <a:solidFill>
                  <a:srgbClr val="000000"/>
                </a:solidFill>
                <a:highlight>
                  <a:srgbClr val="FFFFFF"/>
                </a:highlight>
                <a:latin typeface="Georgia"/>
                <a:ea typeface="Georgia"/>
                <a:cs typeface="Georgia"/>
                <a:sym typeface="Georgia"/>
              </a:rPr>
              <a:t> to give students a second chance if they break the rules. </a:t>
            </a:r>
          </a:p>
        </p:txBody>
      </p:sp>
      <p:pic>
        <p:nvPicPr>
          <p:cNvPr descr="iStock_17093886_LARGE.160902.jpg" id="133" name="Shape 133"/>
          <p:cNvPicPr preferRelativeResize="0"/>
          <p:nvPr/>
        </p:nvPicPr>
        <p:blipFill rotWithShape="1">
          <a:blip r:embed="rId4">
            <a:alphaModFix/>
          </a:blip>
          <a:srcRect b="0" l="0" r="36988" t="0"/>
          <a:stretch/>
        </p:blipFill>
        <p:spPr>
          <a:xfrm>
            <a:off x="5950424" y="1766899"/>
            <a:ext cx="2564550" cy="2162200"/>
          </a:xfrm>
          <a:prstGeom prst="rect">
            <a:avLst/>
          </a:prstGeom>
          <a:noFill/>
          <a:ln>
            <a:noFill/>
          </a:ln>
        </p:spPr>
      </p:pic>
      <p:pic>
        <p:nvPicPr>
          <p:cNvPr descr="plagiarism-stamp.jpg" id="134" name="Shape 134"/>
          <p:cNvPicPr preferRelativeResize="0"/>
          <p:nvPr/>
        </p:nvPicPr>
        <p:blipFill rotWithShape="1">
          <a:blip r:embed="rId5">
            <a:alphaModFix/>
          </a:blip>
          <a:srcRect b="26270" l="0" r="0" t="32123"/>
          <a:stretch/>
        </p:blipFill>
        <p:spPr>
          <a:xfrm>
            <a:off x="4540825" y="191100"/>
            <a:ext cx="2857500" cy="79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 type="subTitle"/>
          </p:nvPr>
        </p:nvSpPr>
        <p:spPr>
          <a:xfrm>
            <a:off x="494550" y="953575"/>
            <a:ext cx="4771200" cy="3983400"/>
          </a:xfrm>
          <a:prstGeom prst="rect">
            <a:avLst/>
          </a:prstGeom>
        </p:spPr>
        <p:txBody>
          <a:bodyPr anchorCtr="0" anchor="t" bIns="91425" lIns="91425" rIns="91425" tIns="91425">
            <a:noAutofit/>
          </a:bodyPr>
          <a:lstStyle/>
          <a:p>
            <a:pPr lvl="0" rtl="0" algn="l">
              <a:spcBef>
                <a:spcPts val="0"/>
              </a:spcBef>
              <a:buNone/>
            </a:pPr>
            <a:r>
              <a:rPr lang="en" sz="1800">
                <a:solidFill>
                  <a:schemeClr val="dk1"/>
                </a:solidFill>
                <a:latin typeface="Georgia"/>
                <a:ea typeface="Georgia"/>
                <a:cs typeface="Georgia"/>
                <a:sym typeface="Georgia"/>
              </a:rPr>
              <a:t>Although you will be working closely with your acceleration students, trust their learning process, and give them the space to make mistakes and educational discoveries. </a:t>
            </a:r>
          </a:p>
          <a:p>
            <a:pPr indent="-342900" lvl="0" marL="45720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Low-stake assignments</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Group work</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Just in-time remediation</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Class presentations</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Peer review assignments</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Study groups</a:t>
            </a:r>
          </a:p>
          <a:p>
            <a:pPr indent="-342900" lvl="0" marL="457200" rtl="0" algn="l">
              <a:spcBef>
                <a:spcPts val="0"/>
              </a:spcBef>
              <a:buClr>
                <a:srgbClr val="000000"/>
              </a:buClr>
              <a:buSzPct val="100000"/>
              <a:buFont typeface="Georgia"/>
              <a:buChar char="●"/>
            </a:pPr>
            <a:r>
              <a:rPr lang="en" sz="1800">
                <a:solidFill>
                  <a:srgbClr val="000000"/>
                </a:solidFill>
                <a:latin typeface="Georgia"/>
                <a:ea typeface="Georgia"/>
                <a:cs typeface="Georgia"/>
                <a:sym typeface="Georgia"/>
              </a:rPr>
              <a:t>Peer facilitator tutoring</a:t>
            </a:r>
          </a:p>
        </p:txBody>
      </p:sp>
      <p:sp>
        <p:nvSpPr>
          <p:cNvPr id="140" name="Shape 140"/>
          <p:cNvSpPr txBox="1"/>
          <p:nvPr/>
        </p:nvSpPr>
        <p:spPr>
          <a:xfrm>
            <a:off x="2093200" y="278475"/>
            <a:ext cx="5355000" cy="598800"/>
          </a:xfrm>
          <a:prstGeom prst="rect">
            <a:avLst/>
          </a:prstGeom>
          <a:noFill/>
          <a:ln>
            <a:noFill/>
          </a:ln>
        </p:spPr>
        <p:txBody>
          <a:bodyPr anchorCtr="0" anchor="ctr" bIns="91425" lIns="91425" rIns="91425" tIns="91425">
            <a:noAutofit/>
          </a:bodyPr>
          <a:lstStyle/>
          <a:p>
            <a:pPr lvl="0" rtl="0" algn="l">
              <a:spcBef>
                <a:spcPts val="0"/>
              </a:spcBef>
              <a:buClr>
                <a:schemeClr val="dk1"/>
              </a:buClr>
              <a:buSzPct val="45833"/>
              <a:buFont typeface="Arial"/>
              <a:buNone/>
            </a:pPr>
            <a:r>
              <a:rPr b="1" lang="en" sz="2400">
                <a:solidFill>
                  <a:srgbClr val="005AAA"/>
                </a:solidFill>
                <a:latin typeface="Georgia"/>
                <a:ea typeface="Georgia"/>
                <a:cs typeface="Georgia"/>
                <a:sym typeface="Georgia"/>
              </a:rPr>
              <a:t>4. Take a Hands-Off Approach</a:t>
            </a:r>
          </a:p>
        </p:txBody>
      </p:sp>
      <p:pic>
        <p:nvPicPr>
          <p:cNvPr descr="12-before-let-go.jpg" id="141" name="Shape 141"/>
          <p:cNvPicPr preferRelativeResize="0"/>
          <p:nvPr/>
        </p:nvPicPr>
        <p:blipFill>
          <a:blip r:embed="rId3">
            <a:alphaModFix/>
          </a:blip>
          <a:stretch>
            <a:fillRect/>
          </a:stretch>
        </p:blipFill>
        <p:spPr>
          <a:xfrm>
            <a:off x="5578275" y="1586575"/>
            <a:ext cx="3099100" cy="2324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86400" y="358475"/>
            <a:ext cx="8371200" cy="879900"/>
          </a:xfrm>
          <a:prstGeom prst="rect">
            <a:avLst/>
          </a:prstGeom>
        </p:spPr>
        <p:txBody>
          <a:bodyPr anchorCtr="0" anchor="t" bIns="91425" lIns="91425" rIns="91425" tIns="91425">
            <a:noAutofit/>
          </a:bodyPr>
          <a:lstStyle/>
          <a:p>
            <a:pPr lvl="0" rtl="0">
              <a:spcBef>
                <a:spcPts val="0"/>
              </a:spcBef>
              <a:buNone/>
            </a:pPr>
            <a:r>
              <a:rPr b="1" lang="en" sz="2400">
                <a:solidFill>
                  <a:srgbClr val="005AAA"/>
                </a:solidFill>
                <a:latin typeface="Georgia"/>
                <a:ea typeface="Georgia"/>
                <a:cs typeface="Georgia"/>
                <a:sym typeface="Georgia"/>
              </a:rPr>
              <a:t>5. Develop Relevant Thinking-Oriented Curriculum </a:t>
            </a:r>
          </a:p>
          <a:p>
            <a:pPr lvl="0" rtl="0">
              <a:lnSpc>
                <a:spcPct val="115000"/>
              </a:lnSpc>
              <a:spcBef>
                <a:spcPts val="0"/>
              </a:spcBef>
              <a:spcAft>
                <a:spcPts val="1600"/>
              </a:spcAft>
              <a:buClr>
                <a:schemeClr val="dk1"/>
              </a:buClr>
              <a:buSzPct val="45833"/>
              <a:buFont typeface="Arial"/>
              <a:buNone/>
            </a:pPr>
            <a:r>
              <a:t/>
            </a:r>
            <a:endParaRPr b="1" sz="2400">
              <a:solidFill>
                <a:srgbClr val="0000FF"/>
              </a:solidFill>
              <a:latin typeface="Georgia"/>
              <a:ea typeface="Georgia"/>
              <a:cs typeface="Georgia"/>
              <a:sym typeface="Georgia"/>
            </a:endParaRPr>
          </a:p>
          <a:p>
            <a:pPr lvl="0">
              <a:spcBef>
                <a:spcPts val="0"/>
              </a:spcBef>
              <a:buNone/>
            </a:pPr>
            <a:r>
              <a:t/>
            </a:r>
            <a:endParaRPr/>
          </a:p>
        </p:txBody>
      </p:sp>
      <p:sp>
        <p:nvSpPr>
          <p:cNvPr id="147" name="Shape 147"/>
          <p:cNvSpPr txBox="1"/>
          <p:nvPr>
            <p:ph idx="1" type="body"/>
          </p:nvPr>
        </p:nvSpPr>
        <p:spPr>
          <a:xfrm>
            <a:off x="391800" y="1238375"/>
            <a:ext cx="4863900" cy="3392400"/>
          </a:xfrm>
          <a:prstGeom prst="rect">
            <a:avLst/>
          </a:prstGeom>
        </p:spPr>
        <p:txBody>
          <a:bodyPr anchorCtr="0" anchor="t" bIns="91425" lIns="91425" rIns="91425" tIns="91425">
            <a:noAutofit/>
          </a:bodyPr>
          <a:lstStyle/>
          <a:p>
            <a:pPr lvl="0" rtl="0">
              <a:lnSpc>
                <a:spcPct val="100000"/>
              </a:lnSpc>
              <a:spcBef>
                <a:spcPts val="0"/>
              </a:spcBef>
              <a:spcAft>
                <a:spcPts val="0"/>
              </a:spcAft>
              <a:buClr>
                <a:schemeClr val="dk1"/>
              </a:buClr>
              <a:buSzPct val="61111"/>
              <a:buFont typeface="Arial"/>
              <a:buNone/>
            </a:pPr>
            <a:r>
              <a:rPr b="1" lang="en">
                <a:solidFill>
                  <a:schemeClr val="dk1"/>
                </a:solidFill>
                <a:latin typeface="Georgia"/>
                <a:ea typeface="Georgia"/>
                <a:cs typeface="Georgia"/>
                <a:sym typeface="Georgia"/>
              </a:rPr>
              <a:t>CAP Team Training Institutes 2014/15</a:t>
            </a:r>
            <a:r>
              <a:rPr lang="en">
                <a:solidFill>
                  <a:schemeClr val="dk1"/>
                </a:solidFill>
                <a:latin typeface="Georgia"/>
                <a:ea typeface="Georgia"/>
                <a:cs typeface="Georgia"/>
                <a:sym typeface="Georgia"/>
              </a:rPr>
              <a:t>:</a:t>
            </a:r>
          </a:p>
          <a:p>
            <a:pPr indent="-342900" lvl="0" marL="457200" rtl="0">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Social Identity         </a:t>
            </a:r>
          </a:p>
          <a:p>
            <a:pPr indent="-342900" lvl="0" marL="457200" rtl="0">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Where did we come from?</a:t>
            </a:r>
          </a:p>
          <a:p>
            <a:pPr lvl="0" rtl="0">
              <a:lnSpc>
                <a:spcPct val="100000"/>
              </a:lnSpc>
              <a:spcBef>
                <a:spcPts val="0"/>
              </a:spcBef>
              <a:spcAft>
                <a:spcPts val="0"/>
              </a:spcAft>
              <a:buClr>
                <a:schemeClr val="dk1"/>
              </a:buClr>
              <a:buSzPct val="61111"/>
              <a:buFont typeface="Arial"/>
              <a:buNone/>
            </a:pPr>
            <a:r>
              <a:t/>
            </a:r>
            <a:endParaRPr u="sng">
              <a:solidFill>
                <a:schemeClr val="dk1"/>
              </a:solidFill>
              <a:latin typeface="Georgia"/>
              <a:ea typeface="Georgia"/>
              <a:cs typeface="Georgia"/>
              <a:sym typeface="Georgia"/>
            </a:endParaRPr>
          </a:p>
          <a:p>
            <a:pPr lvl="0" rtl="0">
              <a:lnSpc>
                <a:spcPct val="100000"/>
              </a:lnSpc>
              <a:spcBef>
                <a:spcPts val="0"/>
              </a:spcBef>
              <a:spcAft>
                <a:spcPts val="0"/>
              </a:spcAft>
              <a:buClr>
                <a:schemeClr val="dk1"/>
              </a:buClr>
              <a:buSzPct val="61111"/>
              <a:buFont typeface="Arial"/>
              <a:buNone/>
            </a:pPr>
            <a:r>
              <a:rPr b="1" lang="en">
                <a:solidFill>
                  <a:schemeClr val="dk1"/>
                </a:solidFill>
                <a:latin typeface="Georgia"/>
                <a:ea typeface="Georgia"/>
                <a:cs typeface="Georgia"/>
                <a:sym typeface="Georgia"/>
              </a:rPr>
              <a:t>CAP Team Training Institutes 2015/16 :</a:t>
            </a:r>
          </a:p>
          <a:p>
            <a:pPr indent="-342900" lvl="0" marL="457200" rtl="0">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Happiness</a:t>
            </a:r>
          </a:p>
          <a:p>
            <a:pPr lvl="0" rtl="0">
              <a:lnSpc>
                <a:spcPct val="100000"/>
              </a:lnSpc>
              <a:spcBef>
                <a:spcPts val="0"/>
              </a:spcBef>
              <a:spcAft>
                <a:spcPts val="0"/>
              </a:spcAft>
              <a:buClr>
                <a:schemeClr val="dk1"/>
              </a:buClr>
              <a:buSzPct val="61111"/>
              <a:buFont typeface="Arial"/>
              <a:buNone/>
            </a:pPr>
            <a:r>
              <a:t/>
            </a:r>
            <a:endParaRPr u="sng">
              <a:solidFill>
                <a:schemeClr val="dk1"/>
              </a:solidFill>
              <a:latin typeface="Georgia"/>
              <a:ea typeface="Georgia"/>
              <a:cs typeface="Georgia"/>
              <a:sym typeface="Georgia"/>
            </a:endParaRPr>
          </a:p>
          <a:p>
            <a:pPr lvl="0" rtl="0">
              <a:lnSpc>
                <a:spcPct val="100000"/>
              </a:lnSpc>
              <a:spcBef>
                <a:spcPts val="0"/>
              </a:spcBef>
              <a:spcAft>
                <a:spcPts val="0"/>
              </a:spcAft>
              <a:buClr>
                <a:schemeClr val="dk1"/>
              </a:buClr>
              <a:buSzPct val="61111"/>
              <a:buFont typeface="Arial"/>
              <a:buNone/>
            </a:pPr>
            <a:r>
              <a:rPr b="1" lang="en">
                <a:solidFill>
                  <a:schemeClr val="dk1"/>
                </a:solidFill>
                <a:latin typeface="Georgia"/>
                <a:ea typeface="Georgia"/>
                <a:cs typeface="Georgia"/>
                <a:sym typeface="Georgia"/>
              </a:rPr>
              <a:t>CAP Team Training Institutes 2016/17:</a:t>
            </a:r>
          </a:p>
          <a:p>
            <a:pPr indent="-342900" lvl="0" marL="457200" rtl="0">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Success </a:t>
            </a:r>
          </a:p>
          <a:p>
            <a:pPr indent="-342900" lvl="0" marL="457200" rtl="0">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Empathy</a:t>
            </a:r>
          </a:p>
        </p:txBody>
      </p:sp>
      <p:pic>
        <p:nvPicPr>
          <p:cNvPr id="148" name="Shape 148"/>
          <p:cNvPicPr preferRelativeResize="0"/>
          <p:nvPr/>
        </p:nvPicPr>
        <p:blipFill>
          <a:blip r:embed="rId3">
            <a:alphaModFix/>
          </a:blip>
          <a:stretch>
            <a:fillRect/>
          </a:stretch>
        </p:blipFill>
        <p:spPr>
          <a:xfrm>
            <a:off x="5255700" y="1874549"/>
            <a:ext cx="3507300" cy="18018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 type="subTitle"/>
          </p:nvPr>
        </p:nvSpPr>
        <p:spPr>
          <a:xfrm>
            <a:off x="799800" y="516000"/>
            <a:ext cx="7544400" cy="1693200"/>
          </a:xfrm>
          <a:prstGeom prst="rect">
            <a:avLst/>
          </a:prstGeom>
        </p:spPr>
        <p:txBody>
          <a:bodyPr anchorCtr="0" anchor="t" bIns="91425" lIns="91425" rIns="91425" tIns="91425">
            <a:noAutofit/>
          </a:bodyPr>
          <a:lstStyle/>
          <a:p>
            <a:pPr lvl="0" rtl="0" algn="l">
              <a:spcBef>
                <a:spcPts val="0"/>
              </a:spcBef>
              <a:buClr>
                <a:srgbClr val="000000"/>
              </a:buClr>
              <a:buSzPct val="50000"/>
              <a:buFont typeface="Arial"/>
              <a:buNone/>
            </a:pPr>
            <a:r>
              <a:rPr lang="en" sz="2200">
                <a:solidFill>
                  <a:srgbClr val="005AAA"/>
                </a:solidFill>
                <a:latin typeface="Georgia"/>
                <a:ea typeface="Georgia"/>
                <a:cs typeface="Georgia"/>
                <a:sym typeface="Georgia"/>
              </a:rPr>
              <a:t>Suddenly, wi</a:t>
            </a:r>
            <a:r>
              <a:rPr lang="en" sz="2200">
                <a:solidFill>
                  <a:srgbClr val="005AAA"/>
                </a:solidFill>
                <a:latin typeface="Georgia"/>
                <a:ea typeface="Georgia"/>
                <a:cs typeface="Georgia"/>
                <a:sym typeface="Georgia"/>
              </a:rPr>
              <a:t>th an </a:t>
            </a:r>
            <a:r>
              <a:rPr lang="en" sz="2200">
                <a:solidFill>
                  <a:srgbClr val="005AAA"/>
                </a:solidFill>
                <a:latin typeface="Georgia"/>
                <a:ea typeface="Georgia"/>
                <a:cs typeface="Georgia"/>
                <a:sym typeface="Georgia"/>
              </a:rPr>
              <a:t>increased</a:t>
            </a:r>
            <a:r>
              <a:rPr lang="en" sz="2200">
                <a:solidFill>
                  <a:srgbClr val="005AAA"/>
                </a:solidFill>
                <a:latin typeface="Georgia"/>
                <a:ea typeface="Georgia"/>
                <a:cs typeface="Georgia"/>
                <a:sym typeface="Georgia"/>
              </a:rPr>
              <a:t> intensity in this new approach of instruction, we realized we needed help. Here we learned how to find effective support for ourselves and our students. </a:t>
            </a:r>
          </a:p>
        </p:txBody>
      </p:sp>
      <p:pic>
        <p:nvPicPr>
          <p:cNvPr descr="AskingForHelp.jpg" id="154" name="Shape 154"/>
          <p:cNvPicPr preferRelativeResize="0"/>
          <p:nvPr/>
        </p:nvPicPr>
        <p:blipFill>
          <a:blip r:embed="rId3">
            <a:alphaModFix/>
          </a:blip>
          <a:stretch>
            <a:fillRect/>
          </a:stretch>
        </p:blipFill>
        <p:spPr>
          <a:xfrm>
            <a:off x="2326149" y="2093274"/>
            <a:ext cx="4491699" cy="2695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ctrTitle"/>
          </p:nvPr>
        </p:nvSpPr>
        <p:spPr>
          <a:xfrm>
            <a:off x="865875" y="340725"/>
            <a:ext cx="8520600" cy="1037100"/>
          </a:xfrm>
          <a:prstGeom prst="rect">
            <a:avLst/>
          </a:prstGeom>
        </p:spPr>
        <p:txBody>
          <a:bodyPr anchorCtr="0" anchor="b" bIns="91425" lIns="91425" rIns="91425" tIns="91425">
            <a:noAutofit/>
          </a:bodyPr>
          <a:lstStyle/>
          <a:p>
            <a:pPr lvl="0">
              <a:spcBef>
                <a:spcPts val="0"/>
              </a:spcBef>
              <a:buNone/>
            </a:pPr>
            <a:r>
              <a:t/>
            </a:r>
            <a:endParaRPr b="1" sz="2400">
              <a:solidFill>
                <a:srgbClr val="005AAA"/>
              </a:solidFill>
              <a:latin typeface="Georgia"/>
              <a:ea typeface="Georgia"/>
              <a:cs typeface="Georgia"/>
              <a:sym typeface="Georgia"/>
            </a:endParaRPr>
          </a:p>
          <a:p>
            <a:pPr lvl="0" rtl="0">
              <a:spcBef>
                <a:spcPts val="0"/>
              </a:spcBef>
              <a:buNone/>
            </a:pPr>
            <a:r>
              <a:rPr b="1" lang="en" sz="2400">
                <a:solidFill>
                  <a:srgbClr val="005AAA"/>
                </a:solidFill>
                <a:latin typeface="Georgia"/>
                <a:ea typeface="Georgia"/>
                <a:cs typeface="Georgia"/>
                <a:sym typeface="Georgia"/>
              </a:rPr>
              <a:t>Multiple Angles and Approaches to </a:t>
            </a:r>
          </a:p>
          <a:p>
            <a:pPr lvl="0">
              <a:spcBef>
                <a:spcPts val="0"/>
              </a:spcBef>
              <a:buNone/>
            </a:pPr>
            <a:r>
              <a:rPr b="1" lang="en" sz="2400">
                <a:solidFill>
                  <a:srgbClr val="005AAA"/>
                </a:solidFill>
                <a:latin typeface="Georgia"/>
                <a:ea typeface="Georgia"/>
                <a:cs typeface="Georgia"/>
                <a:sym typeface="Georgia"/>
              </a:rPr>
              <a:t>Address Students’ Needs</a:t>
            </a:r>
          </a:p>
        </p:txBody>
      </p:sp>
      <p:sp>
        <p:nvSpPr>
          <p:cNvPr id="160" name="Shape 160"/>
          <p:cNvSpPr txBox="1"/>
          <p:nvPr/>
        </p:nvSpPr>
        <p:spPr>
          <a:xfrm>
            <a:off x="747950" y="1587550"/>
            <a:ext cx="3581700" cy="3252600"/>
          </a:xfrm>
          <a:prstGeom prst="rect">
            <a:avLst/>
          </a:prstGeom>
          <a:noFill/>
          <a:ln>
            <a:noFill/>
          </a:ln>
        </p:spPr>
        <p:txBody>
          <a:bodyPr anchorCtr="0" anchor="t" bIns="91425" lIns="91425" rIns="91425" tIns="91425">
            <a:noAutofit/>
          </a:bodyPr>
          <a:lstStyle/>
          <a:p>
            <a:pPr indent="-355600" lvl="0" marL="457200" rtl="0">
              <a:spcBef>
                <a:spcPts val="0"/>
              </a:spcBef>
              <a:buSzPct val="100000"/>
              <a:buFont typeface="Georgia"/>
              <a:buAutoNum type="arabicPeriod"/>
            </a:pPr>
            <a:r>
              <a:rPr lang="en" sz="2000">
                <a:latin typeface="Georgia"/>
                <a:ea typeface="Georgia"/>
                <a:cs typeface="Georgia"/>
                <a:sym typeface="Georgia"/>
              </a:rPr>
              <a:t>Peer</a:t>
            </a:r>
            <a:r>
              <a:rPr lang="en" sz="2000">
                <a:latin typeface="Georgia"/>
                <a:ea typeface="Georgia"/>
                <a:cs typeface="Georgia"/>
                <a:sym typeface="Georgia"/>
              </a:rPr>
              <a:t> facilitators</a:t>
            </a:r>
          </a:p>
          <a:p>
            <a:pPr indent="-355600" lvl="0" marL="457200" rtl="0">
              <a:spcBef>
                <a:spcPts val="0"/>
              </a:spcBef>
              <a:buSzPct val="100000"/>
              <a:buFont typeface="Georgia"/>
              <a:buAutoNum type="arabicPeriod"/>
            </a:pPr>
            <a:r>
              <a:rPr lang="en" sz="2000">
                <a:latin typeface="Georgia"/>
                <a:ea typeface="Georgia"/>
                <a:cs typeface="Georgia"/>
                <a:sym typeface="Georgia"/>
              </a:rPr>
              <a:t>Online tutoring support</a:t>
            </a:r>
          </a:p>
          <a:p>
            <a:pPr indent="-355600" lvl="0" marL="457200" rtl="0">
              <a:spcBef>
                <a:spcPts val="0"/>
              </a:spcBef>
              <a:buSzPct val="100000"/>
              <a:buFont typeface="Georgia"/>
              <a:buAutoNum type="arabicPeriod"/>
            </a:pPr>
            <a:r>
              <a:rPr lang="en" sz="2000">
                <a:latin typeface="Georgia"/>
                <a:ea typeface="Georgia"/>
                <a:cs typeface="Georgia"/>
                <a:sym typeface="Georgia"/>
              </a:rPr>
              <a:t>Counseling for at risk students</a:t>
            </a:r>
          </a:p>
          <a:p>
            <a:pPr indent="-355600" lvl="0" marL="457200" rtl="0">
              <a:spcBef>
                <a:spcPts val="0"/>
              </a:spcBef>
              <a:buSzPct val="100000"/>
              <a:buFont typeface="Georgia"/>
              <a:buAutoNum type="arabicPeriod"/>
            </a:pPr>
            <a:r>
              <a:rPr lang="en" sz="2000">
                <a:latin typeface="Georgia"/>
                <a:ea typeface="Georgia"/>
                <a:cs typeface="Georgia"/>
                <a:sym typeface="Georgia"/>
              </a:rPr>
              <a:t>Dealing with plagiarism</a:t>
            </a:r>
          </a:p>
          <a:p>
            <a:pPr indent="-355600" lvl="0" marL="457200" rtl="0">
              <a:spcBef>
                <a:spcPts val="0"/>
              </a:spcBef>
              <a:buSzPct val="100000"/>
              <a:buFont typeface="Georgia"/>
              <a:buAutoNum type="arabicPeriod"/>
            </a:pPr>
            <a:r>
              <a:rPr lang="en" sz="2000">
                <a:latin typeface="Georgia"/>
                <a:ea typeface="Georgia"/>
                <a:cs typeface="Georgia"/>
                <a:sym typeface="Georgia"/>
              </a:rPr>
              <a:t>Modifying traditional grading system</a:t>
            </a:r>
          </a:p>
          <a:p>
            <a:pPr lvl="0" rtl="0">
              <a:spcBef>
                <a:spcPts val="0"/>
              </a:spcBef>
              <a:buNone/>
            </a:pPr>
            <a:r>
              <a:t/>
            </a:r>
            <a:endParaRPr sz="1800">
              <a:latin typeface="Georgia"/>
              <a:ea typeface="Georgia"/>
              <a:cs typeface="Georgia"/>
              <a:sym typeface="Georgia"/>
            </a:endParaRPr>
          </a:p>
        </p:txBody>
      </p:sp>
      <p:pic>
        <p:nvPicPr>
          <p:cNvPr descr="anigif_enhanced-buzz-18451-1414523961-64.gif" id="161" name="Shape 161"/>
          <p:cNvPicPr preferRelativeResize="0"/>
          <p:nvPr/>
        </p:nvPicPr>
        <p:blipFill>
          <a:blip r:embed="rId3">
            <a:alphaModFix/>
          </a:blip>
          <a:stretch>
            <a:fillRect/>
          </a:stretch>
        </p:blipFill>
        <p:spPr>
          <a:xfrm>
            <a:off x="4639850" y="1720725"/>
            <a:ext cx="4199350" cy="2360034"/>
          </a:xfrm>
          <a:prstGeom prst="rect">
            <a:avLst/>
          </a:prstGeom>
          <a:noFill/>
          <a:ln>
            <a:noFill/>
          </a:ln>
        </p:spPr>
      </p:pic>
      <p:pic>
        <p:nvPicPr>
          <p:cNvPr descr="240_F_64521338_KL2vISllaKCaqslllKl7tjjRW4yPNZ6Y.jpg" id="162" name="Shape 162"/>
          <p:cNvPicPr preferRelativeResize="0"/>
          <p:nvPr/>
        </p:nvPicPr>
        <p:blipFill rotWithShape="1">
          <a:blip r:embed="rId4">
            <a:alphaModFix/>
          </a:blip>
          <a:srcRect b="12753" l="26306" r="25750" t="10139"/>
          <a:stretch/>
        </p:blipFill>
        <p:spPr>
          <a:xfrm>
            <a:off x="1007740" y="209600"/>
            <a:ext cx="1346569" cy="1299349"/>
          </a:xfrm>
          <a:prstGeom prst="rect">
            <a:avLst/>
          </a:prstGeom>
          <a:noFill/>
          <a:ln>
            <a:noFill/>
          </a:ln>
        </p:spPr>
      </p:pic>
      <p:sp>
        <p:nvSpPr>
          <p:cNvPr id="163" name="Shape 163"/>
          <p:cNvSpPr txBox="1"/>
          <p:nvPr/>
        </p:nvSpPr>
        <p:spPr>
          <a:xfrm>
            <a:off x="1126762" y="582225"/>
            <a:ext cx="1108500" cy="554100"/>
          </a:xfrm>
          <a:prstGeom prst="rect">
            <a:avLst/>
          </a:prstGeom>
          <a:noFill/>
          <a:ln>
            <a:noFill/>
          </a:ln>
        </p:spPr>
        <p:txBody>
          <a:bodyPr anchorCtr="0" anchor="t" bIns="91425" lIns="91425" rIns="91425" tIns="91425">
            <a:noAutofit/>
          </a:bodyPr>
          <a:lstStyle/>
          <a:p>
            <a:pPr lvl="0">
              <a:spcBef>
                <a:spcPts val="0"/>
              </a:spcBef>
              <a:buNone/>
            </a:pPr>
            <a:r>
              <a:rPr lang="en" sz="3000">
                <a:latin typeface="Indie Flower"/>
                <a:ea typeface="Indie Flower"/>
                <a:cs typeface="Indie Flower"/>
                <a:sym typeface="Indie Flower"/>
              </a:rPr>
              <a:t>HELP!</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366750" y="-198425"/>
            <a:ext cx="8410500" cy="1102500"/>
          </a:xfrm>
          <a:prstGeom prst="rect">
            <a:avLst/>
          </a:prstGeom>
        </p:spPr>
        <p:txBody>
          <a:bodyPr anchorCtr="0" anchor="b" bIns="91425" lIns="91425" rIns="91425" tIns="91425">
            <a:noAutofit/>
          </a:bodyPr>
          <a:lstStyle/>
          <a:p>
            <a:pPr lvl="0">
              <a:spcBef>
                <a:spcPts val="0"/>
              </a:spcBef>
              <a:buNone/>
            </a:pPr>
            <a:r>
              <a:rPr b="1" lang="en" sz="3600">
                <a:solidFill>
                  <a:srgbClr val="005AAA"/>
                </a:solidFill>
                <a:latin typeface="Georgia"/>
                <a:ea typeface="Georgia"/>
                <a:cs typeface="Georgia"/>
                <a:sym typeface="Georgia"/>
              </a:rPr>
              <a:t>Saved by Peer Facilitators</a:t>
            </a:r>
          </a:p>
        </p:txBody>
      </p:sp>
      <p:pic>
        <p:nvPicPr>
          <p:cNvPr descr="File_000 (2).jpeg" id="169" name="Shape 169"/>
          <p:cNvPicPr preferRelativeResize="0"/>
          <p:nvPr/>
        </p:nvPicPr>
        <p:blipFill rotWithShape="1">
          <a:blip r:embed="rId3">
            <a:alphaModFix/>
          </a:blip>
          <a:srcRect b="6975" l="0" r="16086" t="21263"/>
          <a:stretch/>
        </p:blipFill>
        <p:spPr>
          <a:xfrm>
            <a:off x="1502200" y="1010925"/>
            <a:ext cx="6007073" cy="3852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ctrTitle"/>
          </p:nvPr>
        </p:nvSpPr>
        <p:spPr>
          <a:xfrm>
            <a:off x="289350" y="410975"/>
            <a:ext cx="8565300" cy="753000"/>
          </a:xfrm>
          <a:prstGeom prst="rect">
            <a:avLst/>
          </a:prstGeom>
        </p:spPr>
        <p:txBody>
          <a:bodyPr anchorCtr="0" anchor="b" bIns="91425" lIns="91425" rIns="91425" tIns="91425">
            <a:noAutofit/>
          </a:bodyPr>
          <a:lstStyle/>
          <a:p>
            <a:pPr lvl="0">
              <a:spcBef>
                <a:spcPts val="0"/>
              </a:spcBef>
              <a:buClr>
                <a:srgbClr val="005AAA"/>
              </a:buClr>
              <a:buSzPct val="25000"/>
              <a:buFont typeface="Georgia"/>
              <a:buNone/>
            </a:pPr>
            <a:r>
              <a:rPr b="1" lang="en" sz="3000">
                <a:solidFill>
                  <a:srgbClr val="005AAA"/>
                </a:solidFill>
                <a:latin typeface="Georgia"/>
                <a:ea typeface="Georgia"/>
                <a:cs typeface="Georgia"/>
                <a:sym typeface="Georgia"/>
              </a:rPr>
              <a:t>Peer Facilitator Pilot Project (Spring 2017)</a:t>
            </a:r>
          </a:p>
        </p:txBody>
      </p:sp>
      <p:sp>
        <p:nvSpPr>
          <p:cNvPr id="175" name="Shape 175"/>
          <p:cNvSpPr txBox="1"/>
          <p:nvPr>
            <p:ph idx="1" type="subTitle"/>
          </p:nvPr>
        </p:nvSpPr>
        <p:spPr>
          <a:xfrm>
            <a:off x="171875" y="1308425"/>
            <a:ext cx="4827600" cy="3428700"/>
          </a:xfrm>
          <a:prstGeom prst="rect">
            <a:avLst/>
          </a:prstGeom>
        </p:spPr>
        <p:txBody>
          <a:bodyPr anchorCtr="0" anchor="t" bIns="91425" lIns="91425" rIns="91425" tIns="91425">
            <a:noAutofit/>
          </a:bodyPr>
          <a:lstStyle/>
          <a:p>
            <a:pPr indent="0" lvl="0" marL="342900" rtl="0" algn="l">
              <a:spcBef>
                <a:spcPts val="0"/>
              </a:spcBef>
              <a:buNone/>
            </a:pPr>
            <a:r>
              <a:rPr lang="en" sz="1700">
                <a:solidFill>
                  <a:srgbClr val="000000"/>
                </a:solidFill>
                <a:latin typeface="Georgia"/>
                <a:ea typeface="Georgia"/>
                <a:cs typeface="Georgia"/>
                <a:sym typeface="Georgia"/>
              </a:rPr>
              <a:t>Utilizing funding from the </a:t>
            </a:r>
            <a:r>
              <a:rPr b="1" lang="en" sz="1700">
                <a:solidFill>
                  <a:srgbClr val="000000"/>
                </a:solidFill>
                <a:latin typeface="Georgia"/>
                <a:ea typeface="Georgia"/>
                <a:cs typeface="Georgia"/>
                <a:sym typeface="Georgia"/>
              </a:rPr>
              <a:t>Basic Skills Grant</a:t>
            </a:r>
            <a:r>
              <a:rPr lang="en" sz="1700">
                <a:solidFill>
                  <a:srgbClr val="000000"/>
                </a:solidFill>
                <a:latin typeface="Georgia"/>
                <a:ea typeface="Georgia"/>
                <a:cs typeface="Georgia"/>
                <a:sym typeface="Georgia"/>
              </a:rPr>
              <a:t>, 11 peer facilitators were hired to support developmental courses, including English 595:</a:t>
            </a:r>
          </a:p>
          <a:p>
            <a:pPr indent="-336550" lvl="0" marL="457200" rtl="0" algn="l">
              <a:spcBef>
                <a:spcPts val="560"/>
              </a:spcBef>
              <a:buClr>
                <a:srgbClr val="000000"/>
              </a:buClr>
              <a:buSzPct val="100000"/>
              <a:buFont typeface="Georgia"/>
              <a:buChar char="●"/>
            </a:pPr>
            <a:r>
              <a:rPr lang="en" sz="1700">
                <a:solidFill>
                  <a:srgbClr val="000000"/>
                </a:solidFill>
                <a:latin typeface="Georgia"/>
                <a:ea typeface="Georgia"/>
                <a:cs typeface="Georgia"/>
                <a:sym typeface="Georgia"/>
              </a:rPr>
              <a:t>Valuable </a:t>
            </a:r>
            <a:r>
              <a:rPr b="1" lang="en" sz="1700">
                <a:solidFill>
                  <a:srgbClr val="000000"/>
                </a:solidFill>
                <a:latin typeface="Georgia"/>
                <a:ea typeface="Georgia"/>
                <a:cs typeface="Georgia"/>
                <a:sym typeface="Georgia"/>
              </a:rPr>
              <a:t>role models</a:t>
            </a:r>
            <a:r>
              <a:rPr lang="en" sz="1700">
                <a:solidFill>
                  <a:srgbClr val="000000"/>
                </a:solidFill>
                <a:latin typeface="Georgia"/>
                <a:ea typeface="Georgia"/>
                <a:cs typeface="Georgia"/>
                <a:sym typeface="Georgia"/>
              </a:rPr>
              <a:t> for students. </a:t>
            </a:r>
          </a:p>
          <a:p>
            <a:pPr indent="-336550" lvl="0" marL="457200" rtl="0" algn="l">
              <a:spcBef>
                <a:spcPts val="560"/>
              </a:spcBef>
              <a:buClr>
                <a:srgbClr val="000000"/>
              </a:buClr>
              <a:buSzPct val="100000"/>
              <a:buFont typeface="Georgia"/>
              <a:buChar char="●"/>
            </a:pPr>
            <a:r>
              <a:rPr lang="en" sz="1700">
                <a:solidFill>
                  <a:srgbClr val="000000"/>
                </a:solidFill>
                <a:latin typeface="Georgia"/>
                <a:ea typeface="Georgia"/>
                <a:cs typeface="Georgia"/>
                <a:sym typeface="Georgia"/>
              </a:rPr>
              <a:t>Helpful </a:t>
            </a:r>
            <a:r>
              <a:rPr b="1" lang="en" sz="1700">
                <a:solidFill>
                  <a:srgbClr val="000000"/>
                </a:solidFill>
                <a:latin typeface="Georgia"/>
                <a:ea typeface="Georgia"/>
                <a:cs typeface="Georgia"/>
                <a:sym typeface="Georgia"/>
              </a:rPr>
              <a:t>in-class</a:t>
            </a:r>
            <a:r>
              <a:rPr lang="en" sz="1700">
                <a:solidFill>
                  <a:srgbClr val="000000"/>
                </a:solidFill>
                <a:latin typeface="Georgia"/>
                <a:ea typeface="Georgia"/>
                <a:cs typeface="Georgia"/>
                <a:sym typeface="Georgia"/>
              </a:rPr>
              <a:t> </a:t>
            </a:r>
            <a:r>
              <a:rPr b="1" lang="en" sz="1700">
                <a:solidFill>
                  <a:srgbClr val="000000"/>
                </a:solidFill>
                <a:latin typeface="Georgia"/>
                <a:ea typeface="Georgia"/>
                <a:cs typeface="Georgia"/>
                <a:sym typeface="Georgia"/>
              </a:rPr>
              <a:t>assistance</a:t>
            </a:r>
            <a:r>
              <a:rPr lang="en" sz="1700">
                <a:solidFill>
                  <a:srgbClr val="000000"/>
                </a:solidFill>
                <a:latin typeface="Georgia"/>
                <a:ea typeface="Georgia"/>
                <a:cs typeface="Georgia"/>
                <a:sym typeface="Georgia"/>
              </a:rPr>
              <a:t> to support lesson plan.</a:t>
            </a:r>
          </a:p>
          <a:p>
            <a:pPr indent="-336550" lvl="0" marL="457200" rtl="0" algn="l">
              <a:spcBef>
                <a:spcPts val="560"/>
              </a:spcBef>
              <a:buClr>
                <a:srgbClr val="000000"/>
              </a:buClr>
              <a:buSzPct val="100000"/>
              <a:buFont typeface="Georgia"/>
              <a:buChar char="●"/>
            </a:pPr>
            <a:r>
              <a:rPr lang="en" sz="1700">
                <a:solidFill>
                  <a:srgbClr val="000000"/>
                </a:solidFill>
                <a:latin typeface="Georgia"/>
                <a:ea typeface="Georgia"/>
                <a:cs typeface="Georgia"/>
                <a:sym typeface="Georgia"/>
              </a:rPr>
              <a:t>One-on-one </a:t>
            </a:r>
            <a:r>
              <a:rPr b="1" lang="en" sz="1700">
                <a:solidFill>
                  <a:srgbClr val="000000"/>
                </a:solidFill>
                <a:latin typeface="Georgia"/>
                <a:ea typeface="Georgia"/>
                <a:cs typeface="Georgia"/>
                <a:sym typeface="Georgia"/>
              </a:rPr>
              <a:t>out-of-class</a:t>
            </a:r>
            <a:r>
              <a:rPr lang="en" sz="1700">
                <a:solidFill>
                  <a:srgbClr val="000000"/>
                </a:solidFill>
                <a:latin typeface="Georgia"/>
                <a:ea typeface="Georgia"/>
                <a:cs typeface="Georgia"/>
                <a:sym typeface="Georgia"/>
              </a:rPr>
              <a:t> </a:t>
            </a:r>
            <a:r>
              <a:rPr b="1" lang="en" sz="1700">
                <a:solidFill>
                  <a:srgbClr val="000000"/>
                </a:solidFill>
                <a:latin typeface="Georgia"/>
                <a:ea typeface="Georgia"/>
                <a:cs typeface="Georgia"/>
                <a:sym typeface="Georgia"/>
              </a:rPr>
              <a:t>assistance</a:t>
            </a:r>
            <a:r>
              <a:rPr lang="en" sz="1700">
                <a:solidFill>
                  <a:srgbClr val="000000"/>
                </a:solidFill>
                <a:latin typeface="Georgia"/>
                <a:ea typeface="Georgia"/>
                <a:cs typeface="Georgia"/>
                <a:sym typeface="Georgia"/>
              </a:rPr>
              <a:t> for students who want extra help. </a:t>
            </a:r>
          </a:p>
          <a:p>
            <a:pPr indent="-336550" lvl="0" marL="457200" rtl="0" algn="l">
              <a:spcBef>
                <a:spcPts val="560"/>
              </a:spcBef>
              <a:buClr>
                <a:srgbClr val="000000"/>
              </a:buClr>
              <a:buSzPct val="100000"/>
              <a:buFont typeface="Georgia"/>
              <a:buChar char="●"/>
            </a:pPr>
            <a:r>
              <a:rPr lang="en" sz="1700">
                <a:solidFill>
                  <a:srgbClr val="000000"/>
                </a:solidFill>
                <a:latin typeface="Georgia"/>
                <a:ea typeface="Georgia"/>
                <a:cs typeface="Georgia"/>
                <a:sym typeface="Georgia"/>
              </a:rPr>
              <a:t>Peer facilitators are also offered a positive learning experience as </a:t>
            </a:r>
            <a:r>
              <a:rPr b="1" lang="en" sz="1700">
                <a:solidFill>
                  <a:srgbClr val="000000"/>
                </a:solidFill>
                <a:latin typeface="Georgia"/>
                <a:ea typeface="Georgia"/>
                <a:cs typeface="Georgia"/>
                <a:sym typeface="Georgia"/>
              </a:rPr>
              <a:t>paid interns</a:t>
            </a:r>
            <a:r>
              <a:rPr lang="en" sz="1700">
                <a:solidFill>
                  <a:srgbClr val="000000"/>
                </a:solidFill>
                <a:latin typeface="Georgia"/>
                <a:ea typeface="Georgia"/>
                <a:cs typeface="Georgia"/>
                <a:sym typeface="Georgia"/>
              </a:rPr>
              <a:t>.</a:t>
            </a:r>
          </a:p>
          <a:p>
            <a:pPr lvl="0" rtl="0" algn="l">
              <a:spcBef>
                <a:spcPts val="560"/>
              </a:spcBef>
              <a:buNone/>
            </a:pPr>
            <a:r>
              <a:t/>
            </a:r>
            <a:endParaRPr sz="1600"/>
          </a:p>
        </p:txBody>
      </p:sp>
      <p:pic>
        <p:nvPicPr>
          <p:cNvPr id="176" name="Shape 176"/>
          <p:cNvPicPr preferRelativeResize="0"/>
          <p:nvPr/>
        </p:nvPicPr>
        <p:blipFill rotWithShape="1">
          <a:blip r:embed="rId3">
            <a:alphaModFix/>
          </a:blip>
          <a:srcRect b="0" l="0" r="0" t="0"/>
          <a:stretch/>
        </p:blipFill>
        <p:spPr>
          <a:xfrm>
            <a:off x="5106300" y="1701450"/>
            <a:ext cx="3486000" cy="2419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title="IMG_3548.MOV"/>
          <p:cNvSpPr/>
          <p:nvPr/>
        </p:nvSpPr>
        <p:spPr>
          <a:xfrm>
            <a:off x="5186499" y="1528950"/>
            <a:ext cx="3750699" cy="2813000"/>
          </a:xfrm>
          <a:prstGeom prst="rect">
            <a:avLst/>
          </a:prstGeom>
          <a:blipFill>
            <a:blip r:embed="rId3">
              <a:alphaModFix/>
            </a:blip>
            <a:stretch>
              <a:fillRect/>
            </a:stretch>
          </a:blipFill>
          <a:ln>
            <a:noFill/>
          </a:ln>
        </p:spPr>
      </p:sp>
      <p:sp>
        <p:nvSpPr>
          <p:cNvPr id="182" name="Shape 182"/>
          <p:cNvSpPr txBox="1"/>
          <p:nvPr>
            <p:ph idx="1" type="subTitle"/>
          </p:nvPr>
        </p:nvSpPr>
        <p:spPr>
          <a:xfrm>
            <a:off x="106900" y="1080950"/>
            <a:ext cx="5079600" cy="3846300"/>
          </a:xfrm>
          <a:prstGeom prst="rect">
            <a:avLst/>
          </a:prstGeom>
        </p:spPr>
        <p:txBody>
          <a:bodyPr anchorCtr="0" anchor="t" bIns="91425" lIns="91425" rIns="91425" tIns="91425">
            <a:noAutofit/>
          </a:bodyPr>
          <a:lstStyle/>
          <a:p>
            <a:pPr indent="-330200" lvl="0" marL="457200" rtl="0" algn="l">
              <a:spcBef>
                <a:spcPts val="0"/>
              </a:spcBef>
              <a:buClr>
                <a:schemeClr val="dk1"/>
              </a:buClr>
              <a:buSzPct val="100000"/>
              <a:buFont typeface="Georgia"/>
              <a:buAutoNum type="arabicPeriod"/>
            </a:pPr>
            <a:r>
              <a:rPr lang="en" sz="1600">
                <a:solidFill>
                  <a:schemeClr val="dk1"/>
                </a:solidFill>
                <a:latin typeface="Georgia"/>
                <a:ea typeface="Georgia"/>
                <a:cs typeface="Georgia"/>
                <a:sym typeface="Georgia"/>
              </a:rPr>
              <a:t>Participate in class discussions as </a:t>
            </a:r>
            <a:r>
              <a:rPr b="1" lang="en" sz="1600">
                <a:solidFill>
                  <a:schemeClr val="dk1"/>
                </a:solidFill>
                <a:latin typeface="Georgia"/>
                <a:ea typeface="Georgia"/>
                <a:cs typeface="Georgia"/>
                <a:sym typeface="Georgia"/>
              </a:rPr>
              <a:t>“super students”</a:t>
            </a:r>
            <a:r>
              <a:rPr lang="en" sz="1600">
                <a:solidFill>
                  <a:schemeClr val="dk1"/>
                </a:solidFill>
                <a:latin typeface="Georgia"/>
                <a:ea typeface="Georgia"/>
                <a:cs typeface="Georgia"/>
                <a:sym typeface="Georgia"/>
              </a:rPr>
              <a:t> to model active engagement. </a:t>
            </a:r>
          </a:p>
          <a:p>
            <a:pPr indent="-330200" lvl="0" marL="457200" rtl="0" algn="l">
              <a:spcBef>
                <a:spcPts val="0"/>
              </a:spcBef>
              <a:buClr>
                <a:schemeClr val="dk1"/>
              </a:buClr>
              <a:buSzPct val="100000"/>
              <a:buFont typeface="Georgia"/>
              <a:buAutoNum type="arabicPeriod"/>
            </a:pPr>
            <a:r>
              <a:rPr lang="en" sz="1600">
                <a:solidFill>
                  <a:schemeClr val="dk1"/>
                </a:solidFill>
                <a:latin typeface="Georgia"/>
                <a:ea typeface="Georgia"/>
                <a:cs typeface="Georgia"/>
                <a:sym typeface="Georgia"/>
              </a:rPr>
              <a:t>Provide affective support by sharing their </a:t>
            </a:r>
            <a:r>
              <a:rPr b="1" lang="en" sz="1600">
                <a:solidFill>
                  <a:schemeClr val="dk1"/>
                </a:solidFill>
                <a:latin typeface="Georgia"/>
                <a:ea typeface="Georgia"/>
                <a:cs typeface="Georgia"/>
                <a:sym typeface="Georgia"/>
              </a:rPr>
              <a:t>personal experiences</a:t>
            </a:r>
            <a:r>
              <a:rPr lang="en" sz="1600">
                <a:solidFill>
                  <a:schemeClr val="dk1"/>
                </a:solidFill>
                <a:latin typeface="Georgia"/>
                <a:ea typeface="Georgia"/>
                <a:cs typeface="Georgia"/>
                <a:sym typeface="Georgia"/>
              </a:rPr>
              <a:t> completing English assignments.</a:t>
            </a:r>
          </a:p>
          <a:p>
            <a:pPr indent="-330200" lvl="0" marL="457200" rtl="0" algn="l">
              <a:spcBef>
                <a:spcPts val="0"/>
              </a:spcBef>
              <a:buClr>
                <a:schemeClr val="dk1"/>
              </a:buClr>
              <a:buSzPct val="100000"/>
              <a:buFont typeface="Georgia"/>
              <a:buAutoNum type="arabicPeriod"/>
            </a:pPr>
            <a:r>
              <a:rPr lang="en" sz="1600">
                <a:solidFill>
                  <a:schemeClr val="dk1"/>
                </a:solidFill>
                <a:latin typeface="Georgia"/>
                <a:ea typeface="Georgia"/>
                <a:cs typeface="Georgia"/>
                <a:sym typeface="Georgia"/>
              </a:rPr>
              <a:t>Support the instructor by being an </a:t>
            </a:r>
            <a:r>
              <a:rPr b="1" lang="en" sz="1600">
                <a:solidFill>
                  <a:schemeClr val="dk1"/>
                </a:solidFill>
                <a:latin typeface="Georgia"/>
                <a:ea typeface="Georgia"/>
                <a:cs typeface="Georgia"/>
                <a:sym typeface="Georgia"/>
              </a:rPr>
              <a:t>extra eye in class</a:t>
            </a:r>
            <a:r>
              <a:rPr lang="en" sz="1600">
                <a:solidFill>
                  <a:schemeClr val="dk1"/>
                </a:solidFill>
                <a:latin typeface="Georgia"/>
                <a:ea typeface="Georgia"/>
                <a:cs typeface="Georgia"/>
                <a:sym typeface="Georgia"/>
              </a:rPr>
              <a:t>, cooperating in group work exercises, checking off low-stakes assignments, and maintaining course flow in case of substitute instruction. </a:t>
            </a:r>
          </a:p>
          <a:p>
            <a:pPr indent="-330200" lvl="0" marL="457200" rtl="0" algn="l">
              <a:spcBef>
                <a:spcPts val="0"/>
              </a:spcBef>
              <a:buClr>
                <a:schemeClr val="dk1"/>
              </a:buClr>
              <a:buSzPct val="100000"/>
              <a:buFont typeface="Georgia"/>
              <a:buAutoNum type="arabicPeriod"/>
            </a:pPr>
            <a:r>
              <a:rPr lang="en" sz="1600">
                <a:solidFill>
                  <a:schemeClr val="dk1"/>
                </a:solidFill>
                <a:latin typeface="Georgia"/>
                <a:ea typeface="Georgia"/>
                <a:cs typeface="Georgia"/>
                <a:sym typeface="Georgia"/>
              </a:rPr>
              <a:t>Contact </a:t>
            </a:r>
            <a:r>
              <a:rPr b="1" lang="en" sz="1600">
                <a:solidFill>
                  <a:schemeClr val="dk1"/>
                </a:solidFill>
                <a:latin typeface="Georgia"/>
                <a:ea typeface="Georgia"/>
                <a:cs typeface="Georgia"/>
                <a:sym typeface="Georgia"/>
              </a:rPr>
              <a:t>absent students </a:t>
            </a:r>
            <a:r>
              <a:rPr lang="en" sz="1600">
                <a:solidFill>
                  <a:schemeClr val="dk1"/>
                </a:solidFill>
                <a:latin typeface="Georgia"/>
                <a:ea typeface="Georgia"/>
                <a:cs typeface="Georgia"/>
                <a:sym typeface="Georgia"/>
              </a:rPr>
              <a:t>and ask if they need help catching up on missed assignments.</a:t>
            </a:r>
          </a:p>
          <a:p>
            <a:pPr indent="-330200" lvl="0" marL="457200" rtl="0" algn="l">
              <a:spcBef>
                <a:spcPts val="0"/>
              </a:spcBef>
              <a:buClr>
                <a:schemeClr val="dk1"/>
              </a:buClr>
              <a:buSzPct val="100000"/>
              <a:buFont typeface="Georgia"/>
              <a:buAutoNum type="arabicPeriod"/>
            </a:pPr>
            <a:r>
              <a:rPr lang="en" sz="1600">
                <a:solidFill>
                  <a:schemeClr val="dk1"/>
                </a:solidFill>
                <a:latin typeface="Georgia"/>
                <a:ea typeface="Georgia"/>
                <a:cs typeface="Georgia"/>
                <a:sym typeface="Georgia"/>
              </a:rPr>
              <a:t>Meet with students, recommended by the instructor, for out-of-class </a:t>
            </a:r>
            <a:r>
              <a:rPr b="1" lang="en" sz="1600">
                <a:solidFill>
                  <a:schemeClr val="dk1"/>
                </a:solidFill>
                <a:latin typeface="Georgia"/>
                <a:ea typeface="Georgia"/>
                <a:cs typeface="Georgia"/>
                <a:sym typeface="Georgia"/>
              </a:rPr>
              <a:t>tutoring</a:t>
            </a:r>
            <a:r>
              <a:rPr lang="en" sz="1600">
                <a:solidFill>
                  <a:schemeClr val="dk1"/>
                </a:solidFill>
                <a:latin typeface="Georgia"/>
                <a:ea typeface="Georgia"/>
                <a:cs typeface="Georgia"/>
                <a:sym typeface="Georgia"/>
              </a:rPr>
              <a:t> in order to receive an extension on an assignment.</a:t>
            </a:r>
          </a:p>
        </p:txBody>
      </p:sp>
      <p:sp>
        <p:nvSpPr>
          <p:cNvPr id="183" name="Shape 183"/>
          <p:cNvSpPr txBox="1"/>
          <p:nvPr>
            <p:ph type="ctrTitle"/>
          </p:nvPr>
        </p:nvSpPr>
        <p:spPr>
          <a:xfrm>
            <a:off x="410100" y="-139125"/>
            <a:ext cx="8323800" cy="1301700"/>
          </a:xfrm>
          <a:prstGeom prst="rect">
            <a:avLst/>
          </a:prstGeom>
        </p:spPr>
        <p:txBody>
          <a:bodyPr anchorCtr="0" anchor="b" bIns="91425" lIns="91425" rIns="91425" tIns="91425">
            <a:noAutofit/>
          </a:bodyPr>
          <a:lstStyle/>
          <a:p>
            <a:pPr lvl="0">
              <a:spcBef>
                <a:spcPts val="0"/>
              </a:spcBef>
              <a:buNone/>
            </a:pPr>
            <a:r>
              <a:rPr b="1" lang="en" sz="2400">
                <a:solidFill>
                  <a:srgbClr val="005AAA"/>
                </a:solidFill>
                <a:latin typeface="Georgia"/>
                <a:ea typeface="Georgia"/>
                <a:cs typeface="Georgia"/>
                <a:sym typeface="Georgia"/>
              </a:rPr>
              <a:t>How did we use the peer facilitators to </a:t>
            </a:r>
          </a:p>
          <a:p>
            <a:pPr lvl="0">
              <a:spcBef>
                <a:spcPts val="0"/>
              </a:spcBef>
              <a:buNone/>
            </a:pPr>
            <a:r>
              <a:rPr b="1" lang="en" sz="2400">
                <a:solidFill>
                  <a:srgbClr val="005AAA"/>
                </a:solidFill>
                <a:latin typeface="Georgia"/>
                <a:ea typeface="Georgia"/>
                <a:cs typeface="Georgia"/>
                <a:sym typeface="Georgia"/>
              </a:rPr>
              <a:t>troubleshoot classroom challenges?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214050" y="0"/>
            <a:ext cx="8520600" cy="929400"/>
          </a:xfrm>
          <a:prstGeom prst="rect">
            <a:avLst/>
          </a:prstGeom>
        </p:spPr>
        <p:txBody>
          <a:bodyPr anchorCtr="0" anchor="b" bIns="91425" lIns="91425" rIns="91425" tIns="91425">
            <a:noAutofit/>
          </a:bodyPr>
          <a:lstStyle/>
          <a:p>
            <a:pPr lvl="0" rtl="0">
              <a:spcBef>
                <a:spcPts val="0"/>
              </a:spcBef>
              <a:buNone/>
            </a:pPr>
            <a:r>
              <a:rPr b="1" lang="en" sz="3000">
                <a:solidFill>
                  <a:srgbClr val="005AAA"/>
                </a:solidFill>
                <a:latin typeface="Georgia"/>
                <a:ea typeface="Georgia"/>
                <a:cs typeface="Georgia"/>
                <a:sym typeface="Georgia"/>
              </a:rPr>
              <a:t>Why did we start to accelerate?</a:t>
            </a:r>
          </a:p>
        </p:txBody>
      </p:sp>
      <p:sp>
        <p:nvSpPr>
          <p:cNvPr id="64" name="Shape 64"/>
          <p:cNvSpPr txBox="1"/>
          <p:nvPr>
            <p:ph idx="1" type="subTitle"/>
          </p:nvPr>
        </p:nvSpPr>
        <p:spPr>
          <a:xfrm>
            <a:off x="0" y="929400"/>
            <a:ext cx="4952100" cy="4090200"/>
          </a:xfrm>
          <a:prstGeom prst="rect">
            <a:avLst/>
          </a:prstGeom>
        </p:spPr>
        <p:txBody>
          <a:bodyPr anchorCtr="0" anchor="t" bIns="91425" lIns="91425" rIns="91425" tIns="91425">
            <a:noAutofit/>
          </a:bodyPr>
          <a:lstStyle/>
          <a:p>
            <a:pPr indent="-279400" lvl="0" marL="3429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In the Fall 2013 semester, we recognized that our current system of four levels of basic skills was creating too many opportunities for students to </a:t>
            </a:r>
            <a:r>
              <a:rPr b="1" lang="en" sz="1800">
                <a:solidFill>
                  <a:schemeClr val="dk1"/>
                </a:solidFill>
                <a:latin typeface="Georgia"/>
                <a:ea typeface="Georgia"/>
                <a:cs typeface="Georgia"/>
                <a:sym typeface="Georgia"/>
              </a:rPr>
              <a:t>fail</a:t>
            </a:r>
            <a:r>
              <a:rPr lang="en" sz="1800">
                <a:solidFill>
                  <a:schemeClr val="dk1"/>
                </a:solidFill>
                <a:latin typeface="Georgia"/>
                <a:ea typeface="Georgia"/>
                <a:cs typeface="Georgia"/>
                <a:sym typeface="Georgia"/>
              </a:rPr>
              <a:t>.</a:t>
            </a:r>
          </a:p>
          <a:p>
            <a:pPr indent="-393700" lvl="1" marL="914400" rtl="0" algn="l">
              <a:spcBef>
                <a:spcPts val="560"/>
              </a:spcBef>
              <a:buClr>
                <a:schemeClr val="dk1"/>
              </a:buClr>
              <a:buSzPct val="100000"/>
              <a:buChar char="•"/>
            </a:pPr>
            <a:r>
              <a:rPr lang="en" sz="1800">
                <a:solidFill>
                  <a:schemeClr val="dk1"/>
                </a:solidFill>
                <a:latin typeface="Georgia"/>
                <a:ea typeface="Georgia"/>
                <a:cs typeface="Georgia"/>
                <a:sym typeface="Georgia"/>
              </a:rPr>
              <a:t>The m</a:t>
            </a:r>
            <a:r>
              <a:rPr lang="en" sz="1800">
                <a:solidFill>
                  <a:schemeClr val="dk1"/>
                </a:solidFill>
                <a:latin typeface="Georgia"/>
                <a:ea typeface="Georgia"/>
                <a:cs typeface="Georgia"/>
                <a:sym typeface="Georgia"/>
              </a:rPr>
              <a:t>ajority of incoming students were being </a:t>
            </a:r>
            <a:r>
              <a:rPr b="1" lang="en" sz="1800">
                <a:solidFill>
                  <a:schemeClr val="dk1"/>
                </a:solidFill>
                <a:latin typeface="Georgia"/>
                <a:ea typeface="Georgia"/>
                <a:cs typeface="Georgia"/>
                <a:sym typeface="Georgia"/>
              </a:rPr>
              <a:t>placed in English remediation</a:t>
            </a:r>
            <a:r>
              <a:rPr lang="en" sz="1800">
                <a:solidFill>
                  <a:srgbClr val="003E74"/>
                </a:solidFill>
                <a:latin typeface="Georgia"/>
                <a:ea typeface="Georgia"/>
                <a:cs typeface="Georgia"/>
                <a:sym typeface="Georgia"/>
              </a:rPr>
              <a:t>.</a:t>
            </a:r>
          </a:p>
          <a:p>
            <a:pPr indent="-393700" lvl="1" marL="914400" rtl="0" algn="l">
              <a:spcBef>
                <a:spcPts val="560"/>
              </a:spcBef>
              <a:buClr>
                <a:schemeClr val="dk1"/>
              </a:buClr>
              <a:buSzPct val="100000"/>
              <a:buChar char="•"/>
            </a:pPr>
            <a:r>
              <a:rPr lang="en" sz="1800">
                <a:solidFill>
                  <a:schemeClr val="dk1"/>
                </a:solidFill>
                <a:latin typeface="Georgia"/>
                <a:ea typeface="Georgia"/>
                <a:cs typeface="Georgia"/>
                <a:sym typeface="Georgia"/>
              </a:rPr>
              <a:t>Students starting 4 levels below transfer had a </a:t>
            </a:r>
            <a:r>
              <a:rPr b="1" lang="en" sz="1800">
                <a:solidFill>
                  <a:schemeClr val="dk1"/>
                </a:solidFill>
                <a:latin typeface="Georgia"/>
                <a:ea typeface="Georgia"/>
                <a:cs typeface="Georgia"/>
                <a:sym typeface="Georgia"/>
              </a:rPr>
              <a:t>23% chance</a:t>
            </a:r>
            <a:r>
              <a:rPr lang="en" sz="1800">
                <a:solidFill>
                  <a:schemeClr val="dk1"/>
                </a:solidFill>
                <a:latin typeface="Georgia"/>
                <a:ea typeface="Georgia"/>
                <a:cs typeface="Georgia"/>
                <a:sym typeface="Georgia"/>
              </a:rPr>
              <a:t> of enrollment in English 101 within 2 years.</a:t>
            </a:r>
          </a:p>
          <a:p>
            <a:pPr indent="-393700" lvl="1" marL="914400" rtl="0" algn="l">
              <a:spcBef>
                <a:spcPts val="560"/>
              </a:spcBef>
              <a:buClr>
                <a:schemeClr val="dk1"/>
              </a:buClr>
              <a:buSzPct val="100000"/>
              <a:buChar char="•"/>
            </a:pPr>
            <a:r>
              <a:rPr lang="en" sz="1800">
                <a:solidFill>
                  <a:schemeClr val="dk1"/>
                </a:solidFill>
                <a:latin typeface="Georgia"/>
                <a:ea typeface="Georgia"/>
                <a:cs typeface="Georgia"/>
                <a:sym typeface="Georgia"/>
              </a:rPr>
              <a:t>Our placement policy favored the </a:t>
            </a:r>
            <a:r>
              <a:rPr b="1" lang="en" sz="1800">
                <a:solidFill>
                  <a:schemeClr val="dk1"/>
                </a:solidFill>
                <a:latin typeface="Georgia"/>
                <a:ea typeface="Georgia"/>
                <a:cs typeface="Georgia"/>
                <a:sym typeface="Georgia"/>
              </a:rPr>
              <a:t>white student </a:t>
            </a:r>
            <a:r>
              <a:rPr lang="en" sz="1800">
                <a:solidFill>
                  <a:schemeClr val="dk1"/>
                </a:solidFill>
                <a:latin typeface="Georgia"/>
                <a:ea typeface="Georgia"/>
                <a:cs typeface="Georgia"/>
                <a:sym typeface="Georgia"/>
              </a:rPr>
              <a:t>population.</a:t>
            </a:r>
          </a:p>
          <a:p>
            <a:pPr lvl="0" rtl="0">
              <a:spcBef>
                <a:spcPts val="0"/>
              </a:spcBef>
              <a:buNone/>
            </a:pPr>
            <a:r>
              <a:t/>
            </a:r>
            <a:endParaRPr sz="1800"/>
          </a:p>
        </p:txBody>
      </p:sp>
      <p:pic>
        <p:nvPicPr>
          <p:cNvPr descr="052715-Allan-Hancock-Graduation-1-630.jpg" id="65" name="Shape 65"/>
          <p:cNvPicPr preferRelativeResize="0"/>
          <p:nvPr/>
        </p:nvPicPr>
        <p:blipFill>
          <a:blip r:embed="rId3">
            <a:alphaModFix/>
          </a:blip>
          <a:stretch>
            <a:fillRect/>
          </a:stretch>
        </p:blipFill>
        <p:spPr>
          <a:xfrm>
            <a:off x="4975400" y="1858700"/>
            <a:ext cx="3680650" cy="23193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ctrTitle"/>
          </p:nvPr>
        </p:nvSpPr>
        <p:spPr>
          <a:xfrm>
            <a:off x="311700" y="577300"/>
            <a:ext cx="8520600" cy="689400"/>
          </a:xfrm>
          <a:prstGeom prst="rect">
            <a:avLst/>
          </a:prstGeom>
        </p:spPr>
        <p:txBody>
          <a:bodyPr anchorCtr="0" anchor="b" bIns="91425" lIns="91425" rIns="91425" tIns="91425">
            <a:noAutofit/>
          </a:bodyPr>
          <a:lstStyle/>
          <a:p>
            <a:pPr lvl="0" rtl="0">
              <a:spcBef>
                <a:spcPts val="0"/>
              </a:spcBef>
              <a:buNone/>
            </a:pPr>
            <a:r>
              <a:rPr b="1" lang="en" sz="3000">
                <a:solidFill>
                  <a:srgbClr val="005AAA"/>
                </a:solidFill>
                <a:latin typeface="Georgia"/>
                <a:ea typeface="Georgia"/>
                <a:cs typeface="Georgia"/>
                <a:sym typeface="Georgia"/>
              </a:rPr>
              <a:t>Online Tutoring Support</a:t>
            </a:r>
          </a:p>
        </p:txBody>
      </p:sp>
      <p:sp>
        <p:nvSpPr>
          <p:cNvPr id="189" name="Shape 189"/>
          <p:cNvSpPr txBox="1"/>
          <p:nvPr>
            <p:ph idx="1" type="subTitle"/>
          </p:nvPr>
        </p:nvSpPr>
        <p:spPr>
          <a:xfrm>
            <a:off x="777550" y="1600775"/>
            <a:ext cx="3726600" cy="1298100"/>
          </a:xfrm>
          <a:prstGeom prst="rect">
            <a:avLst/>
          </a:prstGeom>
        </p:spPr>
        <p:txBody>
          <a:bodyPr anchorCtr="0" anchor="t" bIns="91425" lIns="91425" rIns="91425" tIns="91425">
            <a:noAutofit/>
          </a:bodyPr>
          <a:lstStyle/>
          <a:p>
            <a:pPr indent="-368300" lvl="0" marL="457200" rtl="0" algn="l">
              <a:spcBef>
                <a:spcPts val="0"/>
              </a:spcBef>
              <a:buClr>
                <a:srgbClr val="000000"/>
              </a:buClr>
              <a:buSzPct val="100000"/>
              <a:buFont typeface="Georgia"/>
              <a:buChar char="●"/>
            </a:pPr>
            <a:r>
              <a:rPr lang="en" sz="2200">
                <a:solidFill>
                  <a:srgbClr val="000000"/>
                </a:solidFill>
                <a:latin typeface="Georgia"/>
                <a:ea typeface="Georgia"/>
                <a:cs typeface="Georgia"/>
                <a:sym typeface="Georgia"/>
              </a:rPr>
              <a:t>www.</a:t>
            </a:r>
            <a:r>
              <a:rPr lang="en" sz="2200">
                <a:solidFill>
                  <a:srgbClr val="000000"/>
                </a:solidFill>
                <a:latin typeface="Georgia"/>
                <a:ea typeface="Georgia"/>
                <a:cs typeface="Georgia"/>
                <a:sym typeface="Georgia"/>
              </a:rPr>
              <a:t>Smarthinking.com</a:t>
            </a:r>
          </a:p>
          <a:p>
            <a:pPr indent="-368300" lvl="0" marL="457200" rtl="0" algn="l">
              <a:spcBef>
                <a:spcPts val="0"/>
              </a:spcBef>
              <a:buClr>
                <a:srgbClr val="000000"/>
              </a:buClr>
              <a:buSzPct val="100000"/>
              <a:buFont typeface="Georgia"/>
              <a:buChar char="●"/>
            </a:pPr>
            <a:r>
              <a:rPr lang="en" sz="2200">
                <a:solidFill>
                  <a:srgbClr val="000000"/>
                </a:solidFill>
                <a:latin typeface="Georgia"/>
                <a:ea typeface="Georgia"/>
                <a:cs typeface="Georgia"/>
                <a:sym typeface="Georgia"/>
              </a:rPr>
              <a:t>www.NetTutor.com</a:t>
            </a:r>
          </a:p>
          <a:p>
            <a:pPr indent="-368300" lvl="0" marL="457200" rtl="0" algn="l">
              <a:spcBef>
                <a:spcPts val="0"/>
              </a:spcBef>
              <a:buClr>
                <a:srgbClr val="000000"/>
              </a:buClr>
              <a:buSzPct val="100000"/>
              <a:buFont typeface="Georgia"/>
              <a:buChar char="●"/>
            </a:pPr>
            <a:r>
              <a:rPr lang="en" sz="2200">
                <a:solidFill>
                  <a:srgbClr val="000000"/>
                </a:solidFill>
                <a:latin typeface="Georgia"/>
                <a:ea typeface="Georgia"/>
                <a:cs typeface="Georgia"/>
                <a:sym typeface="Georgia"/>
              </a:rPr>
              <a:t>Peer facilitators</a:t>
            </a:r>
          </a:p>
        </p:txBody>
      </p:sp>
      <p:pic>
        <p:nvPicPr>
          <p:cNvPr descr="benefits-of-online-tutoring.jpg" id="190" name="Shape 190"/>
          <p:cNvPicPr preferRelativeResize="0"/>
          <p:nvPr/>
        </p:nvPicPr>
        <p:blipFill rotWithShape="1">
          <a:blip r:embed="rId3">
            <a:alphaModFix/>
          </a:blip>
          <a:srcRect b="0" l="25476" r="9928" t="0"/>
          <a:stretch/>
        </p:blipFill>
        <p:spPr>
          <a:xfrm>
            <a:off x="4863450" y="1730425"/>
            <a:ext cx="3591299" cy="2407703"/>
          </a:xfrm>
          <a:prstGeom prst="rect">
            <a:avLst/>
          </a:prstGeom>
          <a:noFill/>
          <a:ln>
            <a:noFill/>
          </a:ln>
        </p:spPr>
      </p:pic>
      <p:pic>
        <p:nvPicPr>
          <p:cNvPr descr="Canvas-and-Turnitin-2i8iqh4.jpg" id="191" name="Shape 191"/>
          <p:cNvPicPr preferRelativeResize="0"/>
          <p:nvPr/>
        </p:nvPicPr>
        <p:blipFill>
          <a:blip r:embed="rId4">
            <a:alphaModFix/>
          </a:blip>
          <a:stretch>
            <a:fillRect/>
          </a:stretch>
        </p:blipFill>
        <p:spPr>
          <a:xfrm>
            <a:off x="912850" y="3002400"/>
            <a:ext cx="3591300" cy="1197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ctrTitle"/>
          </p:nvPr>
        </p:nvSpPr>
        <p:spPr>
          <a:xfrm>
            <a:off x="173025" y="194175"/>
            <a:ext cx="8745300" cy="907800"/>
          </a:xfrm>
          <a:prstGeom prst="rect">
            <a:avLst/>
          </a:prstGeom>
        </p:spPr>
        <p:txBody>
          <a:bodyPr anchorCtr="0" anchor="b" bIns="91425" lIns="91425" rIns="91425" tIns="91425">
            <a:noAutofit/>
          </a:bodyPr>
          <a:lstStyle/>
          <a:p>
            <a:pPr lvl="0">
              <a:spcBef>
                <a:spcPts val="0"/>
              </a:spcBef>
              <a:buNone/>
            </a:pPr>
            <a:r>
              <a:rPr b="1" lang="en" sz="2600">
                <a:solidFill>
                  <a:srgbClr val="005AAA"/>
                </a:solidFill>
                <a:latin typeface="Georgia"/>
                <a:ea typeface="Georgia"/>
                <a:cs typeface="Georgia"/>
                <a:sym typeface="Georgia"/>
              </a:rPr>
              <a:t>Counseling Academically Vulnerable Students</a:t>
            </a:r>
          </a:p>
        </p:txBody>
      </p:sp>
      <p:sp>
        <p:nvSpPr>
          <p:cNvPr id="197" name="Shape 197"/>
          <p:cNvSpPr txBox="1"/>
          <p:nvPr>
            <p:ph idx="1" type="subTitle"/>
          </p:nvPr>
        </p:nvSpPr>
        <p:spPr>
          <a:xfrm>
            <a:off x="576400" y="1217100"/>
            <a:ext cx="4264800" cy="3400200"/>
          </a:xfrm>
          <a:prstGeom prst="rect">
            <a:avLst/>
          </a:prstGeom>
        </p:spPr>
        <p:txBody>
          <a:bodyPr anchorCtr="0" anchor="t" bIns="91425" lIns="91425" rIns="91425" tIns="91425">
            <a:noAutofit/>
          </a:bodyPr>
          <a:lstStyle/>
          <a:p>
            <a:pPr indent="-330200" lvl="0" marL="457200" rtl="0" algn="l">
              <a:spcBef>
                <a:spcPts val="0"/>
              </a:spcBef>
              <a:buClr>
                <a:srgbClr val="000000"/>
              </a:buClr>
              <a:buSzPct val="100000"/>
              <a:buFont typeface="Georgia"/>
              <a:buChar char="●"/>
            </a:pPr>
            <a:r>
              <a:rPr lang="en" sz="1600">
                <a:solidFill>
                  <a:srgbClr val="000000"/>
                </a:solidFill>
                <a:latin typeface="Georgia"/>
                <a:ea typeface="Georgia"/>
                <a:cs typeface="Georgia"/>
                <a:sym typeface="Georgia"/>
              </a:rPr>
              <a:t>Students are identified by counselors during their intake meeting.</a:t>
            </a:r>
          </a:p>
          <a:p>
            <a:pPr indent="-330200" lvl="0" marL="457200" rtl="0" algn="l">
              <a:spcBef>
                <a:spcPts val="0"/>
              </a:spcBef>
              <a:buClr>
                <a:srgbClr val="000000"/>
              </a:buClr>
              <a:buSzPct val="100000"/>
              <a:buFont typeface="Georgia"/>
              <a:buChar char="●"/>
            </a:pPr>
            <a:r>
              <a:rPr lang="en" sz="1600">
                <a:solidFill>
                  <a:srgbClr val="000000"/>
                </a:solidFill>
                <a:latin typeface="Georgia"/>
                <a:ea typeface="Georgia"/>
                <a:cs typeface="Georgia"/>
                <a:sym typeface="Georgia"/>
              </a:rPr>
              <a:t>Students are educated on their options for English and Math acceleration.</a:t>
            </a:r>
          </a:p>
          <a:p>
            <a:pPr indent="-330200" lvl="0" marL="457200" rtl="0" algn="l">
              <a:spcBef>
                <a:spcPts val="0"/>
              </a:spcBef>
              <a:buClr>
                <a:srgbClr val="000000"/>
              </a:buClr>
              <a:buSzPct val="100000"/>
              <a:buFont typeface="Georgia"/>
              <a:buChar char="●"/>
            </a:pPr>
            <a:r>
              <a:rPr lang="en" sz="1600">
                <a:solidFill>
                  <a:srgbClr val="000000"/>
                </a:solidFill>
                <a:latin typeface="Georgia"/>
                <a:ea typeface="Georgia"/>
                <a:cs typeface="Georgia"/>
                <a:sym typeface="Georgia"/>
              </a:rPr>
              <a:t>Counselors promote acceleration to students that are capable based on Multiple Measures. </a:t>
            </a:r>
          </a:p>
          <a:p>
            <a:pPr indent="-330200" lvl="0" marL="457200" rtl="0" algn="l">
              <a:spcBef>
                <a:spcPts val="0"/>
              </a:spcBef>
              <a:buClr>
                <a:srgbClr val="000000"/>
              </a:buClr>
              <a:buSzPct val="100000"/>
              <a:buFont typeface="Georgia"/>
              <a:buChar char="●"/>
            </a:pPr>
            <a:r>
              <a:rPr lang="en" sz="1600">
                <a:solidFill>
                  <a:srgbClr val="000000"/>
                </a:solidFill>
                <a:latin typeface="Georgia"/>
                <a:ea typeface="Georgia"/>
                <a:cs typeface="Georgia"/>
                <a:sym typeface="Georgia"/>
              </a:rPr>
              <a:t>Counselors visit acceleration classrooms to provide mini-workshops regarding student services such as tutoring, book lending, and student educational goal setting. </a:t>
            </a:r>
          </a:p>
        </p:txBody>
      </p:sp>
      <p:pic>
        <p:nvPicPr>
          <p:cNvPr descr="CollegeCounselingOfficeEntrance.png" id="198" name="Shape 198"/>
          <p:cNvPicPr preferRelativeResize="0"/>
          <p:nvPr/>
        </p:nvPicPr>
        <p:blipFill rotWithShape="1">
          <a:blip r:embed="rId3">
            <a:alphaModFix/>
          </a:blip>
          <a:srcRect b="0" l="4092" r="7700" t="0"/>
          <a:stretch/>
        </p:blipFill>
        <p:spPr>
          <a:xfrm>
            <a:off x="5330925" y="1562899"/>
            <a:ext cx="2942499" cy="2348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ctrTitle"/>
          </p:nvPr>
        </p:nvSpPr>
        <p:spPr>
          <a:xfrm>
            <a:off x="311700" y="323550"/>
            <a:ext cx="8520600" cy="629100"/>
          </a:xfrm>
          <a:prstGeom prst="rect">
            <a:avLst/>
          </a:prstGeom>
        </p:spPr>
        <p:txBody>
          <a:bodyPr anchorCtr="0" anchor="b" bIns="91425" lIns="91425" rIns="91425" tIns="91425">
            <a:noAutofit/>
          </a:bodyPr>
          <a:lstStyle/>
          <a:p>
            <a:pPr lvl="0">
              <a:spcBef>
                <a:spcPts val="0"/>
              </a:spcBef>
              <a:buNone/>
            </a:pPr>
            <a:r>
              <a:rPr b="1" lang="en" sz="3000">
                <a:solidFill>
                  <a:srgbClr val="005AAA"/>
                </a:solidFill>
                <a:latin typeface="Georgia"/>
                <a:ea typeface="Georgia"/>
                <a:cs typeface="Georgia"/>
                <a:sym typeface="Georgia"/>
              </a:rPr>
              <a:t>Top 5 </a:t>
            </a:r>
            <a:r>
              <a:rPr b="1" lang="en" sz="3000">
                <a:solidFill>
                  <a:srgbClr val="005AAA"/>
                </a:solidFill>
                <a:latin typeface="Georgia"/>
                <a:ea typeface="Georgia"/>
                <a:cs typeface="Georgia"/>
                <a:sym typeface="Georgia"/>
              </a:rPr>
              <a:t>Suggestions for </a:t>
            </a:r>
            <a:r>
              <a:rPr b="1" lang="en" sz="3000">
                <a:solidFill>
                  <a:srgbClr val="005AAA"/>
                </a:solidFill>
                <a:latin typeface="Georgia"/>
                <a:ea typeface="Georgia"/>
                <a:cs typeface="Georgia"/>
                <a:sym typeface="Georgia"/>
              </a:rPr>
              <a:t>Struggling</a:t>
            </a:r>
            <a:r>
              <a:rPr b="1" lang="en" sz="3000">
                <a:solidFill>
                  <a:srgbClr val="005AAA"/>
                </a:solidFill>
                <a:latin typeface="Georgia"/>
                <a:ea typeface="Georgia"/>
                <a:cs typeface="Georgia"/>
                <a:sym typeface="Georgia"/>
              </a:rPr>
              <a:t> Students</a:t>
            </a:r>
          </a:p>
        </p:txBody>
      </p:sp>
      <p:sp>
        <p:nvSpPr>
          <p:cNvPr id="204" name="Shape 204"/>
          <p:cNvSpPr txBox="1"/>
          <p:nvPr>
            <p:ph idx="1" type="subTitle"/>
          </p:nvPr>
        </p:nvSpPr>
        <p:spPr>
          <a:xfrm>
            <a:off x="311700" y="693050"/>
            <a:ext cx="5853900" cy="4360800"/>
          </a:xfrm>
          <a:prstGeom prst="rect">
            <a:avLst/>
          </a:prstGeom>
        </p:spPr>
        <p:txBody>
          <a:bodyPr anchorCtr="0" anchor="t" bIns="91425" lIns="91425" rIns="91425" tIns="91425">
            <a:noAutofit/>
          </a:bodyPr>
          <a:lstStyle/>
          <a:p>
            <a:pPr lvl="0" rtl="0" algn="l">
              <a:spcBef>
                <a:spcPts val="0"/>
              </a:spcBef>
              <a:buNone/>
            </a:pPr>
            <a:r>
              <a:t/>
            </a:r>
            <a:endParaRPr sz="1400">
              <a:solidFill>
                <a:srgbClr val="000000"/>
              </a:solidFill>
              <a:latin typeface="Georgia"/>
              <a:ea typeface="Georgia"/>
              <a:cs typeface="Georgia"/>
              <a:sym typeface="Georgia"/>
            </a:endParaRPr>
          </a:p>
          <a:p>
            <a:pPr indent="-330200" lvl="0" marL="457200" rtl="0" algn="l">
              <a:spcBef>
                <a:spcPts val="0"/>
              </a:spcBef>
              <a:buClr>
                <a:srgbClr val="000000"/>
              </a:buClr>
              <a:buSzPct val="100000"/>
              <a:buFont typeface="Georgia"/>
              <a:buAutoNum type="arabicPeriod"/>
            </a:pPr>
            <a:r>
              <a:rPr lang="en" sz="1600">
                <a:solidFill>
                  <a:srgbClr val="000000"/>
                </a:solidFill>
                <a:latin typeface="Georgia"/>
                <a:ea typeface="Georgia"/>
                <a:cs typeface="Georgia"/>
                <a:sym typeface="Georgia"/>
              </a:rPr>
              <a:t>Instructors have the ability to notify an</a:t>
            </a:r>
            <a:r>
              <a:rPr b="1" lang="en" sz="1600">
                <a:solidFill>
                  <a:srgbClr val="000000"/>
                </a:solidFill>
                <a:latin typeface="Georgia"/>
                <a:ea typeface="Georgia"/>
                <a:cs typeface="Georgia"/>
                <a:sym typeface="Georgia"/>
              </a:rPr>
              <a:t> “Early Alert” counselor</a:t>
            </a:r>
            <a:r>
              <a:rPr lang="en" sz="1600">
                <a:solidFill>
                  <a:srgbClr val="000000"/>
                </a:solidFill>
                <a:latin typeface="Georgia"/>
                <a:ea typeface="Georgia"/>
                <a:cs typeface="Georgia"/>
                <a:sym typeface="Georgia"/>
              </a:rPr>
              <a:t> if a student is not performing up to expectations. </a:t>
            </a:r>
          </a:p>
          <a:p>
            <a:pPr indent="-330200" lvl="0" marL="457200" rtl="0" algn="l">
              <a:spcBef>
                <a:spcPts val="0"/>
              </a:spcBef>
              <a:buClr>
                <a:srgbClr val="000000"/>
              </a:buClr>
              <a:buSzPct val="100000"/>
              <a:buFont typeface="Georgia"/>
              <a:buAutoNum type="arabicPeriod"/>
            </a:pPr>
            <a:r>
              <a:rPr lang="en" sz="1600">
                <a:solidFill>
                  <a:srgbClr val="000000"/>
                </a:solidFill>
                <a:latin typeface="Georgia"/>
                <a:ea typeface="Georgia"/>
                <a:cs typeface="Georgia"/>
                <a:sym typeface="Georgia"/>
              </a:rPr>
              <a:t>This counselor </a:t>
            </a:r>
            <a:r>
              <a:rPr b="1" lang="en" sz="1600">
                <a:solidFill>
                  <a:srgbClr val="000000"/>
                </a:solidFill>
                <a:latin typeface="Georgia"/>
                <a:ea typeface="Georgia"/>
                <a:cs typeface="Georgia"/>
                <a:sym typeface="Georgia"/>
              </a:rPr>
              <a:t>contacts the student </a:t>
            </a:r>
            <a:r>
              <a:rPr lang="en" sz="1600">
                <a:solidFill>
                  <a:srgbClr val="000000"/>
                </a:solidFill>
                <a:latin typeface="Georgia"/>
                <a:ea typeface="Georgia"/>
                <a:cs typeface="Georgia"/>
                <a:sym typeface="Georgia"/>
              </a:rPr>
              <a:t>via email, phone, and sometimes shows up during class if the student has been unresponsive to previous attempts. </a:t>
            </a:r>
          </a:p>
          <a:p>
            <a:pPr indent="-330200" lvl="0" marL="457200" rtl="0" algn="l">
              <a:spcBef>
                <a:spcPts val="0"/>
              </a:spcBef>
              <a:buClr>
                <a:srgbClr val="000000"/>
              </a:buClr>
              <a:buSzPct val="100000"/>
              <a:buFont typeface="Georgia"/>
              <a:buAutoNum type="arabicPeriod"/>
            </a:pPr>
            <a:r>
              <a:rPr lang="en" sz="1600">
                <a:solidFill>
                  <a:srgbClr val="000000"/>
                </a:solidFill>
                <a:latin typeface="Georgia"/>
                <a:ea typeface="Georgia"/>
                <a:cs typeface="Georgia"/>
                <a:sym typeface="Georgia"/>
              </a:rPr>
              <a:t>Students are then encouraged to meet with the counselor or “retention specialists” to </a:t>
            </a:r>
            <a:r>
              <a:rPr b="1" lang="en" sz="1600">
                <a:solidFill>
                  <a:srgbClr val="000000"/>
                </a:solidFill>
                <a:latin typeface="Georgia"/>
                <a:ea typeface="Georgia"/>
                <a:cs typeface="Georgia"/>
                <a:sym typeface="Georgia"/>
              </a:rPr>
              <a:t>develop an academic plan</a:t>
            </a:r>
            <a:r>
              <a:rPr lang="en" sz="1600">
                <a:solidFill>
                  <a:srgbClr val="000000"/>
                </a:solidFill>
                <a:latin typeface="Georgia"/>
                <a:ea typeface="Georgia"/>
                <a:cs typeface="Georgia"/>
                <a:sym typeface="Georgia"/>
              </a:rPr>
              <a:t>.  </a:t>
            </a:r>
          </a:p>
          <a:p>
            <a:pPr indent="-330200" lvl="0" marL="457200" rtl="0" algn="l">
              <a:spcBef>
                <a:spcPts val="0"/>
              </a:spcBef>
              <a:buClr>
                <a:srgbClr val="000000"/>
              </a:buClr>
              <a:buSzPct val="100000"/>
              <a:buFont typeface="Georgia"/>
              <a:buAutoNum type="arabicPeriod"/>
            </a:pPr>
            <a:r>
              <a:rPr lang="en" sz="1600">
                <a:solidFill>
                  <a:srgbClr val="000000"/>
                </a:solidFill>
                <a:latin typeface="Georgia"/>
                <a:ea typeface="Georgia"/>
                <a:cs typeface="Georgia"/>
                <a:sym typeface="Georgia"/>
              </a:rPr>
              <a:t>Regular meetings and contact between the counselor, student, and instructor can </a:t>
            </a:r>
            <a:r>
              <a:rPr b="1" lang="en" sz="1600">
                <a:solidFill>
                  <a:srgbClr val="000000"/>
                </a:solidFill>
                <a:latin typeface="Georgia"/>
                <a:ea typeface="Georgia"/>
                <a:cs typeface="Georgia"/>
                <a:sym typeface="Georgia"/>
              </a:rPr>
              <a:t>help</a:t>
            </a:r>
            <a:r>
              <a:rPr lang="en" sz="1600">
                <a:solidFill>
                  <a:srgbClr val="000000"/>
                </a:solidFill>
                <a:latin typeface="Georgia"/>
                <a:ea typeface="Georgia"/>
                <a:cs typeface="Georgia"/>
                <a:sym typeface="Georgia"/>
              </a:rPr>
              <a:t> </a:t>
            </a:r>
            <a:r>
              <a:rPr b="1" lang="en" sz="1600">
                <a:solidFill>
                  <a:srgbClr val="000000"/>
                </a:solidFill>
                <a:latin typeface="Georgia"/>
                <a:ea typeface="Georgia"/>
                <a:cs typeface="Georgia"/>
                <a:sym typeface="Georgia"/>
              </a:rPr>
              <a:t>the student feel engaged and supported </a:t>
            </a:r>
            <a:r>
              <a:rPr lang="en" sz="1600">
                <a:solidFill>
                  <a:srgbClr val="000000"/>
                </a:solidFill>
                <a:latin typeface="Georgia"/>
                <a:ea typeface="Georgia"/>
                <a:cs typeface="Georgia"/>
                <a:sym typeface="Georgia"/>
              </a:rPr>
              <a:t>throughout the term. </a:t>
            </a:r>
          </a:p>
          <a:p>
            <a:pPr indent="-317500" lvl="0" marL="457200" algn="l">
              <a:spcBef>
                <a:spcPts val="0"/>
              </a:spcBef>
              <a:buClr>
                <a:srgbClr val="000000"/>
              </a:buClr>
              <a:buSzPct val="87500"/>
              <a:buFont typeface="Georgia"/>
              <a:buAutoNum type="arabicPeriod"/>
            </a:pPr>
            <a:r>
              <a:rPr lang="en" sz="1600">
                <a:solidFill>
                  <a:srgbClr val="000000"/>
                </a:solidFill>
                <a:latin typeface="Georgia"/>
                <a:ea typeface="Georgia"/>
                <a:cs typeface="Georgia"/>
                <a:sym typeface="Georgia"/>
              </a:rPr>
              <a:t>Students are also referred to appropriate </a:t>
            </a:r>
            <a:r>
              <a:rPr b="1" lang="en" sz="1600">
                <a:solidFill>
                  <a:srgbClr val="000000"/>
                </a:solidFill>
                <a:latin typeface="Georgia"/>
                <a:ea typeface="Georgia"/>
                <a:cs typeface="Georgia"/>
                <a:sym typeface="Georgia"/>
              </a:rPr>
              <a:t>support services</a:t>
            </a:r>
            <a:r>
              <a:rPr lang="en" sz="1600">
                <a:solidFill>
                  <a:srgbClr val="000000"/>
                </a:solidFill>
                <a:latin typeface="Georgia"/>
                <a:ea typeface="Georgia"/>
                <a:cs typeface="Georgia"/>
                <a:sym typeface="Georgia"/>
              </a:rPr>
              <a:t> on campus; health center, tutoring, writing center, financial aid, etc</a:t>
            </a:r>
            <a:r>
              <a:rPr lang="en" sz="1400">
                <a:solidFill>
                  <a:srgbClr val="000000"/>
                </a:solidFill>
                <a:latin typeface="Georgia"/>
                <a:ea typeface="Georgia"/>
                <a:cs typeface="Georgia"/>
                <a:sym typeface="Georgia"/>
              </a:rPr>
              <a:t>. </a:t>
            </a:r>
          </a:p>
        </p:txBody>
      </p:sp>
      <p:pic>
        <p:nvPicPr>
          <p:cNvPr descr="Counseling-and-Testing-Landing-Page.jpg" id="205" name="Shape 205"/>
          <p:cNvPicPr preferRelativeResize="0"/>
          <p:nvPr/>
        </p:nvPicPr>
        <p:blipFill>
          <a:blip r:embed="rId3">
            <a:alphaModFix/>
          </a:blip>
          <a:stretch>
            <a:fillRect/>
          </a:stretch>
        </p:blipFill>
        <p:spPr>
          <a:xfrm>
            <a:off x="6165600" y="1710716"/>
            <a:ext cx="2666700" cy="20645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ctrTitle"/>
          </p:nvPr>
        </p:nvSpPr>
        <p:spPr>
          <a:xfrm>
            <a:off x="311700" y="369125"/>
            <a:ext cx="8520600" cy="588000"/>
          </a:xfrm>
          <a:prstGeom prst="rect">
            <a:avLst/>
          </a:prstGeom>
        </p:spPr>
        <p:txBody>
          <a:bodyPr anchorCtr="0" anchor="b" bIns="91425" lIns="91425" rIns="91425" tIns="91425">
            <a:noAutofit/>
          </a:bodyPr>
          <a:lstStyle/>
          <a:p>
            <a:pPr lvl="0">
              <a:spcBef>
                <a:spcPts val="0"/>
              </a:spcBef>
              <a:buNone/>
            </a:pPr>
            <a:r>
              <a:rPr b="1" lang="en" sz="2600">
                <a:solidFill>
                  <a:srgbClr val="005AAA"/>
                </a:solidFill>
                <a:latin typeface="Georgia"/>
                <a:ea typeface="Georgia"/>
                <a:cs typeface="Georgia"/>
                <a:sym typeface="Georgia"/>
              </a:rPr>
              <a:t>Modify Traditional G</a:t>
            </a:r>
            <a:r>
              <a:rPr b="1" lang="en" sz="2600">
                <a:solidFill>
                  <a:srgbClr val="005AAA"/>
                </a:solidFill>
                <a:latin typeface="Georgia"/>
                <a:ea typeface="Georgia"/>
                <a:cs typeface="Georgia"/>
                <a:sym typeface="Georgia"/>
              </a:rPr>
              <a:t>rading System</a:t>
            </a:r>
          </a:p>
        </p:txBody>
      </p:sp>
      <p:sp>
        <p:nvSpPr>
          <p:cNvPr id="211" name="Shape 211"/>
          <p:cNvSpPr txBox="1"/>
          <p:nvPr>
            <p:ph idx="1" type="subTitle"/>
          </p:nvPr>
        </p:nvSpPr>
        <p:spPr>
          <a:xfrm>
            <a:off x="389550" y="957125"/>
            <a:ext cx="8364900" cy="1779000"/>
          </a:xfrm>
          <a:prstGeom prst="rect">
            <a:avLst/>
          </a:prstGeom>
        </p:spPr>
        <p:txBody>
          <a:bodyPr anchorCtr="0" anchor="t" bIns="91425" lIns="91425" rIns="91425" tIns="91425">
            <a:noAutofit/>
          </a:bodyPr>
          <a:lstStyle/>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Give full credit on the 1st major essay assignment.</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Provide low-stake writing assignments.</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Accept late work with caveats.</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Encourage attendance and office hours to discuss grades.</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Set up contract grading.</a:t>
            </a:r>
          </a:p>
        </p:txBody>
      </p:sp>
      <p:pic>
        <p:nvPicPr>
          <p:cNvPr descr="betty.grading.gif" id="212" name="Shape 212"/>
          <p:cNvPicPr preferRelativeResize="0"/>
          <p:nvPr/>
        </p:nvPicPr>
        <p:blipFill>
          <a:blip r:embed="rId3">
            <a:alphaModFix/>
          </a:blip>
          <a:stretch>
            <a:fillRect/>
          </a:stretch>
        </p:blipFill>
        <p:spPr>
          <a:xfrm>
            <a:off x="1714500" y="2687775"/>
            <a:ext cx="5715000" cy="2019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ctrTitle"/>
          </p:nvPr>
        </p:nvSpPr>
        <p:spPr>
          <a:xfrm>
            <a:off x="2571712" y="954500"/>
            <a:ext cx="4272900" cy="1808700"/>
          </a:xfrm>
          <a:prstGeom prst="rect">
            <a:avLst/>
          </a:prstGeom>
        </p:spPr>
        <p:txBody>
          <a:bodyPr anchorCtr="0" anchor="b" bIns="91425" lIns="91425" rIns="91425" tIns="91425">
            <a:noAutofit/>
          </a:bodyPr>
          <a:lstStyle/>
          <a:p>
            <a:pPr lvl="0" rtl="0">
              <a:spcBef>
                <a:spcPts val="0"/>
              </a:spcBef>
              <a:buNone/>
            </a:pPr>
            <a:r>
              <a:rPr b="1" lang="en" sz="3500">
                <a:solidFill>
                  <a:srgbClr val="005AAA"/>
                </a:solidFill>
                <a:latin typeface="Georgia"/>
                <a:ea typeface="Georgia"/>
                <a:cs typeface="Georgia"/>
                <a:sym typeface="Georgia"/>
              </a:rPr>
              <a:t>Got questions?</a:t>
            </a:r>
          </a:p>
          <a:p>
            <a:pPr lvl="0" rtl="0" algn="r">
              <a:spcBef>
                <a:spcPts val="0"/>
              </a:spcBef>
              <a:buClr>
                <a:schemeClr val="dk1"/>
              </a:buClr>
              <a:buSzPct val="68750"/>
              <a:buFont typeface="Arial"/>
              <a:buNone/>
            </a:pPr>
            <a:r>
              <a:t/>
            </a:r>
            <a:endParaRPr b="1" sz="1600">
              <a:latin typeface="Georgia"/>
              <a:ea typeface="Georgia"/>
              <a:cs typeface="Georgia"/>
              <a:sym typeface="Georgia"/>
            </a:endParaRPr>
          </a:p>
          <a:p>
            <a:pPr lvl="0" rtl="0">
              <a:spcBef>
                <a:spcPts val="0"/>
              </a:spcBef>
              <a:buClr>
                <a:schemeClr val="dk1"/>
              </a:buClr>
              <a:buSzPct val="68750"/>
              <a:buFont typeface="Arial"/>
              <a:buNone/>
            </a:pPr>
            <a:r>
              <a:rPr lang="en" sz="1600">
                <a:latin typeface="Georgia"/>
                <a:ea typeface="Georgia"/>
                <a:cs typeface="Georgia"/>
                <a:sym typeface="Georgia"/>
              </a:rPr>
              <a:t>Julia Raybould-Rodgers | </a:t>
            </a:r>
            <a:r>
              <a:rPr lang="en" sz="1600">
                <a:solidFill>
                  <a:srgbClr val="0000FF"/>
                </a:solidFill>
                <a:latin typeface="Georgia"/>
                <a:ea typeface="Georgia"/>
                <a:cs typeface="Georgia"/>
                <a:sym typeface="Georgia"/>
              </a:rPr>
              <a:t>jraybould-rodgers@hancockcollege.edu</a:t>
            </a:r>
            <a:r>
              <a:rPr b="1" lang="en" sz="1600">
                <a:latin typeface="Georgia"/>
                <a:ea typeface="Georgia"/>
                <a:cs typeface="Georgia"/>
                <a:sym typeface="Georgia"/>
              </a:rPr>
              <a:t> </a:t>
            </a:r>
          </a:p>
          <a:p>
            <a:pPr lvl="0" rtl="0">
              <a:spcBef>
                <a:spcPts val="0"/>
              </a:spcBef>
              <a:buClr>
                <a:schemeClr val="dk1"/>
              </a:buClr>
              <a:buSzPct val="68750"/>
              <a:buFont typeface="Arial"/>
              <a:buNone/>
            </a:pPr>
            <a:r>
              <a:rPr lang="en" sz="1600">
                <a:latin typeface="Georgia"/>
                <a:ea typeface="Georgia"/>
                <a:cs typeface="Georgia"/>
                <a:sym typeface="Georgia"/>
              </a:rPr>
              <a:t>Chellis Ying |</a:t>
            </a:r>
            <a:r>
              <a:rPr lang="en" sz="1600">
                <a:solidFill>
                  <a:schemeClr val="dk2"/>
                </a:solidFill>
                <a:latin typeface="Georgia"/>
                <a:ea typeface="Georgia"/>
                <a:cs typeface="Georgia"/>
                <a:sym typeface="Georgia"/>
              </a:rPr>
              <a:t> </a:t>
            </a:r>
            <a:r>
              <a:rPr lang="en" sz="1600">
                <a:solidFill>
                  <a:srgbClr val="0000FF"/>
                </a:solidFill>
                <a:latin typeface="Georgia"/>
                <a:ea typeface="Georgia"/>
                <a:cs typeface="Georgia"/>
                <a:sym typeface="Georgia"/>
              </a:rPr>
              <a:t>chellis.ying@hancockcollege.edu</a:t>
            </a:r>
          </a:p>
        </p:txBody>
      </p:sp>
      <p:pic>
        <p:nvPicPr>
          <p:cNvPr descr="imgres.jpg" id="218" name="Shape 218"/>
          <p:cNvPicPr preferRelativeResize="0"/>
          <p:nvPr/>
        </p:nvPicPr>
        <p:blipFill rotWithShape="1">
          <a:blip r:embed="rId3">
            <a:alphaModFix/>
          </a:blip>
          <a:srcRect b="24490" l="0" r="0" t="21968"/>
          <a:stretch/>
        </p:blipFill>
        <p:spPr>
          <a:xfrm>
            <a:off x="3515600" y="2763200"/>
            <a:ext cx="2385149" cy="97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pic>
        <p:nvPicPr>
          <p:cNvPr descr="240_F_64521338_KL2vISllaKCaqslllKl7tjjRW4yPNZ6Y.jpg" id="70" name="Shape 70"/>
          <p:cNvPicPr preferRelativeResize="0"/>
          <p:nvPr/>
        </p:nvPicPr>
        <p:blipFill rotWithShape="1">
          <a:blip r:embed="rId3">
            <a:alphaModFix/>
          </a:blip>
          <a:srcRect b="12753" l="26306" r="25750" t="10139"/>
          <a:stretch/>
        </p:blipFill>
        <p:spPr>
          <a:xfrm>
            <a:off x="4572262" y="962275"/>
            <a:ext cx="3967925" cy="3828738"/>
          </a:xfrm>
          <a:prstGeom prst="rect">
            <a:avLst/>
          </a:prstGeom>
          <a:noFill/>
          <a:ln>
            <a:noFill/>
          </a:ln>
        </p:spPr>
      </p:pic>
      <p:sp>
        <p:nvSpPr>
          <p:cNvPr id="71" name="Shape 71"/>
          <p:cNvSpPr txBox="1"/>
          <p:nvPr>
            <p:ph type="ctrTitle"/>
          </p:nvPr>
        </p:nvSpPr>
        <p:spPr>
          <a:xfrm>
            <a:off x="311700" y="64775"/>
            <a:ext cx="8520600" cy="843300"/>
          </a:xfrm>
          <a:prstGeom prst="rect">
            <a:avLst/>
          </a:prstGeom>
        </p:spPr>
        <p:txBody>
          <a:bodyPr anchorCtr="0" anchor="b" bIns="91425" lIns="91425" rIns="91425" tIns="91425">
            <a:noAutofit/>
          </a:bodyPr>
          <a:lstStyle/>
          <a:p>
            <a:pPr lvl="0" rtl="0">
              <a:spcBef>
                <a:spcPts val="0"/>
              </a:spcBef>
              <a:buNone/>
            </a:pPr>
            <a:r>
              <a:rPr b="1" lang="en" sz="2400">
                <a:solidFill>
                  <a:srgbClr val="005AAA"/>
                </a:solidFill>
                <a:latin typeface="Georgia"/>
                <a:ea typeface="Georgia"/>
                <a:cs typeface="Georgia"/>
                <a:sym typeface="Georgia"/>
              </a:rPr>
              <a:t>Replacing Developmental Courses with Acceleration</a:t>
            </a:r>
          </a:p>
        </p:txBody>
      </p:sp>
      <p:sp>
        <p:nvSpPr>
          <p:cNvPr id="72" name="Shape 72"/>
          <p:cNvSpPr txBox="1"/>
          <p:nvPr>
            <p:ph idx="1" type="subTitle"/>
          </p:nvPr>
        </p:nvSpPr>
        <p:spPr>
          <a:xfrm>
            <a:off x="311700" y="1081000"/>
            <a:ext cx="4158900" cy="3591300"/>
          </a:xfrm>
          <a:prstGeom prst="rect">
            <a:avLst/>
          </a:prstGeom>
        </p:spPr>
        <p:txBody>
          <a:bodyPr anchorCtr="0" anchor="t" bIns="91425" lIns="91425" rIns="91425" tIns="91425">
            <a:noAutofit/>
          </a:bodyPr>
          <a:lstStyle/>
          <a:p>
            <a:pPr lvl="0" rtl="0" algn="l">
              <a:spcBef>
                <a:spcPts val="0"/>
              </a:spcBef>
              <a:buNone/>
            </a:pPr>
            <a:r>
              <a:rPr b="1" lang="en" sz="1800">
                <a:solidFill>
                  <a:srgbClr val="000000"/>
                </a:solidFill>
                <a:latin typeface="Georgia"/>
                <a:ea typeface="Georgia"/>
                <a:cs typeface="Georgia"/>
                <a:sym typeface="Georgia"/>
              </a:rPr>
              <a:t>Spring 2016</a:t>
            </a:r>
          </a:p>
          <a:p>
            <a:pPr lvl="0" rtl="0" algn="l">
              <a:spcBef>
                <a:spcPts val="0"/>
              </a:spcBef>
              <a:buNone/>
            </a:pPr>
            <a:r>
              <a:rPr lang="en" sz="1800">
                <a:solidFill>
                  <a:srgbClr val="000000"/>
                </a:solidFill>
                <a:latin typeface="Georgia"/>
                <a:ea typeface="Georgia"/>
                <a:cs typeface="Georgia"/>
                <a:sym typeface="Georgia"/>
              </a:rPr>
              <a:t>English 595 (pilot): 5 sections</a:t>
            </a:r>
          </a:p>
          <a:p>
            <a:pPr lvl="0" rtl="0" algn="l">
              <a:spcBef>
                <a:spcPts val="0"/>
              </a:spcBef>
              <a:buNone/>
            </a:pPr>
            <a:r>
              <a:rPr lang="en" sz="1800">
                <a:solidFill>
                  <a:srgbClr val="000000"/>
                </a:solidFill>
                <a:latin typeface="Georgia"/>
                <a:ea typeface="Georgia"/>
                <a:cs typeface="Georgia"/>
                <a:sym typeface="Georgia"/>
              </a:rPr>
              <a:t>English 511, 512, 513, 514: 26 sections</a:t>
            </a:r>
          </a:p>
          <a:p>
            <a:pPr lvl="0" rtl="0" algn="l">
              <a:spcBef>
                <a:spcPts val="0"/>
              </a:spcBef>
              <a:buNone/>
            </a:pPr>
            <a:r>
              <a:t/>
            </a:r>
            <a:endParaRPr sz="1800" u="sng">
              <a:solidFill>
                <a:srgbClr val="000000"/>
              </a:solidFill>
              <a:latin typeface="Georgia"/>
              <a:ea typeface="Georgia"/>
              <a:cs typeface="Georgia"/>
              <a:sym typeface="Georgia"/>
            </a:endParaRPr>
          </a:p>
          <a:p>
            <a:pPr lvl="0" rtl="0" algn="l">
              <a:spcBef>
                <a:spcPts val="0"/>
              </a:spcBef>
              <a:buNone/>
            </a:pPr>
            <a:r>
              <a:rPr b="1" lang="en" sz="1800">
                <a:solidFill>
                  <a:srgbClr val="000000"/>
                </a:solidFill>
                <a:latin typeface="Georgia"/>
                <a:ea typeface="Georgia"/>
                <a:cs typeface="Georgia"/>
                <a:sym typeface="Georgia"/>
              </a:rPr>
              <a:t>Fall 2016:</a:t>
            </a:r>
          </a:p>
          <a:p>
            <a:pPr lvl="0" rtl="0" algn="l">
              <a:spcBef>
                <a:spcPts val="0"/>
              </a:spcBef>
              <a:buNone/>
            </a:pPr>
            <a:r>
              <a:rPr lang="en" sz="1800">
                <a:solidFill>
                  <a:srgbClr val="000000"/>
                </a:solidFill>
                <a:latin typeface="Georgia"/>
                <a:ea typeface="Georgia"/>
                <a:cs typeface="Georgia"/>
                <a:sym typeface="Georgia"/>
              </a:rPr>
              <a:t>English 595: 10 sections</a:t>
            </a:r>
          </a:p>
          <a:p>
            <a:pPr lvl="0" rtl="0" algn="l">
              <a:spcBef>
                <a:spcPts val="0"/>
              </a:spcBef>
              <a:buNone/>
            </a:pPr>
            <a:r>
              <a:rPr lang="en" sz="1800">
                <a:solidFill>
                  <a:srgbClr val="000000"/>
                </a:solidFill>
                <a:latin typeface="Georgia"/>
                <a:ea typeface="Georgia"/>
                <a:cs typeface="Georgia"/>
                <a:sym typeface="Georgia"/>
              </a:rPr>
              <a:t>English 511, 512, 513, 514: 23 sections</a:t>
            </a:r>
          </a:p>
          <a:p>
            <a:pPr lvl="0" rtl="0" algn="l">
              <a:spcBef>
                <a:spcPts val="0"/>
              </a:spcBef>
              <a:buNone/>
            </a:pPr>
            <a:r>
              <a:t/>
            </a:r>
            <a:endParaRPr sz="1800">
              <a:solidFill>
                <a:srgbClr val="000000"/>
              </a:solidFill>
              <a:latin typeface="Georgia"/>
              <a:ea typeface="Georgia"/>
              <a:cs typeface="Georgia"/>
              <a:sym typeface="Georgia"/>
            </a:endParaRPr>
          </a:p>
          <a:p>
            <a:pPr lvl="0" rtl="0" algn="l">
              <a:spcBef>
                <a:spcPts val="0"/>
              </a:spcBef>
              <a:buNone/>
            </a:pPr>
            <a:r>
              <a:rPr b="1" lang="en" sz="1800">
                <a:solidFill>
                  <a:srgbClr val="000000"/>
                </a:solidFill>
                <a:latin typeface="Georgia"/>
                <a:ea typeface="Georgia"/>
                <a:cs typeface="Georgia"/>
                <a:sym typeface="Georgia"/>
              </a:rPr>
              <a:t>Spring 2017:</a:t>
            </a:r>
          </a:p>
          <a:p>
            <a:pPr lvl="0" rtl="0" algn="l">
              <a:spcBef>
                <a:spcPts val="0"/>
              </a:spcBef>
              <a:buNone/>
            </a:pPr>
            <a:r>
              <a:rPr lang="en" sz="1800">
                <a:solidFill>
                  <a:srgbClr val="000000"/>
                </a:solidFill>
                <a:latin typeface="Georgia"/>
                <a:ea typeface="Georgia"/>
                <a:cs typeface="Georgia"/>
                <a:sym typeface="Georgia"/>
              </a:rPr>
              <a:t>English 595: 9 sections</a:t>
            </a:r>
          </a:p>
          <a:p>
            <a:pPr lvl="0" rtl="0" algn="l">
              <a:spcBef>
                <a:spcPts val="0"/>
              </a:spcBef>
              <a:buNone/>
            </a:pPr>
            <a:r>
              <a:rPr lang="en" sz="1800">
                <a:solidFill>
                  <a:srgbClr val="000000"/>
                </a:solidFill>
                <a:latin typeface="Georgia"/>
                <a:ea typeface="Georgia"/>
                <a:cs typeface="Georgia"/>
                <a:sym typeface="Georgia"/>
              </a:rPr>
              <a:t>English 101/179B: 2 sections</a:t>
            </a:r>
          </a:p>
          <a:p>
            <a:pPr lvl="0" rtl="0" algn="l">
              <a:spcBef>
                <a:spcPts val="0"/>
              </a:spcBef>
              <a:buNone/>
            </a:pPr>
            <a:r>
              <a:rPr lang="en" sz="1800">
                <a:solidFill>
                  <a:srgbClr val="000000"/>
                </a:solidFill>
                <a:latin typeface="Georgia"/>
                <a:ea typeface="Georgia"/>
                <a:cs typeface="Georgia"/>
                <a:sym typeface="Georgia"/>
              </a:rPr>
              <a:t>English 511, 512, 513, 514: 16 sections</a:t>
            </a:r>
          </a:p>
          <a:p>
            <a:pPr lvl="0" rtl="0" algn="l">
              <a:spcBef>
                <a:spcPts val="0"/>
              </a:spcBef>
              <a:buNone/>
            </a:pPr>
            <a:r>
              <a:t/>
            </a:r>
            <a:endParaRPr sz="1800">
              <a:solidFill>
                <a:srgbClr val="005AAA"/>
              </a:solidFill>
              <a:latin typeface="Century Gothic"/>
              <a:ea typeface="Century Gothic"/>
              <a:cs typeface="Century Gothic"/>
              <a:sym typeface="Century Gothic"/>
            </a:endParaRPr>
          </a:p>
          <a:p>
            <a:pPr lvl="0">
              <a:spcBef>
                <a:spcPts val="0"/>
              </a:spcBef>
              <a:buNone/>
            </a:pPr>
            <a:r>
              <a:t/>
            </a:r>
            <a:endParaRPr/>
          </a:p>
        </p:txBody>
      </p:sp>
      <p:sp>
        <p:nvSpPr>
          <p:cNvPr id="73" name="Shape 73"/>
          <p:cNvSpPr txBox="1"/>
          <p:nvPr/>
        </p:nvSpPr>
        <p:spPr>
          <a:xfrm>
            <a:off x="4908337" y="1611250"/>
            <a:ext cx="3295799" cy="2530800"/>
          </a:xfrm>
          <a:prstGeom prst="rect">
            <a:avLst/>
          </a:prstGeom>
          <a:noFill/>
          <a:ln>
            <a:noFill/>
          </a:ln>
        </p:spPr>
        <p:txBody>
          <a:bodyPr anchorCtr="0" anchor="t" bIns="91425" lIns="91425" rIns="91425" tIns="91425">
            <a:noAutofit/>
          </a:bodyPr>
          <a:lstStyle/>
          <a:p>
            <a:pPr lvl="0" rtl="0">
              <a:spcBef>
                <a:spcPts val="0"/>
              </a:spcBef>
              <a:buNone/>
            </a:pPr>
            <a:r>
              <a:rPr lang="en" sz="1800">
                <a:latin typeface="Indie Flower"/>
                <a:ea typeface="Indie Flower"/>
                <a:cs typeface="Indie Flower"/>
                <a:sym typeface="Indie Flower"/>
              </a:rPr>
              <a:t>By adding more acceleration courses and decreasing the number of developmental courses, we are able to enroll students quicker into English 101, increasing their overall chances of graduating college.</a:t>
            </a:r>
            <a:r>
              <a:rPr lang="en" sz="1800"/>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ctrTitle"/>
          </p:nvPr>
        </p:nvSpPr>
        <p:spPr>
          <a:xfrm>
            <a:off x="183900" y="218775"/>
            <a:ext cx="8776200" cy="827700"/>
          </a:xfrm>
          <a:prstGeom prst="rect">
            <a:avLst/>
          </a:prstGeom>
        </p:spPr>
        <p:txBody>
          <a:bodyPr anchorCtr="0" anchor="b" bIns="91425" lIns="91425" rIns="91425" tIns="91425">
            <a:noAutofit/>
          </a:bodyPr>
          <a:lstStyle/>
          <a:p>
            <a:pPr lvl="0">
              <a:spcBef>
                <a:spcPts val="0"/>
              </a:spcBef>
              <a:buNone/>
            </a:pPr>
            <a:r>
              <a:rPr b="1" lang="en" sz="2400">
                <a:solidFill>
                  <a:srgbClr val="005AAA"/>
                </a:solidFill>
                <a:latin typeface="Georgia"/>
                <a:ea typeface="Georgia"/>
                <a:cs typeface="Georgia"/>
                <a:sym typeface="Georgia"/>
              </a:rPr>
              <a:t>Success Rates: Developmental vs. Acceleration </a:t>
            </a:r>
          </a:p>
          <a:p>
            <a:pPr lvl="0" rtl="0">
              <a:spcBef>
                <a:spcPts val="0"/>
              </a:spcBef>
              <a:buClr>
                <a:schemeClr val="dk1"/>
              </a:buClr>
              <a:buSzPct val="25000"/>
              <a:buFont typeface="Calibri"/>
              <a:buNone/>
            </a:pPr>
            <a:r>
              <a:rPr lang="en" sz="1400">
                <a:latin typeface="Georgia"/>
                <a:ea typeface="Georgia"/>
                <a:cs typeface="Georgia"/>
                <a:sym typeface="Georgia"/>
              </a:rPr>
              <a:t>For first-time students between fall 2014 and spring 2016 completing transfer level English 101</a:t>
            </a:r>
          </a:p>
        </p:txBody>
      </p:sp>
      <p:pic>
        <p:nvPicPr>
          <p:cNvPr id="79" name="Shape 79"/>
          <p:cNvPicPr preferRelativeResize="0"/>
          <p:nvPr/>
        </p:nvPicPr>
        <p:blipFill rotWithShape="1">
          <a:blip r:embed="rId3">
            <a:alphaModFix/>
          </a:blip>
          <a:srcRect b="0" l="0" r="0" t="0"/>
          <a:stretch/>
        </p:blipFill>
        <p:spPr>
          <a:xfrm>
            <a:off x="274500" y="1308150"/>
            <a:ext cx="8595000" cy="3411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780275" y="368100"/>
            <a:ext cx="7412100" cy="1516500"/>
          </a:xfrm>
          <a:prstGeom prst="rect">
            <a:avLst/>
          </a:prstGeom>
        </p:spPr>
        <p:txBody>
          <a:bodyPr anchorCtr="0" anchor="b" bIns="91425" lIns="91425" rIns="91425" tIns="91425">
            <a:noAutofit/>
          </a:bodyPr>
          <a:lstStyle/>
          <a:p>
            <a:pPr lvl="0" rtl="0" algn="l">
              <a:spcBef>
                <a:spcPts val="0"/>
              </a:spcBef>
              <a:buClr>
                <a:schemeClr val="dk1"/>
              </a:buClr>
              <a:buSzPct val="45833"/>
              <a:buFont typeface="Arial"/>
              <a:buNone/>
            </a:pPr>
            <a:r>
              <a:rPr lang="en" sz="2400">
                <a:solidFill>
                  <a:srgbClr val="005AAA"/>
                </a:solidFill>
                <a:latin typeface="Georgia"/>
                <a:ea typeface="Georgia"/>
                <a:cs typeface="Georgia"/>
                <a:sym typeface="Georgia"/>
              </a:rPr>
              <a:t>Suddenly, we had four levels of up to 35 students in one class. We learned that traditional methods of teaching did not work, and we needed solutions fast. </a:t>
            </a:r>
          </a:p>
        </p:txBody>
      </p:sp>
      <p:pic>
        <p:nvPicPr>
          <p:cNvPr descr="Confusion.jpg" id="85" name="Shape 85"/>
          <p:cNvPicPr preferRelativeResize="0"/>
          <p:nvPr/>
        </p:nvPicPr>
        <p:blipFill>
          <a:blip r:embed="rId3">
            <a:alphaModFix/>
          </a:blip>
          <a:stretch>
            <a:fillRect/>
          </a:stretch>
        </p:blipFill>
        <p:spPr>
          <a:xfrm>
            <a:off x="2882575" y="2105750"/>
            <a:ext cx="3378852" cy="226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ctrTitle"/>
          </p:nvPr>
        </p:nvSpPr>
        <p:spPr>
          <a:xfrm>
            <a:off x="202800" y="96275"/>
            <a:ext cx="8941200" cy="987600"/>
          </a:xfrm>
          <a:prstGeom prst="rect">
            <a:avLst/>
          </a:prstGeom>
        </p:spPr>
        <p:txBody>
          <a:bodyPr anchorCtr="0" anchor="b" bIns="91425" lIns="91425" rIns="91425" tIns="91425">
            <a:noAutofit/>
          </a:bodyPr>
          <a:lstStyle/>
          <a:p>
            <a:pPr lvl="0" algn="l">
              <a:spcBef>
                <a:spcPts val="0"/>
              </a:spcBef>
              <a:buNone/>
            </a:pPr>
            <a:r>
              <a:rPr b="1" lang="en" sz="2200">
                <a:solidFill>
                  <a:srgbClr val="005AAA"/>
                </a:solidFill>
                <a:latin typeface="Georgia"/>
                <a:ea typeface="Georgia"/>
                <a:cs typeface="Georgia"/>
                <a:sym typeface="Georgia"/>
              </a:rPr>
              <a:t>What are some of issues that our vulnerable population share that affect their learning experience in the classroom?</a:t>
            </a:r>
          </a:p>
        </p:txBody>
      </p:sp>
      <p:sp>
        <p:nvSpPr>
          <p:cNvPr id="91" name="Shape 91"/>
          <p:cNvSpPr txBox="1"/>
          <p:nvPr>
            <p:ph idx="1" type="subTitle"/>
          </p:nvPr>
        </p:nvSpPr>
        <p:spPr>
          <a:xfrm>
            <a:off x="87375" y="1083875"/>
            <a:ext cx="5056200" cy="3995400"/>
          </a:xfrm>
          <a:prstGeom prst="rect">
            <a:avLst/>
          </a:prstGeom>
        </p:spPr>
        <p:txBody>
          <a:bodyPr anchorCtr="0" anchor="t" bIns="91425" lIns="91425" rIns="91425" tIns="91425">
            <a:noAutofit/>
          </a:bodyPr>
          <a:lstStyle/>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We have a large number of students with</a:t>
            </a:r>
            <a:r>
              <a:rPr b="1" lang="en" sz="1800">
                <a:solidFill>
                  <a:schemeClr val="dk1"/>
                </a:solidFill>
                <a:latin typeface="Georgia"/>
                <a:ea typeface="Georgia"/>
                <a:cs typeface="Georgia"/>
                <a:sym typeface="Georgia"/>
              </a:rPr>
              <a:t> diverse </a:t>
            </a:r>
            <a:r>
              <a:rPr b="1" lang="en" sz="1800">
                <a:solidFill>
                  <a:srgbClr val="000000"/>
                </a:solidFill>
                <a:latin typeface="Georgia"/>
                <a:ea typeface="Georgia"/>
                <a:cs typeface="Georgia"/>
                <a:sym typeface="Georgia"/>
              </a:rPr>
              <a:t>skill sets </a:t>
            </a:r>
            <a:r>
              <a:rPr lang="en" sz="1800">
                <a:solidFill>
                  <a:srgbClr val="000000"/>
                </a:solidFill>
                <a:latin typeface="Georgia"/>
                <a:ea typeface="Georgia"/>
                <a:cs typeface="Georgia"/>
                <a:sym typeface="Georgia"/>
              </a:rPr>
              <a:t>in the same classroom.</a:t>
            </a:r>
          </a:p>
          <a:p>
            <a:pPr indent="-342900" lvl="0" marL="457200" rtl="0" algn="l">
              <a:spcBef>
                <a:spcPts val="0"/>
              </a:spcBef>
              <a:buClr>
                <a:srgbClr val="000000"/>
              </a:buClr>
              <a:buSzPct val="100000"/>
              <a:buFont typeface="Georgia"/>
              <a:buChar char="●"/>
            </a:pPr>
            <a:r>
              <a:rPr lang="en" sz="1800">
                <a:solidFill>
                  <a:srgbClr val="000000"/>
                </a:solidFill>
                <a:highlight>
                  <a:srgbClr val="FFFFFF"/>
                </a:highlight>
                <a:latin typeface="Georgia"/>
                <a:ea typeface="Georgia"/>
                <a:cs typeface="Georgia"/>
                <a:sym typeface="Georgia"/>
              </a:rPr>
              <a:t>Santa Barbara County is ranked 16th out of California’s 58 counties for </a:t>
            </a:r>
            <a:r>
              <a:rPr b="1" lang="en" sz="1800">
                <a:solidFill>
                  <a:srgbClr val="000000"/>
                </a:solidFill>
                <a:highlight>
                  <a:srgbClr val="FFFFFF"/>
                </a:highlight>
                <a:latin typeface="Georgia"/>
                <a:ea typeface="Georgia"/>
                <a:cs typeface="Georgia"/>
                <a:sym typeface="Georgia"/>
              </a:rPr>
              <a:t>teen birth rates</a:t>
            </a:r>
            <a:r>
              <a:rPr lang="en" sz="1800">
                <a:solidFill>
                  <a:srgbClr val="000000"/>
                </a:solidFill>
                <a:highlight>
                  <a:srgbClr val="FFFFFF"/>
                </a:highlight>
                <a:latin typeface="Georgia"/>
                <a:ea typeface="Georgia"/>
                <a:cs typeface="Georgia"/>
                <a:sym typeface="Georgia"/>
              </a:rPr>
              <a:t>, and according to the National Campaign to Prevent Teen Pregnancy, less than 2 percent of teens who give birth before age 18 attain a college degree by age 30.</a:t>
            </a:r>
          </a:p>
          <a:p>
            <a:pPr indent="-342900" lvl="0" marL="457200" rtl="0" algn="l">
              <a:spcBef>
                <a:spcPts val="0"/>
              </a:spcBef>
              <a:buClr>
                <a:schemeClr val="dk1"/>
              </a:buClr>
              <a:buSzPct val="100000"/>
              <a:buFont typeface="Georgia"/>
              <a:buChar char="●"/>
            </a:pPr>
            <a:r>
              <a:rPr lang="en" sz="1800">
                <a:solidFill>
                  <a:schemeClr val="dk1"/>
                </a:solidFill>
                <a:latin typeface="Georgia"/>
                <a:ea typeface="Georgia"/>
                <a:cs typeface="Georgia"/>
                <a:sym typeface="Georgia"/>
              </a:rPr>
              <a:t>Santa Maria is </a:t>
            </a:r>
            <a:r>
              <a:rPr b="1" lang="en" sz="1800">
                <a:solidFill>
                  <a:schemeClr val="dk1"/>
                </a:solidFill>
                <a:latin typeface="Georgia"/>
                <a:ea typeface="Georgia"/>
                <a:cs typeface="Georgia"/>
                <a:sym typeface="Georgia"/>
              </a:rPr>
              <a:t>70.6% Hispanic</a:t>
            </a:r>
            <a:r>
              <a:rPr lang="en" sz="1800">
                <a:solidFill>
                  <a:schemeClr val="dk1"/>
                </a:solidFill>
                <a:latin typeface="Georgia"/>
                <a:ea typeface="Georgia"/>
                <a:cs typeface="Georgia"/>
                <a:sym typeface="Georgia"/>
              </a:rPr>
              <a:t> and many of our students come from ESL homes. They consider English to be their </a:t>
            </a:r>
            <a:r>
              <a:rPr b="1" lang="en" sz="1800">
                <a:solidFill>
                  <a:schemeClr val="dk1"/>
                </a:solidFill>
                <a:latin typeface="Georgia"/>
                <a:ea typeface="Georgia"/>
                <a:cs typeface="Georgia"/>
                <a:sym typeface="Georgia"/>
              </a:rPr>
              <a:t>worst subject</a:t>
            </a:r>
            <a:r>
              <a:rPr lang="en" sz="1800">
                <a:solidFill>
                  <a:schemeClr val="dk1"/>
                </a:solidFill>
                <a:latin typeface="Georgia"/>
                <a:ea typeface="Georgia"/>
                <a:cs typeface="Georgia"/>
                <a:sym typeface="Georgia"/>
              </a:rPr>
              <a:t> and least favorite. </a:t>
            </a:r>
          </a:p>
        </p:txBody>
      </p:sp>
      <p:pic>
        <p:nvPicPr>
          <p:cNvPr descr="districtmap-expanded.jpg" id="92" name="Shape 92"/>
          <p:cNvPicPr preferRelativeResize="0"/>
          <p:nvPr/>
        </p:nvPicPr>
        <p:blipFill>
          <a:blip r:embed="rId3">
            <a:alphaModFix/>
          </a:blip>
          <a:stretch>
            <a:fillRect/>
          </a:stretch>
        </p:blipFill>
        <p:spPr>
          <a:xfrm>
            <a:off x="5143575" y="1189045"/>
            <a:ext cx="3743024" cy="35387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ctrTitle"/>
          </p:nvPr>
        </p:nvSpPr>
        <p:spPr>
          <a:xfrm>
            <a:off x="361350" y="70250"/>
            <a:ext cx="8421300" cy="792600"/>
          </a:xfrm>
          <a:prstGeom prst="rect">
            <a:avLst/>
          </a:prstGeom>
        </p:spPr>
        <p:txBody>
          <a:bodyPr anchorCtr="0" anchor="b" bIns="91425" lIns="91425" rIns="91425" tIns="91425">
            <a:noAutofit/>
          </a:bodyPr>
          <a:lstStyle/>
          <a:p>
            <a:pPr lvl="0">
              <a:spcBef>
                <a:spcPts val="0"/>
              </a:spcBef>
              <a:buNone/>
            </a:pPr>
            <a:r>
              <a:rPr b="1" lang="en" sz="2400">
                <a:solidFill>
                  <a:srgbClr val="005AAA"/>
                </a:solidFill>
                <a:latin typeface="Georgia"/>
                <a:ea typeface="Georgia"/>
                <a:cs typeface="Georgia"/>
                <a:sym typeface="Georgia"/>
              </a:rPr>
              <a:t>Top 10 Challenges Among Acceleration Students </a:t>
            </a:r>
          </a:p>
        </p:txBody>
      </p:sp>
      <p:sp>
        <p:nvSpPr>
          <p:cNvPr id="98" name="Shape 98"/>
          <p:cNvSpPr txBox="1"/>
          <p:nvPr>
            <p:ph idx="1" type="subTitle"/>
          </p:nvPr>
        </p:nvSpPr>
        <p:spPr>
          <a:xfrm>
            <a:off x="234100" y="862850"/>
            <a:ext cx="5477700" cy="3982200"/>
          </a:xfrm>
          <a:prstGeom prst="rect">
            <a:avLst/>
          </a:prstGeom>
        </p:spPr>
        <p:txBody>
          <a:bodyPr anchorCtr="0" anchor="t" bIns="91425" lIns="91425" rIns="91425" tIns="91425">
            <a:noAutofit/>
          </a:bodyPr>
          <a:lstStyle/>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Not doing work, but showing up for class.</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Turning in late or incomplete assignments.</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Having poor attendance, excessive tardiness or disappearing before class ends. </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Not participating in class discussions or group work.</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Not knowing how to ask for help. Unaware of the learning process for improvement.</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Obsessing about grades, but overlooking the learning process.</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Possessing low expectations in self and grades.</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Lying about completing assignments and plagiarizing off the internet.</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Lacking motivation and discipline. </a:t>
            </a:r>
          </a:p>
          <a:p>
            <a:pPr indent="-336550" lvl="0" marL="457200" rtl="0" algn="l">
              <a:spcBef>
                <a:spcPts val="0"/>
              </a:spcBef>
              <a:buClr>
                <a:schemeClr val="dk1"/>
              </a:buClr>
              <a:buSzPct val="100000"/>
              <a:buFont typeface="Georgia"/>
              <a:buAutoNum type="arabicPeriod"/>
            </a:pPr>
            <a:r>
              <a:rPr lang="en" sz="1700">
                <a:solidFill>
                  <a:schemeClr val="dk1"/>
                </a:solidFill>
                <a:latin typeface="Georgia"/>
                <a:ea typeface="Georgia"/>
                <a:cs typeface="Georgia"/>
                <a:sym typeface="Georgia"/>
              </a:rPr>
              <a:t>Not getting off cell phones.</a:t>
            </a:r>
          </a:p>
          <a:p>
            <a:pPr lvl="0">
              <a:spcBef>
                <a:spcPts val="0"/>
              </a:spcBef>
              <a:buNone/>
            </a:pPr>
            <a:r>
              <a:t/>
            </a:r>
            <a:endParaRPr sz="1100">
              <a:solidFill>
                <a:srgbClr val="000000"/>
              </a:solidFill>
            </a:endParaRPr>
          </a:p>
        </p:txBody>
      </p:sp>
      <p:pic>
        <p:nvPicPr>
          <p:cNvPr descr="images.jpg" id="99" name="Shape 99"/>
          <p:cNvPicPr preferRelativeResize="0"/>
          <p:nvPr/>
        </p:nvPicPr>
        <p:blipFill>
          <a:blip r:embed="rId3">
            <a:alphaModFix/>
          </a:blip>
          <a:stretch>
            <a:fillRect/>
          </a:stretch>
        </p:blipFill>
        <p:spPr>
          <a:xfrm>
            <a:off x="5711799" y="2074051"/>
            <a:ext cx="3070849" cy="1559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ctrTitle"/>
          </p:nvPr>
        </p:nvSpPr>
        <p:spPr>
          <a:xfrm>
            <a:off x="268050" y="314800"/>
            <a:ext cx="8607900" cy="561000"/>
          </a:xfrm>
          <a:prstGeom prst="rect">
            <a:avLst/>
          </a:prstGeom>
        </p:spPr>
        <p:txBody>
          <a:bodyPr anchorCtr="0" anchor="b" bIns="91425" lIns="91425" rIns="91425" tIns="91425">
            <a:noAutofit/>
          </a:bodyPr>
          <a:lstStyle/>
          <a:p>
            <a:pPr lvl="0" rtl="0">
              <a:spcBef>
                <a:spcPts val="0"/>
              </a:spcBef>
              <a:buNone/>
            </a:pPr>
            <a:r>
              <a:rPr b="1" lang="en" sz="2200">
                <a:solidFill>
                  <a:srgbClr val="005AAA"/>
                </a:solidFill>
                <a:latin typeface="Georgia"/>
                <a:ea typeface="Georgia"/>
                <a:cs typeface="Georgia"/>
                <a:sym typeface="Georgia"/>
              </a:rPr>
              <a:t>Classroom management: </a:t>
            </a:r>
            <a:r>
              <a:rPr b="1" lang="en" sz="2200">
                <a:solidFill>
                  <a:srgbClr val="005AAA"/>
                </a:solidFill>
                <a:latin typeface="Georgia"/>
                <a:ea typeface="Georgia"/>
                <a:cs typeface="Georgia"/>
                <a:sym typeface="Georgia"/>
              </a:rPr>
              <a:t>How do we get everybody to try?</a:t>
            </a:r>
          </a:p>
        </p:txBody>
      </p:sp>
      <p:sp>
        <p:nvSpPr>
          <p:cNvPr id="105" name="Shape 105"/>
          <p:cNvSpPr txBox="1"/>
          <p:nvPr>
            <p:ph idx="1" type="subTitle"/>
          </p:nvPr>
        </p:nvSpPr>
        <p:spPr>
          <a:xfrm>
            <a:off x="181100" y="875800"/>
            <a:ext cx="5092800" cy="4241700"/>
          </a:xfrm>
          <a:prstGeom prst="rect">
            <a:avLst/>
          </a:prstGeom>
        </p:spPr>
        <p:txBody>
          <a:bodyPr anchorCtr="0" anchor="t" bIns="91425" lIns="91425" rIns="91425" tIns="91425">
            <a:noAutofit/>
          </a:bodyPr>
          <a:lstStyle/>
          <a:p>
            <a:pPr indent="-336550" lvl="0" marL="457200" rtl="0" algn="l">
              <a:spcBef>
                <a:spcPts val="0"/>
              </a:spcBef>
              <a:buClr>
                <a:schemeClr val="dk1"/>
              </a:buClr>
              <a:buSzPct val="100000"/>
              <a:buFont typeface="Georgia"/>
              <a:buAutoNum type="arabicPeriod"/>
            </a:pPr>
            <a:r>
              <a:rPr b="1" lang="en" sz="1700">
                <a:solidFill>
                  <a:schemeClr val="dk1"/>
                </a:solidFill>
                <a:latin typeface="Georgia"/>
                <a:ea typeface="Georgia"/>
                <a:cs typeface="Georgia"/>
                <a:sym typeface="Georgia"/>
              </a:rPr>
              <a:t>Growth mindset. </a:t>
            </a:r>
            <a:r>
              <a:rPr lang="en" sz="1700">
                <a:solidFill>
                  <a:schemeClr val="dk1"/>
                </a:solidFill>
                <a:latin typeface="Georgia"/>
                <a:ea typeface="Georgia"/>
                <a:cs typeface="Georgia"/>
                <a:sym typeface="Georgia"/>
              </a:rPr>
              <a:t>Introduce Carol Dweck’s “Brainology” and Rita</a:t>
            </a:r>
            <a:r>
              <a:rPr lang="en" sz="1700">
                <a:solidFill>
                  <a:schemeClr val="dk1"/>
                </a:solidFill>
                <a:latin typeface="Times New Roman"/>
                <a:ea typeface="Times New Roman"/>
                <a:cs typeface="Times New Roman"/>
                <a:sym typeface="Times New Roman"/>
              </a:rPr>
              <a:t> </a:t>
            </a:r>
            <a:r>
              <a:rPr lang="en" sz="1700">
                <a:solidFill>
                  <a:schemeClr val="dk1"/>
                </a:solidFill>
                <a:latin typeface="Georgia"/>
                <a:ea typeface="Georgia"/>
                <a:cs typeface="Georgia"/>
                <a:sym typeface="Georgia"/>
              </a:rPr>
              <a:t>Smillkstein’s “We’re Born to Learn” early on in the semester. </a:t>
            </a:r>
          </a:p>
          <a:p>
            <a:pPr indent="-336550" lvl="0" marL="457200" rtl="0" algn="l">
              <a:spcBef>
                <a:spcPts val="0"/>
              </a:spcBef>
              <a:buClr>
                <a:schemeClr val="dk1"/>
              </a:buClr>
              <a:buSzPct val="100000"/>
              <a:buFont typeface="Georgia"/>
              <a:buAutoNum type="arabicPeriod"/>
            </a:pPr>
            <a:r>
              <a:rPr b="1" lang="en" sz="1700">
                <a:solidFill>
                  <a:schemeClr val="dk1"/>
                </a:solidFill>
                <a:latin typeface="Georgia"/>
                <a:ea typeface="Georgia"/>
                <a:cs typeface="Georgia"/>
                <a:sym typeface="Georgia"/>
              </a:rPr>
              <a:t>Fear of failure.</a:t>
            </a:r>
            <a:r>
              <a:rPr lang="en" sz="1700">
                <a:solidFill>
                  <a:schemeClr val="dk1"/>
                </a:solidFill>
                <a:latin typeface="Georgia"/>
                <a:ea typeface="Georgia"/>
                <a:cs typeface="Georgia"/>
                <a:sym typeface="Georgia"/>
              </a:rPr>
              <a:t> Be conscious of emotional triggers that may cause a student to regress into a fixed mindset.</a:t>
            </a:r>
          </a:p>
          <a:p>
            <a:pPr indent="-336550" lvl="0" marL="457200" rtl="0" algn="l">
              <a:spcBef>
                <a:spcPts val="0"/>
              </a:spcBef>
              <a:buClr>
                <a:schemeClr val="dk1"/>
              </a:buClr>
              <a:buSzPct val="100000"/>
              <a:buFont typeface="Georgia"/>
              <a:buAutoNum type="arabicPeriod"/>
            </a:pPr>
            <a:r>
              <a:rPr b="1" lang="en" sz="1700">
                <a:solidFill>
                  <a:schemeClr val="dk1"/>
                </a:solidFill>
                <a:latin typeface="Georgia"/>
                <a:ea typeface="Georgia"/>
                <a:cs typeface="Georgia"/>
                <a:sym typeface="Georgia"/>
              </a:rPr>
              <a:t>Second chances. </a:t>
            </a:r>
            <a:r>
              <a:rPr lang="en" sz="1700">
                <a:solidFill>
                  <a:schemeClr val="dk1"/>
                </a:solidFill>
                <a:latin typeface="Georgia"/>
                <a:ea typeface="Georgia"/>
                <a:cs typeface="Georgia"/>
                <a:sym typeface="Georgia"/>
              </a:rPr>
              <a:t>Be empathetic to behavioral inconsistencies, such as turning in assignments late, missing class, and feelings of indifference. </a:t>
            </a:r>
          </a:p>
          <a:p>
            <a:pPr indent="-336550" lvl="0" marL="457200" rtl="0" algn="l">
              <a:spcBef>
                <a:spcPts val="0"/>
              </a:spcBef>
              <a:buClr>
                <a:schemeClr val="dk1"/>
              </a:buClr>
              <a:buSzPct val="100000"/>
              <a:buFont typeface="Georgia"/>
              <a:buAutoNum type="arabicPeriod"/>
            </a:pPr>
            <a:r>
              <a:rPr b="1" lang="en" sz="1700">
                <a:solidFill>
                  <a:schemeClr val="dk1"/>
                </a:solidFill>
                <a:latin typeface="Georgia"/>
                <a:ea typeface="Georgia"/>
                <a:cs typeface="Georgia"/>
                <a:sym typeface="Georgia"/>
              </a:rPr>
              <a:t>Hand’s off approach</a:t>
            </a:r>
            <a:r>
              <a:rPr lang="en" sz="1700">
                <a:solidFill>
                  <a:schemeClr val="dk1"/>
                </a:solidFill>
                <a:latin typeface="Georgia"/>
                <a:ea typeface="Georgia"/>
                <a:cs typeface="Georgia"/>
                <a:sym typeface="Georgia"/>
              </a:rPr>
              <a:t>. Enable students to be independent learners.</a:t>
            </a:r>
          </a:p>
          <a:p>
            <a:pPr indent="-342900" lvl="0" marL="457200" rtl="0" algn="l">
              <a:spcBef>
                <a:spcPts val="0"/>
              </a:spcBef>
              <a:buClr>
                <a:schemeClr val="dk1"/>
              </a:buClr>
              <a:buSzPct val="105882"/>
              <a:buFont typeface="Georgia"/>
              <a:buAutoNum type="arabicPeriod"/>
            </a:pPr>
            <a:r>
              <a:rPr b="1" lang="en" sz="1700">
                <a:solidFill>
                  <a:schemeClr val="dk1"/>
                </a:solidFill>
                <a:latin typeface="Georgia"/>
                <a:ea typeface="Georgia"/>
                <a:cs typeface="Georgia"/>
                <a:sym typeface="Georgia"/>
              </a:rPr>
              <a:t>Relevant-Thinking Oriented Curriculum. </a:t>
            </a:r>
            <a:r>
              <a:rPr lang="en" sz="1700">
                <a:solidFill>
                  <a:schemeClr val="dk1"/>
                </a:solidFill>
                <a:latin typeface="Georgia"/>
                <a:ea typeface="Georgia"/>
                <a:cs typeface="Georgia"/>
                <a:sym typeface="Georgia"/>
              </a:rPr>
              <a:t>Synthesize material that students can relate to.</a:t>
            </a:r>
            <a:r>
              <a:rPr lang="en" sz="1800">
                <a:solidFill>
                  <a:schemeClr val="dk1"/>
                </a:solidFill>
                <a:latin typeface="Georgia"/>
                <a:ea typeface="Georgia"/>
                <a:cs typeface="Georgia"/>
                <a:sym typeface="Georgia"/>
              </a:rPr>
              <a:t> </a:t>
            </a:r>
          </a:p>
        </p:txBody>
      </p:sp>
      <p:pic>
        <p:nvPicPr>
          <p:cNvPr id="106" name="Shape 106"/>
          <p:cNvPicPr preferRelativeResize="0"/>
          <p:nvPr/>
        </p:nvPicPr>
        <p:blipFill rotWithShape="1">
          <a:blip r:embed="rId3">
            <a:alphaModFix/>
          </a:blip>
          <a:srcRect b="0" l="0" r="0" t="0"/>
          <a:stretch/>
        </p:blipFill>
        <p:spPr>
          <a:xfrm>
            <a:off x="5360850" y="1527724"/>
            <a:ext cx="3277500" cy="253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ctrTitle"/>
          </p:nvPr>
        </p:nvSpPr>
        <p:spPr>
          <a:xfrm>
            <a:off x="338600" y="314825"/>
            <a:ext cx="8520600" cy="687600"/>
          </a:xfrm>
          <a:prstGeom prst="rect">
            <a:avLst/>
          </a:prstGeom>
        </p:spPr>
        <p:txBody>
          <a:bodyPr anchorCtr="0" anchor="b" bIns="91425" lIns="91425" rIns="91425" tIns="91425">
            <a:noAutofit/>
          </a:bodyPr>
          <a:lstStyle/>
          <a:p>
            <a:pPr indent="-406400" lvl="0" marL="457200">
              <a:spcBef>
                <a:spcPts val="0"/>
              </a:spcBef>
              <a:buClr>
                <a:srgbClr val="005AAA"/>
              </a:buClr>
              <a:buSzPct val="100000"/>
              <a:buFont typeface="Georgia"/>
              <a:buAutoNum type="arabicPeriod"/>
            </a:pPr>
            <a:r>
              <a:rPr b="1" lang="en" sz="2800">
                <a:solidFill>
                  <a:srgbClr val="005AAA"/>
                </a:solidFill>
                <a:latin typeface="Georgia"/>
                <a:ea typeface="Georgia"/>
                <a:cs typeface="Georgia"/>
                <a:sym typeface="Georgia"/>
              </a:rPr>
              <a:t>Encourage a Growth Mindset</a:t>
            </a:r>
          </a:p>
        </p:txBody>
      </p:sp>
      <p:pic>
        <p:nvPicPr>
          <p:cNvPr descr="heads.png" id="112" name="Shape 112"/>
          <p:cNvPicPr preferRelativeResize="0"/>
          <p:nvPr/>
        </p:nvPicPr>
        <p:blipFill>
          <a:blip r:embed="rId3">
            <a:alphaModFix/>
          </a:blip>
          <a:stretch>
            <a:fillRect/>
          </a:stretch>
        </p:blipFill>
        <p:spPr>
          <a:xfrm>
            <a:off x="1741062" y="1085025"/>
            <a:ext cx="5715675" cy="357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