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8" r:id="rId15"/>
    <p:sldId id="270" r:id="rId16"/>
    <p:sldId id="271" r:id="rId17"/>
    <p:sldId id="266" r:id="rId18"/>
    <p:sldId id="272" r:id="rId19"/>
    <p:sldId id="273" r:id="rId20"/>
    <p:sldId id="274" r:id="rId21"/>
    <p:sldId id="279" r:id="rId22"/>
    <p:sldId id="275" r:id="rId23"/>
    <p:sldId id="276" r:id="rId24"/>
    <p:sldId id="277" r:id="rId25"/>
    <p:sldId id="280" r:id="rId26"/>
    <p:sldId id="281" r:id="rId27"/>
  </p:sldIdLst>
  <p:sldSz cx="12192000" cy="6858000"/>
  <p:notesSz cx="936942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0084" cy="355083"/>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5307173" y="0"/>
            <a:ext cx="4060084" cy="355083"/>
          </a:xfrm>
          <a:prstGeom prst="rect">
            <a:avLst/>
          </a:prstGeom>
        </p:spPr>
        <p:txBody>
          <a:bodyPr vert="horz" lIns="93973" tIns="46986" rIns="93973" bIns="46986" rtlCol="0"/>
          <a:lstStyle>
            <a:lvl1pPr algn="r">
              <a:defRPr sz="1200"/>
            </a:lvl1pPr>
          </a:lstStyle>
          <a:p>
            <a:fld id="{159B89D1-0587-445D-A330-37E140B47897}" type="datetimeFigureOut">
              <a:rPr lang="en-US" smtClean="0"/>
              <a:t>6/16/2016</a:t>
            </a:fld>
            <a:endParaRPr lang="en-US"/>
          </a:p>
        </p:txBody>
      </p:sp>
      <p:sp>
        <p:nvSpPr>
          <p:cNvPr id="4" name="Footer Placeholder 3"/>
          <p:cNvSpPr>
            <a:spLocks noGrp="1"/>
          </p:cNvSpPr>
          <p:nvPr>
            <p:ph type="ftr" sz="quarter" idx="2"/>
          </p:nvPr>
        </p:nvSpPr>
        <p:spPr>
          <a:xfrm>
            <a:off x="0" y="6721993"/>
            <a:ext cx="4060084" cy="355082"/>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5307173" y="6721993"/>
            <a:ext cx="4060084" cy="355082"/>
          </a:xfrm>
          <a:prstGeom prst="rect">
            <a:avLst/>
          </a:prstGeom>
        </p:spPr>
        <p:txBody>
          <a:bodyPr vert="horz" lIns="93973" tIns="46986" rIns="93973" bIns="46986" rtlCol="0" anchor="b"/>
          <a:lstStyle>
            <a:lvl1pPr algn="r">
              <a:defRPr sz="1200"/>
            </a:lvl1pPr>
          </a:lstStyle>
          <a:p>
            <a:fld id="{BFE65C46-173E-498A-94BB-1CED4888006A}" type="slidenum">
              <a:rPr lang="en-US" smtClean="0"/>
              <a:t>‹#›</a:t>
            </a:fld>
            <a:endParaRPr lang="en-US"/>
          </a:p>
        </p:txBody>
      </p:sp>
    </p:spTree>
    <p:extLst>
      <p:ext uri="{BB962C8B-B14F-4D97-AF65-F5344CB8AC3E}">
        <p14:creationId xmlns:p14="http://schemas.microsoft.com/office/powerpoint/2010/main" val="26812922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1A15FD-803A-49B1-8551-2138195E317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43723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A15FD-803A-49B1-8551-2138195E317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93490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A15FD-803A-49B1-8551-2138195E317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3554507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A15FD-803A-49B1-8551-2138195E317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1092001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1A15FD-803A-49B1-8551-2138195E3173}"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2932989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1A15FD-803A-49B1-8551-2138195E3173}"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318749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1A15FD-803A-49B1-8551-2138195E3173}" type="datetimeFigureOut">
              <a:rPr lang="en-US" smtClean="0"/>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16570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1A15FD-803A-49B1-8551-2138195E3173}" type="datetimeFigureOut">
              <a:rPr lang="en-US" smtClean="0"/>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17363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A15FD-803A-49B1-8551-2138195E3173}" type="datetimeFigureOut">
              <a:rPr lang="en-US" smtClean="0"/>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389615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A15FD-803A-49B1-8551-2138195E3173}"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3287846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A15FD-803A-49B1-8551-2138195E3173}"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AFDC8-4BEF-4639-AAF7-985C7724ADE8}" type="slidenum">
              <a:rPr lang="en-US" smtClean="0"/>
              <a:t>‹#›</a:t>
            </a:fld>
            <a:endParaRPr lang="en-US"/>
          </a:p>
        </p:txBody>
      </p:sp>
    </p:spTree>
    <p:extLst>
      <p:ext uri="{BB962C8B-B14F-4D97-AF65-F5344CB8AC3E}">
        <p14:creationId xmlns:p14="http://schemas.microsoft.com/office/powerpoint/2010/main" val="95146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1A15FD-803A-49B1-8551-2138195E3173}" type="datetimeFigureOut">
              <a:rPr lang="en-US" smtClean="0"/>
              <a:t>6/16/2016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AFDC8-4BEF-4639-AAF7-985C7724ADE8}" type="slidenum">
              <a:rPr lang="en-US" smtClean="0"/>
              <a:t>‹#›</a:t>
            </a:fld>
            <a:endParaRPr lang="en-US"/>
          </a:p>
        </p:txBody>
      </p:sp>
    </p:spTree>
    <p:extLst>
      <p:ext uri="{BB962C8B-B14F-4D97-AF65-F5344CB8AC3E}">
        <p14:creationId xmlns:p14="http://schemas.microsoft.com/office/powerpoint/2010/main" val="236242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54182"/>
            <a:ext cx="12192000" cy="2031325"/>
          </a:xfrm>
          <a:prstGeom prst="rect">
            <a:avLst/>
          </a:prstGeom>
          <a:noFill/>
        </p:spPr>
        <p:txBody>
          <a:bodyPr wrap="square" rtlCol="0">
            <a:spAutoFit/>
          </a:bodyPr>
          <a:lstStyle/>
          <a:p>
            <a:pPr algn="ctr"/>
            <a:r>
              <a:rPr lang="en-US" sz="5400" b="1" dirty="0" smtClean="0">
                <a:solidFill>
                  <a:srgbClr val="00B0F0"/>
                </a:solidFill>
              </a:rPr>
              <a:t>Pathway to Composition Competency:</a:t>
            </a:r>
          </a:p>
          <a:p>
            <a:pPr algn="ctr"/>
            <a:r>
              <a:rPr lang="en-US" sz="3600" b="1" dirty="0" smtClean="0">
                <a:solidFill>
                  <a:schemeClr val="accent2">
                    <a:lumMod val="75000"/>
                  </a:schemeClr>
                </a:solidFill>
              </a:rPr>
              <a:t>How Revising the They Say/I Say Templates</a:t>
            </a:r>
          </a:p>
          <a:p>
            <a:pPr algn="ctr"/>
            <a:r>
              <a:rPr lang="en-US" sz="3600" b="1" dirty="0" smtClean="0">
                <a:solidFill>
                  <a:schemeClr val="accent2">
                    <a:lumMod val="75000"/>
                  </a:schemeClr>
                </a:solidFill>
              </a:rPr>
              <a:t>Advances Developmental Writers</a:t>
            </a:r>
            <a:endParaRPr lang="en-US" sz="3600" b="1" dirty="0">
              <a:solidFill>
                <a:schemeClr val="accent2">
                  <a:lumMod val="75000"/>
                </a:schemeClr>
              </a:solidFill>
            </a:endParaRPr>
          </a:p>
        </p:txBody>
      </p:sp>
    </p:spTree>
    <p:extLst>
      <p:ext uri="{BB962C8B-B14F-4D97-AF65-F5344CB8AC3E}">
        <p14:creationId xmlns:p14="http://schemas.microsoft.com/office/powerpoint/2010/main" val="281880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4975" y="2274838"/>
            <a:ext cx="8538883" cy="3693319"/>
          </a:xfrm>
          <a:prstGeom prst="rect">
            <a:avLst/>
          </a:prstGeom>
        </p:spPr>
        <p:txBody>
          <a:bodyPr wrap="square">
            <a:spAutoFit/>
          </a:bodyPr>
          <a:lstStyle/>
          <a:p>
            <a:pPr marL="0" lvl="1" algn="ctr"/>
            <a:r>
              <a:rPr lang="en-US" sz="5400" dirty="0">
                <a:solidFill>
                  <a:srgbClr val="C00000"/>
                </a:solidFill>
              </a:rPr>
              <a:t>Simplify the “They say” summary </a:t>
            </a:r>
            <a:r>
              <a:rPr lang="en-US" sz="5400" dirty="0" smtClean="0">
                <a:solidFill>
                  <a:srgbClr val="C00000"/>
                </a:solidFill>
              </a:rPr>
              <a:t>templates</a:t>
            </a:r>
          </a:p>
          <a:p>
            <a:pPr marL="0" lvl="1"/>
            <a:r>
              <a:rPr lang="en-US" sz="3600" dirty="0" smtClean="0"/>
              <a:t>In the essay________, __________ argues that _________________________. </a:t>
            </a:r>
          </a:p>
          <a:p>
            <a:pPr marL="0" lvl="1" algn="ctr"/>
            <a:endParaRPr lang="en-US" sz="5400" dirty="0">
              <a:solidFill>
                <a:srgbClr val="C00000"/>
              </a:solidFill>
            </a:endParaRPr>
          </a:p>
        </p:txBody>
      </p:sp>
    </p:spTree>
    <p:extLst>
      <p:ext uri="{BB962C8B-B14F-4D97-AF65-F5344CB8AC3E}">
        <p14:creationId xmlns:p14="http://schemas.microsoft.com/office/powerpoint/2010/main" val="3834076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0541" y="2823882"/>
            <a:ext cx="8834718" cy="1938992"/>
          </a:xfrm>
          <a:prstGeom prst="rect">
            <a:avLst/>
          </a:prstGeom>
          <a:noFill/>
        </p:spPr>
        <p:txBody>
          <a:bodyPr wrap="square" rtlCol="0">
            <a:spAutoFit/>
          </a:bodyPr>
          <a:lstStyle/>
          <a:p>
            <a:r>
              <a:rPr lang="en-US" sz="4000" i="1" dirty="0" smtClean="0">
                <a:solidFill>
                  <a:srgbClr val="00B0F0"/>
                </a:solidFill>
              </a:rPr>
              <a:t>In the essay “Past Experiences and Future Attitudes in Literacy,” Erika Petersen argues that ___________________.</a:t>
            </a:r>
            <a:endParaRPr lang="en-US" sz="4000" i="1" dirty="0">
              <a:solidFill>
                <a:srgbClr val="00B0F0"/>
              </a:solidFill>
            </a:endParaRPr>
          </a:p>
        </p:txBody>
      </p:sp>
    </p:spTree>
    <p:extLst>
      <p:ext uri="{BB962C8B-B14F-4D97-AF65-F5344CB8AC3E}">
        <p14:creationId xmlns:p14="http://schemas.microsoft.com/office/powerpoint/2010/main" val="2957847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18765" y="2810435"/>
            <a:ext cx="8256494" cy="2308324"/>
          </a:xfrm>
          <a:prstGeom prst="rect">
            <a:avLst/>
          </a:prstGeom>
          <a:noFill/>
        </p:spPr>
        <p:txBody>
          <a:bodyPr wrap="square" rtlCol="0">
            <a:spAutoFit/>
          </a:bodyPr>
          <a:lstStyle/>
          <a:p>
            <a:r>
              <a:rPr lang="en-US" sz="3600" i="1" dirty="0" smtClean="0"/>
              <a:t>In the essay “Past Experiences and Future Attitudes in Literacy,” Erika Petersen argues </a:t>
            </a:r>
            <a:r>
              <a:rPr lang="en-US" sz="3600" i="1" dirty="0"/>
              <a:t>that </a:t>
            </a:r>
            <a:r>
              <a:rPr lang="en-US" sz="3600" i="1" dirty="0">
                <a:solidFill>
                  <a:srgbClr val="00B0F0"/>
                </a:solidFill>
              </a:rPr>
              <a:t>praise and discouragement lead us to certain attitudes” about literacy</a:t>
            </a:r>
            <a:r>
              <a:rPr lang="en-US" sz="3600" i="1" dirty="0"/>
              <a:t>.</a:t>
            </a:r>
          </a:p>
        </p:txBody>
      </p:sp>
    </p:spTree>
    <p:extLst>
      <p:ext uri="{BB962C8B-B14F-4D97-AF65-F5344CB8AC3E}">
        <p14:creationId xmlns:p14="http://schemas.microsoft.com/office/powerpoint/2010/main" val="2846067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6412" y="1210235"/>
            <a:ext cx="8673353" cy="4524315"/>
          </a:xfrm>
          <a:prstGeom prst="rect">
            <a:avLst/>
          </a:prstGeom>
          <a:noFill/>
        </p:spPr>
        <p:txBody>
          <a:bodyPr wrap="square" rtlCol="0">
            <a:spAutoFit/>
          </a:bodyPr>
          <a:lstStyle/>
          <a:p>
            <a:r>
              <a:rPr lang="en-US" sz="3600" i="1" dirty="0" smtClean="0"/>
              <a:t>In the essay “Past Experiences and Future Attitudes in Literacy,” Erika Petersen argues </a:t>
            </a:r>
            <a:r>
              <a:rPr lang="en-US" sz="3600" i="1" dirty="0"/>
              <a:t>that praise and discouragement lead us to certain attitudes” about </a:t>
            </a:r>
            <a:r>
              <a:rPr lang="en-US" sz="3600" i="1" dirty="0" smtClean="0"/>
              <a:t>literacy,” </a:t>
            </a:r>
            <a:r>
              <a:rPr lang="en-US" sz="3600" i="1" dirty="0">
                <a:solidFill>
                  <a:srgbClr val="00B0F0"/>
                </a:solidFill>
              </a:rPr>
              <a:t>with praise a positive factor and discouragement negative. Put another way, “Praise and encouragement should be taken into more consideration when teaching literacy</a:t>
            </a:r>
            <a:r>
              <a:rPr lang="en-US" sz="3600" i="1" dirty="0" smtClean="0">
                <a:solidFill>
                  <a:srgbClr val="00B0F0"/>
                </a:solidFill>
              </a:rPr>
              <a:t>."</a:t>
            </a:r>
            <a:endParaRPr lang="en-US" sz="3600" i="1" dirty="0">
              <a:solidFill>
                <a:srgbClr val="00B0F0"/>
              </a:solidFill>
            </a:endParaRPr>
          </a:p>
        </p:txBody>
      </p:sp>
    </p:spTree>
    <p:extLst>
      <p:ext uri="{BB962C8B-B14F-4D97-AF65-F5344CB8AC3E}">
        <p14:creationId xmlns:p14="http://schemas.microsoft.com/office/powerpoint/2010/main" val="662313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0541" y="2810435"/>
            <a:ext cx="8834718" cy="707886"/>
          </a:xfrm>
          <a:prstGeom prst="rect">
            <a:avLst/>
          </a:prstGeom>
          <a:noFill/>
        </p:spPr>
        <p:txBody>
          <a:bodyPr wrap="square" rtlCol="0">
            <a:spAutoFit/>
          </a:bodyPr>
          <a:lstStyle/>
          <a:p>
            <a:r>
              <a:rPr lang="en-US" sz="4000" i="1" dirty="0" smtClean="0">
                <a:solidFill>
                  <a:srgbClr val="00B0F0"/>
                </a:solidFill>
              </a:rPr>
              <a:t>For example, ___________________.</a:t>
            </a:r>
            <a:endParaRPr lang="en-US" sz="4000" i="1" dirty="0">
              <a:solidFill>
                <a:srgbClr val="00B0F0"/>
              </a:solidFill>
            </a:endParaRPr>
          </a:p>
        </p:txBody>
      </p:sp>
    </p:spTree>
    <p:extLst>
      <p:ext uri="{BB962C8B-B14F-4D97-AF65-F5344CB8AC3E}">
        <p14:creationId xmlns:p14="http://schemas.microsoft.com/office/powerpoint/2010/main" val="2025142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3307" y="833718"/>
            <a:ext cx="9399494" cy="5078313"/>
          </a:xfrm>
          <a:prstGeom prst="rect">
            <a:avLst/>
          </a:prstGeom>
          <a:noFill/>
        </p:spPr>
        <p:txBody>
          <a:bodyPr wrap="square" rtlCol="0">
            <a:spAutoFit/>
          </a:bodyPr>
          <a:lstStyle/>
          <a:p>
            <a:r>
              <a:rPr lang="en-US" sz="3600" i="1" dirty="0" smtClean="0"/>
              <a:t>In the essay “Past Experiences and Future Attitudes in Literacy,” Erika Petersen argues </a:t>
            </a:r>
            <a:r>
              <a:rPr lang="en-US" sz="3600" i="1" dirty="0"/>
              <a:t>that praise and discouragement lead us to certain attitudes” about </a:t>
            </a:r>
            <a:r>
              <a:rPr lang="en-US" sz="3600" i="1" dirty="0" smtClean="0"/>
              <a:t>literacy,” </a:t>
            </a:r>
            <a:r>
              <a:rPr lang="en-US" sz="3600" i="1" dirty="0"/>
              <a:t>with praise a positive factor and discouragement negative. Put another way, “Praise and encouragement should be taken into more consideration when teaching literacy</a:t>
            </a:r>
            <a:r>
              <a:rPr lang="en-US" sz="3600" i="1" dirty="0" smtClean="0"/>
              <a:t>. For example, … </a:t>
            </a:r>
            <a:r>
              <a:rPr lang="en-US" sz="3600" i="1" dirty="0" smtClean="0">
                <a:solidFill>
                  <a:srgbClr val="00B0F0"/>
                </a:solidFill>
              </a:rPr>
              <a:t>Furthermore, … In addition, … What’s more… </a:t>
            </a:r>
            <a:endParaRPr lang="en-US" sz="3600" i="1" dirty="0">
              <a:solidFill>
                <a:srgbClr val="00B0F0"/>
              </a:solidFill>
            </a:endParaRPr>
          </a:p>
        </p:txBody>
      </p:sp>
    </p:spTree>
    <p:extLst>
      <p:ext uri="{BB962C8B-B14F-4D97-AF65-F5344CB8AC3E}">
        <p14:creationId xmlns:p14="http://schemas.microsoft.com/office/powerpoint/2010/main" val="1908861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4742" y="1990164"/>
            <a:ext cx="9453282" cy="2308324"/>
          </a:xfrm>
          <a:prstGeom prst="rect">
            <a:avLst/>
          </a:prstGeom>
          <a:noFill/>
        </p:spPr>
        <p:txBody>
          <a:bodyPr wrap="square" rtlCol="0">
            <a:spAutoFit/>
          </a:bodyPr>
          <a:lstStyle/>
          <a:p>
            <a:r>
              <a:rPr lang="en-US" sz="4800" dirty="0" smtClean="0">
                <a:solidFill>
                  <a:srgbClr val="C00000"/>
                </a:solidFill>
              </a:rPr>
              <a:t>Graff/Birkenstein “I say” templates—too much, too soon, and too fast for a one-week “boot camp”.  </a:t>
            </a:r>
            <a:endParaRPr lang="en-US" sz="4800" dirty="0">
              <a:solidFill>
                <a:srgbClr val="C00000"/>
              </a:solidFill>
            </a:endParaRPr>
          </a:p>
        </p:txBody>
      </p:sp>
    </p:spTree>
    <p:extLst>
      <p:ext uri="{BB962C8B-B14F-4D97-AF65-F5344CB8AC3E}">
        <p14:creationId xmlns:p14="http://schemas.microsoft.com/office/powerpoint/2010/main" val="1335185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754" y="2344741"/>
            <a:ext cx="11483788" cy="2031325"/>
          </a:xfrm>
          <a:prstGeom prst="rect">
            <a:avLst/>
          </a:prstGeom>
        </p:spPr>
        <p:txBody>
          <a:bodyPr wrap="square">
            <a:spAutoFit/>
          </a:bodyPr>
          <a:lstStyle/>
          <a:p>
            <a:pPr marL="0" lvl="1" algn="ctr"/>
            <a:r>
              <a:rPr lang="en-US" sz="5400" dirty="0">
                <a:solidFill>
                  <a:srgbClr val="C00000"/>
                </a:solidFill>
              </a:rPr>
              <a:t>Simplify the “I say” </a:t>
            </a:r>
            <a:r>
              <a:rPr lang="en-US" sz="5400" dirty="0" smtClean="0">
                <a:solidFill>
                  <a:srgbClr val="C00000"/>
                </a:solidFill>
              </a:rPr>
              <a:t>response templates</a:t>
            </a:r>
          </a:p>
          <a:p>
            <a:pPr marL="1737360" lvl="3" indent="-571500">
              <a:buFont typeface="Arial" panose="020B0604020202020204" pitchFamily="34" charset="0"/>
              <a:buChar char="•"/>
            </a:pPr>
            <a:r>
              <a:rPr lang="en-US" sz="3600" dirty="0" smtClean="0"/>
              <a:t>“First </a:t>
            </a:r>
            <a:r>
              <a:rPr lang="en-US" sz="3600" dirty="0"/>
              <a:t>glance” </a:t>
            </a:r>
            <a:r>
              <a:rPr lang="en-US" sz="3600" dirty="0" smtClean="0"/>
              <a:t>claim and</a:t>
            </a:r>
            <a:r>
              <a:rPr lang="en-US" sz="3600" dirty="0"/>
              <a:t> </a:t>
            </a:r>
            <a:r>
              <a:rPr lang="en-US" sz="3600" dirty="0" smtClean="0"/>
              <a:t>support</a:t>
            </a:r>
          </a:p>
          <a:p>
            <a:pPr marL="1737360" lvl="3" indent="-571500">
              <a:buFont typeface="Arial" panose="020B0604020202020204" pitchFamily="34" charset="0"/>
              <a:buChar char="•"/>
            </a:pPr>
            <a:r>
              <a:rPr lang="en-US" sz="3600" dirty="0" smtClean="0"/>
              <a:t>“Closer look” claim and support</a:t>
            </a:r>
          </a:p>
        </p:txBody>
      </p:sp>
    </p:spTree>
    <p:extLst>
      <p:ext uri="{BB962C8B-B14F-4D97-AF65-F5344CB8AC3E}">
        <p14:creationId xmlns:p14="http://schemas.microsoft.com/office/powerpoint/2010/main" val="1987532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5387" y="1237129"/>
            <a:ext cx="9910483" cy="4401205"/>
          </a:xfrm>
          <a:prstGeom prst="rect">
            <a:avLst/>
          </a:prstGeom>
          <a:noFill/>
        </p:spPr>
        <p:txBody>
          <a:bodyPr wrap="square" rtlCol="0">
            <a:spAutoFit/>
          </a:bodyPr>
          <a:lstStyle/>
          <a:p>
            <a:r>
              <a:rPr lang="en-US" sz="4000" i="1" dirty="0">
                <a:solidFill>
                  <a:srgbClr val="00B0F0"/>
                </a:solidFill>
              </a:rPr>
              <a:t>At first glance, Petersen’s argument makes a lot of sense. My own </a:t>
            </a:r>
            <a:r>
              <a:rPr lang="en-US" sz="4000" i="1" dirty="0" smtClean="0">
                <a:solidFill>
                  <a:srgbClr val="00B0F0"/>
                </a:solidFill>
              </a:rPr>
              <a:t>experience </a:t>
            </a:r>
            <a:r>
              <a:rPr lang="en-US" sz="4000" i="1" dirty="0">
                <a:solidFill>
                  <a:srgbClr val="00B0F0"/>
                </a:solidFill>
              </a:rPr>
              <a:t>supports Petersen’s claims. For example, (REPORT PERSONAL EXPERIENCES).  </a:t>
            </a:r>
            <a:r>
              <a:rPr lang="en-US" sz="4000" i="1" dirty="0" smtClean="0">
                <a:solidFill>
                  <a:srgbClr val="00B0F0"/>
                </a:solidFill>
              </a:rPr>
              <a:t>In addition,</a:t>
            </a:r>
            <a:r>
              <a:rPr lang="en-US" sz="4000" dirty="0" smtClean="0">
                <a:solidFill>
                  <a:srgbClr val="00B0F0"/>
                </a:solidFill>
              </a:rPr>
              <a:t> s</a:t>
            </a:r>
            <a:r>
              <a:rPr lang="en-US" sz="4000" i="1" dirty="0" smtClean="0">
                <a:solidFill>
                  <a:srgbClr val="00B0F0"/>
                </a:solidFill>
              </a:rPr>
              <a:t>he </a:t>
            </a:r>
            <a:r>
              <a:rPr lang="en-US" sz="4000" i="1" dirty="0">
                <a:solidFill>
                  <a:srgbClr val="00B0F0"/>
                </a:solidFill>
              </a:rPr>
              <a:t>reports that (USE HER EXAMPLES OF </a:t>
            </a:r>
            <a:r>
              <a:rPr lang="en-US" sz="4000" i="1" dirty="0" smtClean="0">
                <a:solidFill>
                  <a:srgbClr val="00B0F0"/>
                </a:solidFill>
              </a:rPr>
              <a:t>STUDENTS </a:t>
            </a:r>
            <a:r>
              <a:rPr lang="en-US" sz="4000" i="1" dirty="0">
                <a:solidFill>
                  <a:srgbClr val="00B0F0"/>
                </a:solidFill>
              </a:rPr>
              <a:t>WHO </a:t>
            </a:r>
            <a:r>
              <a:rPr lang="en-US" sz="4000" i="1" dirty="0" smtClean="0">
                <a:solidFill>
                  <a:srgbClr val="00B0F0"/>
                </a:solidFill>
              </a:rPr>
              <a:t>WERE EITHER </a:t>
            </a:r>
            <a:r>
              <a:rPr lang="en-US" sz="4000" i="1" dirty="0">
                <a:solidFill>
                  <a:srgbClr val="00B0F0"/>
                </a:solidFill>
              </a:rPr>
              <a:t>ENCOURAGED OR DISCOURAGED </a:t>
            </a:r>
            <a:r>
              <a:rPr lang="en-US" sz="4000" i="1" dirty="0" smtClean="0">
                <a:solidFill>
                  <a:srgbClr val="00B0F0"/>
                </a:solidFill>
              </a:rPr>
              <a:t>BY THEIR TEACHERS). </a:t>
            </a:r>
            <a:endParaRPr lang="en-US" sz="4000" dirty="0">
              <a:solidFill>
                <a:srgbClr val="00B0F0"/>
              </a:solidFill>
            </a:endParaRPr>
          </a:p>
        </p:txBody>
      </p:sp>
    </p:spTree>
    <p:extLst>
      <p:ext uri="{BB962C8B-B14F-4D97-AF65-F5344CB8AC3E}">
        <p14:creationId xmlns:p14="http://schemas.microsoft.com/office/powerpoint/2010/main" val="3849181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5387" y="1237129"/>
            <a:ext cx="9910483" cy="3785652"/>
          </a:xfrm>
          <a:prstGeom prst="rect">
            <a:avLst/>
          </a:prstGeom>
          <a:noFill/>
        </p:spPr>
        <p:txBody>
          <a:bodyPr wrap="square" rtlCol="0">
            <a:spAutoFit/>
          </a:bodyPr>
          <a:lstStyle/>
          <a:p>
            <a:r>
              <a:rPr lang="en-US" sz="4000" i="1" dirty="0">
                <a:solidFill>
                  <a:srgbClr val="00B0F0"/>
                </a:solidFill>
              </a:rPr>
              <a:t>A closer look reveals that Petersen’s argument does not take into account problems with her “praise produces performance” formula—namely, that it is in reverse order. Instead of praise producing literacy skills, it is the skills that produce the praise. </a:t>
            </a:r>
            <a:endParaRPr lang="en-US" sz="4000" dirty="0">
              <a:solidFill>
                <a:srgbClr val="00B0F0"/>
              </a:solidFill>
            </a:endParaRPr>
          </a:p>
        </p:txBody>
      </p:sp>
    </p:spTree>
    <p:extLst>
      <p:ext uri="{BB962C8B-B14F-4D97-AF65-F5344CB8AC3E}">
        <p14:creationId xmlns:p14="http://schemas.microsoft.com/office/powerpoint/2010/main" val="3375634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44710" y="2125014"/>
            <a:ext cx="8126569" cy="1754326"/>
          </a:xfrm>
          <a:prstGeom prst="rect">
            <a:avLst/>
          </a:prstGeom>
          <a:noFill/>
        </p:spPr>
        <p:txBody>
          <a:bodyPr wrap="square" rtlCol="0">
            <a:spAutoFit/>
          </a:bodyPr>
          <a:lstStyle/>
          <a:p>
            <a:pPr algn="ctr"/>
            <a:r>
              <a:rPr lang="en-US" sz="5400" b="1" i="1" dirty="0">
                <a:solidFill>
                  <a:srgbClr val="FF0000"/>
                </a:solidFill>
              </a:rPr>
              <a:t>TIMOR ALBUM </a:t>
            </a:r>
            <a:r>
              <a:rPr lang="en-US" sz="5400" b="1" i="1" dirty="0" smtClean="0">
                <a:solidFill>
                  <a:srgbClr val="FF0000"/>
                </a:solidFill>
              </a:rPr>
              <a:t>SPATIUM</a:t>
            </a:r>
          </a:p>
          <a:p>
            <a:pPr algn="ctr"/>
            <a:r>
              <a:rPr lang="en-US" sz="2400" b="1" i="1" dirty="0" smtClean="0"/>
              <a:t>Fear of White Space</a:t>
            </a:r>
            <a:r>
              <a:rPr lang="en-US" sz="5400" b="1" dirty="0" smtClean="0">
                <a:solidFill>
                  <a:srgbClr val="FF0000"/>
                </a:solidFill>
              </a:rPr>
              <a:t> </a:t>
            </a:r>
            <a:endParaRPr lang="en-US" sz="5400" dirty="0">
              <a:solidFill>
                <a:srgbClr val="FF0000"/>
              </a:solidFill>
            </a:endParaRPr>
          </a:p>
        </p:txBody>
      </p:sp>
    </p:spTree>
    <p:extLst>
      <p:ext uri="{BB962C8B-B14F-4D97-AF65-F5344CB8AC3E}">
        <p14:creationId xmlns:p14="http://schemas.microsoft.com/office/powerpoint/2010/main" val="2425111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2353" y="1963271"/>
            <a:ext cx="10744199" cy="923330"/>
          </a:xfrm>
          <a:prstGeom prst="rect">
            <a:avLst/>
          </a:prstGeom>
          <a:noFill/>
        </p:spPr>
        <p:txBody>
          <a:bodyPr wrap="square" rtlCol="0">
            <a:spAutoFit/>
          </a:bodyPr>
          <a:lstStyle/>
          <a:p>
            <a:pPr algn="ctr"/>
            <a:r>
              <a:rPr lang="en-US" sz="5400" dirty="0" smtClean="0">
                <a:solidFill>
                  <a:srgbClr val="C00000"/>
                </a:solidFill>
              </a:rPr>
              <a:t>“So what? Who Cares?” Simplified</a:t>
            </a:r>
          </a:p>
        </p:txBody>
      </p:sp>
    </p:spTree>
    <p:extLst>
      <p:ext uri="{BB962C8B-B14F-4D97-AF65-F5344CB8AC3E}">
        <p14:creationId xmlns:p14="http://schemas.microsoft.com/office/powerpoint/2010/main" val="463450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1671" y="1237129"/>
            <a:ext cx="10892117" cy="3416320"/>
          </a:xfrm>
          <a:prstGeom prst="rect">
            <a:avLst/>
          </a:prstGeom>
          <a:noFill/>
        </p:spPr>
        <p:txBody>
          <a:bodyPr wrap="square" rtlCol="0">
            <a:spAutoFit/>
          </a:bodyPr>
          <a:lstStyle/>
          <a:p>
            <a:r>
              <a:rPr lang="en-US" sz="3600" i="1" dirty="0" smtClean="0">
                <a:solidFill>
                  <a:srgbClr val="00B0F0"/>
                </a:solidFill>
              </a:rPr>
              <a:t>In </a:t>
            </a:r>
            <a:r>
              <a:rPr lang="en-US" sz="3600" i="1" dirty="0">
                <a:solidFill>
                  <a:srgbClr val="00B0F0"/>
                </a:solidFill>
              </a:rPr>
              <a:t>conclusion, this essay recognizes the value of Petersen’s claim about </a:t>
            </a:r>
            <a:r>
              <a:rPr lang="en-US" sz="3600" i="1" dirty="0" smtClean="0">
                <a:solidFill>
                  <a:srgbClr val="00B0F0"/>
                </a:solidFill>
              </a:rPr>
              <a:t>how praise helps achieve literacy but </a:t>
            </a:r>
            <a:r>
              <a:rPr lang="en-US" sz="3600" i="1" dirty="0">
                <a:solidFill>
                  <a:srgbClr val="00B0F0"/>
                </a:solidFill>
              </a:rPr>
              <a:t>at the same time challenges her view that praise comes as a result of performance rather than the other way around. Therefore, Petersen’s most important point may be about the value of </a:t>
            </a:r>
            <a:r>
              <a:rPr lang="en-US" sz="3600" i="1" dirty="0" smtClean="0">
                <a:solidFill>
                  <a:srgbClr val="00B0F0"/>
                </a:solidFill>
              </a:rPr>
              <a:t>sincerity.</a:t>
            </a:r>
            <a:endParaRPr lang="en-US" sz="3600" dirty="0">
              <a:solidFill>
                <a:srgbClr val="00B0F0"/>
              </a:solidFill>
            </a:endParaRPr>
          </a:p>
        </p:txBody>
      </p:sp>
    </p:spTree>
    <p:extLst>
      <p:ext uri="{BB962C8B-B14F-4D97-AF65-F5344CB8AC3E}">
        <p14:creationId xmlns:p14="http://schemas.microsoft.com/office/powerpoint/2010/main" val="3547566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6788" y="2035460"/>
            <a:ext cx="9439836" cy="2585323"/>
          </a:xfrm>
          <a:prstGeom prst="rect">
            <a:avLst/>
          </a:prstGeom>
        </p:spPr>
        <p:txBody>
          <a:bodyPr wrap="square">
            <a:spAutoFit/>
          </a:bodyPr>
          <a:lstStyle/>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Incorporating TS/IS Revisions into ALP—An “All-in-One” </a:t>
            </a:r>
          </a:p>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Comp Classroom</a:t>
            </a:r>
            <a:endParaRPr lang="en-US" sz="5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1227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6788" y="2035460"/>
            <a:ext cx="9439836" cy="2585323"/>
          </a:xfrm>
          <a:prstGeom prst="rect">
            <a:avLst/>
          </a:prstGeom>
        </p:spPr>
        <p:txBody>
          <a:bodyPr wrap="square">
            <a:spAutoFit/>
          </a:bodyPr>
          <a:lstStyle/>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Incorporating TS/IS Revisions into ALP—An “All-in-One” </a:t>
            </a:r>
          </a:p>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Comp Classroom</a:t>
            </a:r>
            <a:endParaRPr lang="en-US" sz="5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7149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6788" y="2035460"/>
            <a:ext cx="9439836" cy="2585323"/>
          </a:xfrm>
          <a:prstGeom prst="rect">
            <a:avLst/>
          </a:prstGeom>
        </p:spPr>
        <p:txBody>
          <a:bodyPr wrap="square">
            <a:spAutoFit/>
          </a:bodyPr>
          <a:lstStyle/>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The Rhetorical Power of</a:t>
            </a:r>
            <a:endParaRPr lang="en-US" sz="5400" dirty="0" smtClean="0">
              <a:ea typeface="Calibri" panose="020F0502020204030204" pitchFamily="34" charset="0"/>
              <a:cs typeface="Times New Roman" panose="02020603050405020304" pitchFamily="18" charset="0"/>
            </a:endParaRPr>
          </a:p>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The Commonplace, First Glance, and Closer Look</a:t>
            </a:r>
          </a:p>
        </p:txBody>
      </p:sp>
    </p:spTree>
    <p:extLst>
      <p:ext uri="{BB962C8B-B14F-4D97-AF65-F5344CB8AC3E}">
        <p14:creationId xmlns:p14="http://schemas.microsoft.com/office/powerpoint/2010/main" val="7673265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322766"/>
            <a:ext cx="9439836" cy="4247317"/>
          </a:xfrm>
          <a:prstGeom prst="rect">
            <a:avLst/>
          </a:prstGeom>
        </p:spPr>
        <p:txBody>
          <a:bodyPr wrap="square">
            <a:spAutoFit/>
          </a:bodyPr>
          <a:lstStyle/>
          <a:p>
            <a:pPr marL="685800" marR="0" lvl="0" indent="-685800">
              <a:spcBef>
                <a:spcPts val="0"/>
              </a:spcBef>
              <a:spcAft>
                <a:spcPts val="0"/>
              </a:spcAft>
              <a:buFont typeface="Arial" panose="020B0604020202020204" pitchFamily="34" charset="0"/>
              <a:buChar char="•"/>
            </a:pPr>
            <a:r>
              <a:rPr lang="en-US" sz="5400" dirty="0" smtClean="0">
                <a:solidFill>
                  <a:srgbClr val="C00000"/>
                </a:solidFill>
                <a:ea typeface="Calibri" panose="020F0502020204030204" pitchFamily="34" charset="0"/>
                <a:cs typeface="Times New Roman" panose="02020603050405020304" pitchFamily="18" charset="0"/>
              </a:rPr>
              <a:t>The Commonplace – creates the basis for an argument.</a:t>
            </a:r>
          </a:p>
          <a:p>
            <a:pPr marL="685800" marR="0" lvl="0" indent="-685800">
              <a:spcBef>
                <a:spcPts val="0"/>
              </a:spcBef>
              <a:spcAft>
                <a:spcPts val="0"/>
              </a:spcAft>
              <a:buFont typeface="Arial" panose="020B0604020202020204" pitchFamily="34" charset="0"/>
              <a:buChar char="•"/>
            </a:pPr>
            <a:r>
              <a:rPr lang="en-US" sz="5400" dirty="0" smtClean="0">
                <a:solidFill>
                  <a:srgbClr val="C00000"/>
                </a:solidFill>
                <a:ea typeface="Calibri" panose="020F0502020204030204" pitchFamily="34" charset="0"/>
                <a:cs typeface="Times New Roman" panose="02020603050405020304" pitchFamily="18" charset="0"/>
              </a:rPr>
              <a:t>First Glance Support – why the commonplace matters.</a:t>
            </a:r>
          </a:p>
          <a:p>
            <a:pPr marL="685800" marR="0" lvl="0" indent="-685800">
              <a:spcBef>
                <a:spcPts val="0"/>
              </a:spcBef>
              <a:spcAft>
                <a:spcPts val="0"/>
              </a:spcAft>
              <a:buFont typeface="Arial" panose="020B0604020202020204" pitchFamily="34" charset="0"/>
              <a:buChar char="•"/>
            </a:pPr>
            <a:r>
              <a:rPr lang="en-US" sz="5400" dirty="0" smtClean="0">
                <a:solidFill>
                  <a:srgbClr val="C00000"/>
                </a:solidFill>
                <a:ea typeface="Calibri" panose="020F0502020204030204" pitchFamily="34" charset="0"/>
                <a:cs typeface="Times New Roman" panose="02020603050405020304" pitchFamily="18" charset="0"/>
              </a:rPr>
              <a:t>Anomalies and a</a:t>
            </a:r>
            <a:r>
              <a:rPr lang="en-US" sz="5400" dirty="0">
                <a:solidFill>
                  <a:srgbClr val="C00000"/>
                </a:solidFill>
                <a:ea typeface="Calibri" panose="020F0502020204030204" pitchFamily="34" charset="0"/>
                <a:cs typeface="Times New Roman" panose="02020603050405020304" pitchFamily="18" charset="0"/>
              </a:rPr>
              <a:t> </a:t>
            </a:r>
            <a:r>
              <a:rPr lang="en-US" sz="5400" dirty="0" smtClean="0">
                <a:solidFill>
                  <a:srgbClr val="C00000"/>
                </a:solidFill>
                <a:ea typeface="Calibri" panose="020F0502020204030204" pitchFamily="34" charset="0"/>
                <a:cs typeface="Times New Roman" panose="02020603050405020304" pitchFamily="18" charset="0"/>
              </a:rPr>
              <a:t>Closer Look</a:t>
            </a:r>
          </a:p>
        </p:txBody>
      </p:sp>
    </p:spTree>
    <p:extLst>
      <p:ext uri="{BB962C8B-B14F-4D97-AF65-F5344CB8AC3E}">
        <p14:creationId xmlns:p14="http://schemas.microsoft.com/office/powerpoint/2010/main" val="2607123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6788" y="2035460"/>
            <a:ext cx="9439836" cy="1754326"/>
          </a:xfrm>
          <a:prstGeom prst="rect">
            <a:avLst/>
          </a:prstGeom>
        </p:spPr>
        <p:txBody>
          <a:bodyPr wrap="square">
            <a:spAutoFit/>
          </a:bodyPr>
          <a:lstStyle/>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“The Missing Link”—</a:t>
            </a:r>
          </a:p>
          <a:p>
            <a:pPr marR="0" lvl="0" algn="ctr">
              <a:spcBef>
                <a:spcPts val="0"/>
              </a:spcBef>
              <a:spcAft>
                <a:spcPts val="0"/>
              </a:spcAft>
            </a:pPr>
            <a:r>
              <a:rPr lang="en-US" sz="5400" dirty="0" smtClean="0">
                <a:solidFill>
                  <a:srgbClr val="C00000"/>
                </a:solidFill>
                <a:ea typeface="Calibri" panose="020F0502020204030204" pitchFamily="34" charset="0"/>
                <a:cs typeface="Times New Roman" panose="02020603050405020304" pitchFamily="18" charset="0"/>
              </a:rPr>
              <a:t>Rhetorical Invention</a:t>
            </a:r>
          </a:p>
        </p:txBody>
      </p:sp>
    </p:spTree>
    <p:extLst>
      <p:ext uri="{BB962C8B-B14F-4D97-AF65-F5344CB8AC3E}">
        <p14:creationId xmlns:p14="http://schemas.microsoft.com/office/powerpoint/2010/main" val="623312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3346" y="2562896"/>
            <a:ext cx="7946265" cy="2308324"/>
          </a:xfrm>
          <a:prstGeom prst="rect">
            <a:avLst/>
          </a:prstGeom>
          <a:noFill/>
        </p:spPr>
        <p:txBody>
          <a:bodyPr wrap="square" rtlCol="0">
            <a:spAutoFit/>
          </a:bodyPr>
          <a:lstStyle/>
          <a:p>
            <a:pPr algn="ctr"/>
            <a:r>
              <a:rPr lang="en-US" sz="4800" b="1" dirty="0" smtClean="0">
                <a:solidFill>
                  <a:srgbClr val="C00000"/>
                </a:solidFill>
              </a:rPr>
              <a:t>How can students learn to “fill up the white space” – to put words on paper?</a:t>
            </a:r>
            <a:endParaRPr lang="en-US" sz="4800" b="1" dirty="0">
              <a:solidFill>
                <a:srgbClr val="C00000"/>
              </a:solidFill>
            </a:endParaRPr>
          </a:p>
        </p:txBody>
      </p:sp>
    </p:spTree>
    <p:extLst>
      <p:ext uri="{BB962C8B-B14F-4D97-AF65-F5344CB8AC3E}">
        <p14:creationId xmlns:p14="http://schemas.microsoft.com/office/powerpoint/2010/main" val="3729719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5187" y="1087976"/>
            <a:ext cx="8062175" cy="1477328"/>
          </a:xfrm>
          <a:prstGeom prst="rect">
            <a:avLst/>
          </a:prstGeom>
          <a:noFill/>
        </p:spPr>
        <p:txBody>
          <a:bodyPr wrap="square" rtlCol="0">
            <a:spAutoFit/>
          </a:bodyPr>
          <a:lstStyle/>
          <a:p>
            <a:pPr algn="ctr"/>
            <a:r>
              <a:rPr lang="en-US" sz="5400" dirty="0" smtClean="0"/>
              <a:t>Writing Process Theory?</a:t>
            </a:r>
          </a:p>
          <a:p>
            <a:pPr algn="ctr"/>
            <a:r>
              <a:rPr lang="en-US" sz="3600" dirty="0" smtClean="0"/>
              <a:t>“Where’s the product?”</a:t>
            </a:r>
            <a:endParaRPr lang="en-US" sz="5400" dirty="0" smtClean="0"/>
          </a:p>
        </p:txBody>
      </p:sp>
      <p:pic>
        <p:nvPicPr>
          <p:cNvPr id="4" name="Picture 2" descr="http://realestateevolved.com/wp-content/uploads/2009/09/wheres-the-beef-500x2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5024" y="2565304"/>
            <a:ext cx="47625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091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4460" y="2579426"/>
            <a:ext cx="8093122" cy="1846659"/>
          </a:xfrm>
          <a:prstGeom prst="rect">
            <a:avLst/>
          </a:prstGeom>
          <a:noFill/>
        </p:spPr>
        <p:txBody>
          <a:bodyPr wrap="square" rtlCol="0">
            <a:spAutoFit/>
          </a:bodyPr>
          <a:lstStyle/>
          <a:p>
            <a:pPr algn="ctr"/>
            <a:r>
              <a:rPr lang="en-US" sz="5400" dirty="0" smtClean="0"/>
              <a:t>Post Process Theory</a:t>
            </a:r>
          </a:p>
          <a:p>
            <a:pPr algn="ctr"/>
            <a:r>
              <a:rPr lang="en-US" sz="3600" dirty="0" smtClean="0"/>
              <a:t>Writing can be learned but not taught.</a:t>
            </a:r>
          </a:p>
          <a:p>
            <a:pPr algn="ctr"/>
            <a:r>
              <a:rPr lang="en-US" sz="2400" dirty="0" smtClean="0"/>
              <a:t>There is no beef. </a:t>
            </a:r>
            <a:endParaRPr lang="en-US" sz="2400" dirty="0"/>
          </a:p>
        </p:txBody>
      </p:sp>
    </p:spTree>
    <p:extLst>
      <p:ext uri="{BB962C8B-B14F-4D97-AF65-F5344CB8AC3E}">
        <p14:creationId xmlns:p14="http://schemas.microsoft.com/office/powerpoint/2010/main" val="1053692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1189"/>
            <a:ext cx="12191999" cy="2769989"/>
          </a:xfrm>
          <a:prstGeom prst="rect">
            <a:avLst/>
          </a:prstGeom>
          <a:noFill/>
        </p:spPr>
        <p:txBody>
          <a:bodyPr wrap="square" rtlCol="0">
            <a:spAutoFit/>
          </a:bodyPr>
          <a:lstStyle/>
          <a:p>
            <a:pPr algn="ctr"/>
            <a:r>
              <a:rPr lang="en-US" sz="5400" dirty="0" smtClean="0">
                <a:solidFill>
                  <a:srgbClr val="C00000"/>
                </a:solidFill>
              </a:rPr>
              <a:t>The Graff/Birkenstein Templates: </a:t>
            </a:r>
          </a:p>
          <a:p>
            <a:pPr algn="ctr"/>
            <a:r>
              <a:rPr lang="en-US" sz="3600" dirty="0" smtClean="0">
                <a:solidFill>
                  <a:srgbClr val="00B050"/>
                </a:solidFill>
              </a:rPr>
              <a:t>The Moves that Matter in Academic Writing</a:t>
            </a:r>
          </a:p>
          <a:p>
            <a:pPr algn="ctr"/>
            <a:r>
              <a:rPr lang="en-US" sz="2800" dirty="0" smtClean="0"/>
              <a:t>“In showing students how to make such moves,</a:t>
            </a:r>
          </a:p>
          <a:p>
            <a:pPr algn="ctr"/>
            <a:r>
              <a:rPr lang="en-US" sz="2800" dirty="0"/>
              <a:t>t</a:t>
            </a:r>
            <a:r>
              <a:rPr lang="en-US" sz="2800" dirty="0" smtClean="0"/>
              <a:t>emplates do more </a:t>
            </a:r>
            <a:r>
              <a:rPr lang="en-US" sz="2800" smtClean="0"/>
              <a:t>than organize </a:t>
            </a:r>
            <a:r>
              <a:rPr lang="en-US" sz="2800" dirty="0" smtClean="0"/>
              <a:t>students’ ideas;</a:t>
            </a:r>
          </a:p>
          <a:p>
            <a:pPr algn="ctr"/>
            <a:r>
              <a:rPr lang="en-US" sz="2800" dirty="0"/>
              <a:t>t</a:t>
            </a:r>
            <a:r>
              <a:rPr lang="en-US" sz="2800" dirty="0" smtClean="0"/>
              <a:t>hey help bring those ideas into existence.”</a:t>
            </a:r>
            <a:endParaRPr lang="en-US" sz="2800" dirty="0"/>
          </a:p>
        </p:txBody>
      </p:sp>
    </p:spTree>
    <p:extLst>
      <p:ext uri="{BB962C8B-B14F-4D97-AF65-F5344CB8AC3E}">
        <p14:creationId xmlns:p14="http://schemas.microsoft.com/office/powerpoint/2010/main" val="2298349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6221" y="2115403"/>
            <a:ext cx="8243248" cy="2585323"/>
          </a:xfrm>
          <a:prstGeom prst="rect">
            <a:avLst/>
          </a:prstGeom>
          <a:noFill/>
        </p:spPr>
        <p:txBody>
          <a:bodyPr wrap="square" rtlCol="0">
            <a:spAutoFit/>
          </a:bodyPr>
          <a:lstStyle/>
          <a:p>
            <a:pPr algn="ctr"/>
            <a:r>
              <a:rPr lang="en-US" sz="5400" dirty="0" smtClean="0">
                <a:solidFill>
                  <a:srgbClr val="FF0000"/>
                </a:solidFill>
              </a:rPr>
              <a:t>But do the G/B Templates work for developmental writers?</a:t>
            </a:r>
            <a:endParaRPr lang="en-US" sz="5400" dirty="0">
              <a:solidFill>
                <a:srgbClr val="FF0000"/>
              </a:solidFill>
            </a:endParaRPr>
          </a:p>
        </p:txBody>
      </p:sp>
    </p:spTree>
    <p:extLst>
      <p:ext uri="{BB962C8B-B14F-4D97-AF65-F5344CB8AC3E}">
        <p14:creationId xmlns:p14="http://schemas.microsoft.com/office/powerpoint/2010/main" val="4175200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3236" y="2353235"/>
            <a:ext cx="7772400" cy="1415772"/>
          </a:xfrm>
          <a:prstGeom prst="rect">
            <a:avLst/>
          </a:prstGeom>
          <a:noFill/>
        </p:spPr>
        <p:txBody>
          <a:bodyPr wrap="square" rtlCol="0">
            <a:spAutoFit/>
          </a:bodyPr>
          <a:lstStyle/>
          <a:p>
            <a:pPr algn="ctr"/>
            <a:r>
              <a:rPr lang="en-US" sz="3200" dirty="0" smtClean="0"/>
              <a:t>In a word… </a:t>
            </a:r>
          </a:p>
          <a:p>
            <a:pPr algn="ctr"/>
            <a:r>
              <a:rPr lang="en-US" sz="5400" dirty="0" smtClean="0">
                <a:solidFill>
                  <a:srgbClr val="FF0000"/>
                </a:solidFill>
              </a:rPr>
              <a:t>No</a:t>
            </a:r>
            <a:endParaRPr lang="en-US" sz="5400" dirty="0"/>
          </a:p>
        </p:txBody>
      </p:sp>
    </p:spTree>
    <p:extLst>
      <p:ext uri="{BB962C8B-B14F-4D97-AF65-F5344CB8AC3E}">
        <p14:creationId xmlns:p14="http://schemas.microsoft.com/office/powerpoint/2010/main" val="2374785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6341" y="2286000"/>
            <a:ext cx="7812741" cy="1015663"/>
          </a:xfrm>
          <a:prstGeom prst="rect">
            <a:avLst/>
          </a:prstGeom>
          <a:noFill/>
        </p:spPr>
        <p:txBody>
          <a:bodyPr wrap="square" rtlCol="0">
            <a:spAutoFit/>
          </a:bodyPr>
          <a:lstStyle/>
          <a:p>
            <a:pPr algn="ctr"/>
            <a:r>
              <a:rPr lang="en-US" sz="6000" dirty="0" smtClean="0"/>
              <a:t>Simplify the templates</a:t>
            </a:r>
          </a:p>
        </p:txBody>
      </p:sp>
    </p:spTree>
    <p:extLst>
      <p:ext uri="{BB962C8B-B14F-4D97-AF65-F5344CB8AC3E}">
        <p14:creationId xmlns:p14="http://schemas.microsoft.com/office/powerpoint/2010/main" val="4224847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574</Words>
  <Application>Microsoft Office PowerPoint</Application>
  <PresentationFormat>Widescreen</PresentationFormat>
  <Paragraphs>46</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33</cp:revision>
  <cp:lastPrinted>2016-06-15T00:20:06Z</cp:lastPrinted>
  <dcterms:created xsi:type="dcterms:W3CDTF">2016-06-13T02:55:13Z</dcterms:created>
  <dcterms:modified xsi:type="dcterms:W3CDTF">2016-06-16T16:11:07Z</dcterms:modified>
</cp:coreProperties>
</file>