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s/comment1.xml" ContentType="application/vnd.openxmlformats-officedocument.presentationml.comments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LEE" initials="R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comments" Target="comments/comment1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6-14T22:15:58.151" idx="1">
    <p:pos x="4096" y="3484"/>
    <p:text>1,000 individuals
100-150 high school diplomas
Certificates
</p:text>
  </p:cm>
</p:cmLst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6" name="Shape 106"/>
          <p:cNvSpPr/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Shape 63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Shape 64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Shape 77"/>
          <p:cNvSpPr/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Shape 79"/>
          <p:cNvSpPr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Shape 97"/>
          <p:cNvSpPr/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surveymonkey.com/analyze/WuOvw8bA3q7iGq7RTtmloGDEup7Jktj1JcBBjbDSPDc_3D" TargetMode="External"/><Relationship Id="rId3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surveymonkey.com/analyze/mAC_2Bf6fz7Qm0Z98XPhvnulMpavZop_2BQO4kW7bX6Uz6U_3D" TargetMode="External"/><Relationship Id="rId3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dsp.csusb.edu/documents/DSPchartandFYCselectionGuide.pdf" TargetMode="External"/><Relationship Id="rId4" Type="http://schemas.openxmlformats.org/officeDocument/2006/relationships/hyperlink" Target="http://pasadena.edu/academics/divisions/english/programs-and-courses/composition/stacc.php" TargetMode="Externa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2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hyperlink" Target="https://jkdstudygroup.wordpress.com/2013/07/19/i-trained-with-bruce-lee-dan-lee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5.jpeg"/><Relationship Id="rId6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hyperlink" Target="http://www.pasadena.edu/about/quick-facts.php" TargetMode="External"/><Relationship Id="rId5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1.xml"/><Relationship Id="rId3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317500"/>
            <a:ext cx="12014200" cy="6007100"/>
          </a:xfrm>
          <a:prstGeom prst="rect">
            <a:avLst/>
          </a:prstGeom>
        </p:spPr>
      </p:pic>
      <p:sp>
        <p:nvSpPr>
          <p:cNvPr id="132" name="Shape 132"/>
          <p:cNvSpPr/>
          <p:nvPr>
            <p:ph type="title"/>
          </p:nvPr>
        </p:nvSpPr>
        <p:spPr>
          <a:xfrm>
            <a:off x="508000" y="6223000"/>
            <a:ext cx="11988800" cy="1117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Brakes are Out!</a:t>
            </a:r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342900" y="7239000"/>
            <a:ext cx="11988800" cy="838200"/>
          </a:xfrm>
          <a:prstGeom prst="rect">
            <a:avLst/>
          </a:prstGeom>
        </p:spPr>
        <p:txBody>
          <a:bodyPr/>
          <a:lstStyle/>
          <a:p>
            <a:pPr algn="ctr" defTabSz="566674">
              <a:defRPr sz="2328"/>
            </a:pPr>
            <a:r>
              <a:t>Simultaneously starting, steering, evaluating </a:t>
            </a:r>
          </a:p>
          <a:p>
            <a:pPr algn="ctr" defTabSz="566674">
              <a:defRPr sz="2328"/>
            </a:pPr>
            <a:r>
              <a:t>and re-designing a new accelerated English Curriculum</a:t>
            </a:r>
          </a:p>
        </p:txBody>
      </p:sp>
      <p:sp>
        <p:nvSpPr>
          <p:cNvPr id="134" name="Shape 134"/>
          <p:cNvSpPr/>
          <p:nvPr/>
        </p:nvSpPr>
        <p:spPr>
          <a:xfrm>
            <a:off x="604862" y="8415335"/>
            <a:ext cx="16604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Rob Lee</a:t>
            </a:r>
          </a:p>
        </p:txBody>
      </p:sp>
      <p:sp>
        <p:nvSpPr>
          <p:cNvPr id="135" name="Shape 135"/>
          <p:cNvSpPr/>
          <p:nvPr/>
        </p:nvSpPr>
        <p:spPr>
          <a:xfrm>
            <a:off x="7537338" y="8415335"/>
            <a:ext cx="422932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Pasadena City College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Co-Requisite (ALP) Model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389466" y="2667000"/>
            <a:ext cx="11988801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English 1A (4 units) College Reading and Writing                English 110 (2 units)  Skills for College Success</a:t>
            </a:r>
          </a:p>
          <a:p>
            <a:pPr>
              <a:buBlip>
                <a:blip r:embed="rId2"/>
              </a:buBlip>
            </a:pPr>
            <a:r>
              <a:t>Each English 1A class has two rosters: half the class is is made up of “regular” English 1A students.</a:t>
            </a:r>
          </a:p>
          <a:p>
            <a:pPr>
              <a:buBlip>
                <a:blip r:embed="rId2"/>
              </a:buBlip>
            </a:pPr>
            <a:r>
              <a:t>The other roster of students placed one level below 1A.  They are enrolled in a one-hour, English 110 follow-up session after each composition class meeting (2x per week)</a:t>
            </a:r>
          </a:p>
          <a:p>
            <a:pPr>
              <a:buBlip>
                <a:blip r:embed="rId2"/>
              </a:buBlip>
            </a:pPr>
            <a:r>
              <a:t>Recognize this model?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Study this!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9099" indent="-419099">
              <a:buBlip>
                <a:blip r:embed="rId2"/>
              </a:buBlip>
              <a:defRPr sz="5500"/>
            </a:pPr>
            <a:r>
              <a:t>Week 2 surveys of faculty and students</a:t>
            </a:r>
          </a:p>
          <a:p>
            <a:pPr marL="419099" indent="-419099">
              <a:buBlip>
                <a:blip r:embed="rId2"/>
              </a:buBlip>
              <a:defRPr sz="5500"/>
            </a:pPr>
            <a:r>
              <a:t>Week 15 surveys of faculty and students</a:t>
            </a:r>
          </a:p>
          <a:p>
            <a:pPr marL="419099" indent="-419099">
              <a:buBlip>
                <a:blip r:embed="rId2"/>
              </a:buBlip>
              <a:defRPr sz="5500"/>
            </a:pPr>
            <a:r>
              <a:t>Interviews of faculty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Student Beliefs</a:t>
            </a:r>
          </a:p>
        </p:txBody>
      </p:sp>
      <p:sp>
        <p:nvSpPr>
          <p:cNvPr id="171" name="Shape 171"/>
          <p:cNvSpPr/>
          <p:nvPr/>
        </p:nvSpPr>
        <p:spPr>
          <a:xfrm>
            <a:off x="7255832" y="1219202"/>
            <a:ext cx="471108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English 1A+110 Students</a:t>
            </a:r>
          </a:p>
        </p:txBody>
      </p:sp>
      <p:pic>
        <p:nvPicPr>
          <p:cNvPr id="172" name="Screen Shot 2017-06-14 at 4.15.39 PM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9381" y="1807852"/>
            <a:ext cx="10066038" cy="7458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Student beliefs</a:t>
            </a:r>
          </a:p>
        </p:txBody>
      </p:sp>
      <p:sp>
        <p:nvSpPr>
          <p:cNvPr id="175" name="Shape 175"/>
          <p:cNvSpPr/>
          <p:nvPr/>
        </p:nvSpPr>
        <p:spPr>
          <a:xfrm>
            <a:off x="7089193" y="1238249"/>
            <a:ext cx="507139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Enrolled in English 1A-only</a:t>
            </a:r>
          </a:p>
        </p:txBody>
      </p:sp>
      <p:pic>
        <p:nvPicPr>
          <p:cNvPr id="176" name="Screen Shot 2017-06-14 at 4.21.08 PM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1150" y="1944451"/>
            <a:ext cx="10350469" cy="7265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72516">
              <a:defRPr sz="6272"/>
            </a:lvl1pPr>
          </a:lstStyle>
          <a:p>
            <a:pPr/>
            <a:r>
              <a:t>What English 1A-only Students think about 110+1A</a:t>
            </a:r>
          </a:p>
        </p:txBody>
      </p:sp>
      <p:pic>
        <p:nvPicPr>
          <p:cNvPr id="179" name="Screen Shot 2017-06-14 at 10.23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533" y="2349500"/>
            <a:ext cx="10182496" cy="711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English 110+1A students think</a:t>
            </a:r>
          </a:p>
        </p:txBody>
      </p:sp>
      <p:pic>
        <p:nvPicPr>
          <p:cNvPr id="182" name="Screen Shot 2017-06-14 at 10.20.2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5672" y="2349500"/>
            <a:ext cx="10408778" cy="711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1A+110 students think</a:t>
            </a:r>
          </a:p>
        </p:txBody>
      </p:sp>
      <p:pic>
        <p:nvPicPr>
          <p:cNvPr id="185" name="Screen Shot 2017-06-14 at 4.25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749" y="2047056"/>
            <a:ext cx="11479302" cy="7060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Grade Predictions for pilot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683724" y="3041650"/>
            <a:ext cx="11988801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graphicFrame>
        <p:nvGraphicFramePr>
          <p:cNvPr id="189" name="Table 189"/>
          <p:cNvGraphicFramePr/>
          <p:nvPr/>
        </p:nvGraphicFramePr>
        <p:xfrm>
          <a:off x="866920" y="2578100"/>
          <a:ext cx="10969883" cy="673913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1" bandCol="0" bandRow="0" rtl="0">
                <a:tableStyleId>{C7B018BB-80A7-4F77-B60F-C8B233D01FF8}</a:tableStyleId>
              </a:tblPr>
              <a:tblGrid>
                <a:gridCol w="1565311"/>
                <a:gridCol w="1565311"/>
                <a:gridCol w="1565311"/>
                <a:gridCol w="1565311"/>
                <a:gridCol w="1565311"/>
                <a:gridCol w="1565311"/>
                <a:gridCol w="1565311"/>
              </a:tblGrid>
              <a:tr h="7473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96"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Grade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C9C3BA"/>
                      </a:solidFill>
                      <a:miter lim="400000"/>
                    </a:lnL>
                    <a:lnT w="12700">
                      <a:solidFill>
                        <a:srgbClr val="C9C3BA"/>
                      </a:solidFill>
                      <a:miter lim="400000"/>
                    </a:lnT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112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C9C3BA"/>
                      </a:solidFill>
                      <a:miter lim="400000"/>
                    </a:lnT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112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C9C3BA"/>
                      </a:solidFill>
                      <a:miter lim="400000"/>
                    </a:lnT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112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C9C3BA"/>
                      </a:solidFill>
                      <a:miter lim="400000"/>
                    </a:lnT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112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C9C3BA"/>
                      </a:solidFill>
                      <a:miter lim="400000"/>
                    </a:lnT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112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C9C3BA"/>
                      </a:solidFill>
                      <a:miter lim="400000"/>
                    </a:lnT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112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Drop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C9C3BA"/>
                      </a:solidFill>
                      <a:miter lim="400000"/>
                    </a:lnR>
                    <a:lnT w="12700">
                      <a:solidFill>
                        <a:srgbClr val="C9C3BA"/>
                      </a:solidFill>
                      <a:miter lim="400000"/>
                    </a:lnT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7473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88" sz="2200">
                          <a:solidFill>
                            <a:srgbClr val="606060"/>
                          </a:solidFill>
                        </a:rPr>
                        <a:t>Prof A: Reg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C9C3BA"/>
                      </a:solidFill>
                      <a:miter lim="400000"/>
                    </a:lnL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pc="119" sz="30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C9C3BA"/>
                      </a:solidFill>
                      <a:miter lim="400000"/>
                    </a:lnR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</a:tr>
              <a:tr h="7473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84" sz="2100">
                          <a:solidFill>
                            <a:srgbClr val="606060"/>
                          </a:solidFill>
                        </a:rPr>
                        <a:t>Prof A: 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C9C3BA"/>
                      </a:solidFill>
                      <a:miter lim="400000"/>
                    </a:lnL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pc="119" sz="3000"/>
                      </a:pP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C9C3BA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</a:tr>
              <a:tr h="7473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84" sz="2100">
                          <a:solidFill>
                            <a:srgbClr val="606060"/>
                          </a:solidFill>
                        </a:rPr>
                        <a:t>Prof B: Reg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C9C3BA"/>
                      </a:solidFill>
                      <a:miter lim="400000"/>
                    </a:lnL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pc="119" sz="3000"/>
                      </a:pP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C9C3BA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</a:tr>
              <a:tr h="7473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88" sz="2200">
                          <a:solidFill>
                            <a:srgbClr val="606060"/>
                          </a:solidFill>
                        </a:rPr>
                        <a:t>Prof B: 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C9C3BA"/>
                      </a:solidFill>
                      <a:miter lim="400000"/>
                    </a:lnL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pc="119" sz="3000"/>
                      </a:pP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C9C3BA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</a:tr>
              <a:tr h="7473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84" sz="2100">
                          <a:solidFill>
                            <a:srgbClr val="606060"/>
                          </a:solidFill>
                        </a:rPr>
                        <a:t>Prof C: Reg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C9C3BA"/>
                      </a:solidFill>
                      <a:miter lim="400000"/>
                    </a:lnL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pc="119" sz="3000"/>
                      </a:pP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C9C3BA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</a:tr>
              <a:tr h="7473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84" sz="2100">
                          <a:solidFill>
                            <a:srgbClr val="606060"/>
                          </a:solidFill>
                        </a:rPr>
                        <a:t>Prof C: 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C9C3BA"/>
                      </a:solidFill>
                      <a:miter lim="400000"/>
                    </a:lnL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pc="119" sz="3000"/>
                      </a:pP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pc="119" sz="3000"/>
                      </a:pP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C9C3BA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</a:tr>
              <a:tr h="7473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76" sz="1900">
                          <a:solidFill>
                            <a:srgbClr val="606060"/>
                          </a:solidFill>
                        </a:rPr>
                        <a:t>Prof C Reg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C9C3BA"/>
                      </a:solidFill>
                      <a:miter lim="400000"/>
                    </a:lnL>
                    <a:lnT w="12700">
                      <a:solidFill>
                        <a:srgbClr val="A5A59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pc="119" sz="3000"/>
                      </a:pP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pc="119" sz="3000"/>
                      </a:pP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5A59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C9C3BA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</a:tcPr>
                </a:tc>
              </a:tr>
              <a:tr h="7473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84" sz="2100">
                          <a:solidFill>
                            <a:srgbClr val="606060"/>
                          </a:solidFill>
                        </a:rPr>
                        <a:t>Prof C: 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C9C3BA"/>
                      </a:solidFill>
                      <a:miter lim="400000"/>
                    </a:lnL>
                    <a:lnB w="12700">
                      <a:solidFill>
                        <a:srgbClr val="C9C3B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C9C3B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C9C3B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C9C3B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C9C3B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pc="119" sz="30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C9C3B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pc="119" sz="3000">
                          <a:solidFill>
                            <a:srgbClr val="606060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C9C3BA"/>
                      </a:solidFill>
                      <a:miter lim="400000"/>
                    </a:lnR>
                    <a:lnB w="12700">
                      <a:solidFill>
                        <a:srgbClr val="C9C3BA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&amp; Dirty Conclusion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508000" y="1558583"/>
            <a:ext cx="11988800" cy="57277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  <a:p>
            <a:pPr marL="419099" indent="-419099">
              <a:buBlip>
                <a:blip r:embed="rId2"/>
              </a:buBlip>
              <a:defRPr sz="5600"/>
            </a:pPr>
            <a:r>
              <a:t>This is a very successful pilot</a:t>
            </a:r>
          </a:p>
          <a:p>
            <a:pPr marL="419099" indent="-419099">
              <a:buBlip>
                <a:blip r:embed="rId2"/>
              </a:buBlip>
              <a:defRPr sz="5600"/>
            </a:pPr>
            <a:r>
              <a:t>Right?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Looking for P5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Faculty: three self-selected, full-time, younger instructors</a:t>
            </a:r>
          </a:p>
          <a:p>
            <a:pPr>
              <a:buBlip>
                <a:blip r:embed="rId2"/>
              </a:buBlip>
            </a:pPr>
            <a:r>
              <a:t>14 students, one teacher and one embedded tutor</a:t>
            </a:r>
          </a:p>
          <a:p>
            <a:pPr>
              <a:buBlip>
                <a:blip r:embed="rId2"/>
              </a:buBlip>
            </a:pPr>
            <a:r>
              <a:t>How the 110 students were recruited</a:t>
            </a:r>
          </a:p>
          <a:p>
            <a:pPr lvl="1">
              <a:buBlip>
                <a:blip r:embed="rId2"/>
              </a:buBlip>
            </a:pPr>
            <a:r>
              <a:t>Students who tested one level below 1A, but didn't enroll in that English class in the fall  ====&gt; Self-selected students</a:t>
            </a:r>
          </a:p>
          <a:p>
            <a:pPr>
              <a:buBlip>
                <a:blip r:embed="rId2"/>
              </a:buBlip>
            </a:pPr>
            <a:r>
              <a:t>Small pilot number for only one semester</a:t>
            </a:r>
          </a:p>
        </p:txBody>
      </p:sp>
      <p:sp>
        <p:nvSpPr>
          <p:cNvPr id="196" name="Shape 196"/>
          <p:cNvSpPr/>
          <p:nvPr/>
        </p:nvSpPr>
        <p:spPr>
          <a:xfrm>
            <a:off x="1997372" y="1955802"/>
            <a:ext cx="90100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Pollyanna Perceptions of Pilot Program Progress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9099" indent="-419099">
              <a:buBlip>
                <a:blip r:embed="rId2"/>
              </a:buBlip>
              <a:defRPr sz="4400"/>
            </a:pPr>
            <a:r>
              <a:t>Introductions</a:t>
            </a:r>
          </a:p>
          <a:p>
            <a:pPr marL="419099" indent="-419099">
              <a:buBlip>
                <a:blip r:embed="rId2"/>
              </a:buBlip>
              <a:defRPr sz="4400"/>
            </a:pPr>
            <a:r>
              <a:t>Quick overview of PCC</a:t>
            </a:r>
          </a:p>
          <a:p>
            <a:pPr marL="419099" indent="-419099">
              <a:buBlip>
                <a:blip r:embed="rId2"/>
              </a:buBlip>
              <a:defRPr sz="4400"/>
            </a:pPr>
            <a:r>
              <a:t>How I got here (the “new” acceleration program)</a:t>
            </a:r>
          </a:p>
          <a:p>
            <a:pPr marL="419099" indent="-419099">
              <a:buBlip>
                <a:blip r:embed="rId2"/>
              </a:buBlip>
              <a:defRPr sz="4400"/>
            </a:pPr>
            <a:r>
              <a:t>The purpose of this session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Teacher Interviews and research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1"/>
            </a:pPr>
            <a:r>
              <a:t>I used to teach STACC, but I stopped</a:t>
            </a:r>
          </a:p>
          <a:p>
            <a:pPr>
              <a:buBlip>
                <a:blip r:embed="rId2"/>
              </a:buBlip>
              <a:defRPr i="1"/>
            </a:pPr>
            <a:r>
              <a:t>I’m teaching both co-req and STACC, and the co-req class is way better….</a:t>
            </a:r>
          </a:p>
          <a:p>
            <a:pPr>
              <a:buBlip>
                <a:blip r:embed="rId2"/>
              </a:buBlip>
            </a:pPr>
            <a:r>
              <a:t>STACC</a:t>
            </a:r>
          </a:p>
          <a:p>
            <a:pPr>
              <a:buBlip>
                <a:blip r:embed="rId2"/>
              </a:buBlip>
            </a:pPr>
            <a:r>
              <a:t>STACC</a:t>
            </a:r>
          </a:p>
          <a:p>
            <a:pPr>
              <a:buBlip>
                <a:blip r:embed="rId2"/>
              </a:buBlip>
            </a:pPr>
            <a:r>
              <a:t>STACC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STACC History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8145" indent="-398145" defTabSz="554990">
              <a:spcBef>
                <a:spcPts val="3900"/>
              </a:spcBef>
              <a:buBlip>
                <a:blip r:embed="rId2"/>
              </a:buBlip>
              <a:defRPr sz="3230"/>
            </a:pPr>
            <a:r>
              <a:t>2009: Initial </a:t>
            </a:r>
            <a:r>
              <a:rPr i="1">
                <a:latin typeface="Gill Sans SemiBold"/>
                <a:ea typeface="Gill Sans SemiBold"/>
                <a:cs typeface="Gill Sans SemiBold"/>
                <a:sym typeface="Gill Sans SemiBold"/>
              </a:rPr>
              <a:t>Faculty Inquiry Group</a:t>
            </a:r>
            <a:r>
              <a:t> after 3CSN acceleration workshop</a:t>
            </a:r>
          </a:p>
          <a:p>
            <a:pPr marL="398145" indent="-398145" defTabSz="554990">
              <a:spcBef>
                <a:spcPts val="3900"/>
              </a:spcBef>
              <a:buBlip>
                <a:blip r:embed="rId2"/>
              </a:buBlip>
              <a:defRPr sz="3230"/>
            </a:pPr>
            <a:r>
              <a:t>2 years of research and planning by faculty and administrators </a:t>
            </a:r>
          </a:p>
          <a:p>
            <a:pPr marL="398145" indent="-398145" defTabSz="554990">
              <a:spcBef>
                <a:spcPts val="3900"/>
              </a:spcBef>
              <a:buBlip>
                <a:blip r:embed="rId2"/>
              </a:buBlip>
              <a:defRPr sz="3230"/>
            </a:pPr>
            <a:r>
              <a:t>2011: Several pilot versions were tried out                             cohorts, no cohorts, 400 (Basic Skills) mainstreamed into English 100</a:t>
            </a:r>
          </a:p>
          <a:p>
            <a:pPr marL="398145" indent="-398145" defTabSz="554990">
              <a:spcBef>
                <a:spcPts val="3900"/>
              </a:spcBef>
              <a:buBlip>
                <a:blip r:embed="rId2"/>
              </a:buBlip>
              <a:defRPr sz="3230"/>
            </a:pPr>
            <a:r>
              <a:t>Eventually, the stretch, 2-semester cohort model was chosen</a:t>
            </a:r>
          </a:p>
          <a:p>
            <a:pPr marL="398145" indent="-398145" defTabSz="554990">
              <a:spcBef>
                <a:spcPts val="3900"/>
              </a:spcBef>
              <a:buBlip>
                <a:blip r:embed="rId2"/>
              </a:buBlip>
              <a:defRPr sz="3230"/>
            </a:pPr>
            <a:r>
              <a:t>Funding for group training (4 days) and a coordinator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STACC Structure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STRETCH &amp; ACCELERATION</a:t>
            </a:r>
          </a:p>
          <a:p>
            <a:pPr lvl="1">
              <a:buBlip>
                <a:blip r:embed="rId2"/>
              </a:buBlip>
            </a:pPr>
            <a:r>
              <a:t>Chose to model after Cal State San </a:t>
            </a:r>
            <a:r>
              <a:rPr u="sng">
                <a:hlinkClick r:id="rId3" invalidUrl="" action="" tgtFrame="" tooltip="" history="1" highlightClick="0" endSnd="0"/>
              </a:rPr>
              <a:t>Bernardino</a:t>
            </a:r>
            <a:r>
              <a:t> program </a:t>
            </a:r>
          </a:p>
          <a:p>
            <a:pPr lvl="1">
              <a:buBlip>
                <a:blip r:embed="rId2"/>
              </a:buBlip>
            </a:pPr>
            <a:r>
              <a:t>English 400—100—1A in one year</a:t>
            </a:r>
          </a:p>
          <a:p>
            <a:pPr lvl="1">
              <a:buBlip>
                <a:blip r:embed="rId2"/>
              </a:buBlip>
            </a:pPr>
            <a:r>
              <a:t>Cohort for two </a:t>
            </a:r>
            <a:r>
              <a:rPr u="sng">
                <a:hlinkClick r:id="rId4" invalidUrl="" action="" tgtFrame="" tooltip="" history="1" highlightClick="0" endSnd="0"/>
              </a:rPr>
              <a:t>semesters</a:t>
            </a:r>
            <a:r>
              <a:t> (same teacher)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Initial Data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xfrm>
            <a:off x="-751434" y="1159668"/>
            <a:ext cx="14076165" cy="745519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graphicFrame>
        <p:nvGraphicFramePr>
          <p:cNvPr id="209" name="Table 209"/>
          <p:cNvGraphicFramePr/>
          <p:nvPr/>
        </p:nvGraphicFramePr>
        <p:xfrm>
          <a:off x="175790" y="2021383"/>
          <a:ext cx="12665920" cy="69282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94264"/>
                <a:gridCol w="1399267"/>
                <a:gridCol w="1307336"/>
                <a:gridCol w="1221809"/>
                <a:gridCol w="770429"/>
                <a:gridCol w="2218090"/>
                <a:gridCol w="1473726"/>
                <a:gridCol w="1358967"/>
                <a:gridCol w="1309328"/>
              </a:tblGrid>
              <a:tr h="691554"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 Labels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45720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Enrollment in ENGL100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 ENGL100</a:t>
                      </a:r>
                    </a:p>
                  </a:txBody>
                  <a:tcPr marL="63500" marR="63500" marT="0" marB="0" anchor="t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 Rate (ENGL100)</a:t>
                      </a:r>
                    </a:p>
                  </a:txBody>
                  <a:tcPr marL="63500" marR="63500" marT="0" marB="0" anchor="t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45720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Enrollment in
(Engl 1A)</a:t>
                      </a:r>
                    </a:p>
                  </a:txBody>
                  <a:tcPr marL="63500" marR="63500" marT="0" marB="0" anchor="t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 b="1" sz="15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Progression Rate (</a:t>
                      </a:r>
                      <a:r>
                        <a:rPr sz="1300"/>
                        <a:t>ENGL100 to ENGL001A)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 in Engl 001A</a:t>
                      </a:r>
                    </a:p>
                  </a:txBody>
                  <a:tcPr marL="63500" marR="63500" marT="0" marB="0" anchor="t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45720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1A Success Rate</a:t>
                      </a:r>
                    </a:p>
                  </a:txBody>
                  <a:tcPr marL="63500" marR="63500" marT="0" marB="0" anchor="t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 b="1" sz="12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Sum of </a:t>
                      </a:r>
                      <a:r>
                        <a:rPr sz="900"/>
                        <a:t>EST_THROUGH</a:t>
                      </a:r>
                    </a:p>
                  </a:txBody>
                  <a:tcPr marL="63500" marR="63500" marT="0" marB="0" anchor="t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  <a:solidFill>
                      <a:srgbClr val="DDEBF7"/>
                    </a:solidFill>
                  </a:tcPr>
                </a:tc>
              </a:tr>
              <a:tr h="691554"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Fall 2012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1203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872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740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556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</a:tr>
              <a:tr h="691554"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STACC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176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147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691554"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NonSTACC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1027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725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601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446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691554"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Fall 2013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1665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1185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1216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841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</a:tr>
              <a:tr h="691554"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STACC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526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395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405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691554"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NonSTACC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1139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790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811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538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691554"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Fall 2014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1816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1301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1301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838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5875">
                      <a:solidFill>
                        <a:srgbClr val="9BC2E6"/>
                      </a:solidFill>
                      <a:miter lim="400000"/>
                    </a:lnB>
                  </a:tcPr>
                </a:tc>
              </a:tr>
              <a:tr h="691554"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STACC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777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542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567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381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5875">
                      <a:solidFill>
                        <a:srgbClr val="9BC2E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691554"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NonSTACC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1039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759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734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457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606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32%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10" name="Shape 210"/>
          <p:cNvSpPr/>
          <p:nvPr/>
        </p:nvSpPr>
        <p:spPr>
          <a:xfrm>
            <a:off x="-2241550" y="3202558"/>
            <a:ext cx="127000" cy="550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457200" algn="l" defTabSz="457200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happened to STACC?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xfrm>
            <a:off x="711200" y="2832100"/>
            <a:ext cx="11988800" cy="5727700"/>
          </a:xfrm>
          <a:prstGeom prst="rect">
            <a:avLst/>
          </a:prstGeom>
        </p:spPr>
        <p:txBody>
          <a:bodyPr/>
          <a:lstStyle/>
          <a:p>
            <a:pPr marL="419099" indent="-419099">
              <a:buBlip>
                <a:blip r:embed="rId2"/>
              </a:buBlip>
              <a:defRPr sz="4400"/>
            </a:pPr>
            <a:r>
              <a:t>Some “strong personalities” — passionate people had conflict</a:t>
            </a:r>
          </a:p>
          <a:p>
            <a:pPr marL="419099" indent="-419099">
              <a:buBlip>
                <a:blip r:embed="rId2"/>
              </a:buBlip>
              <a:defRPr sz="4400"/>
            </a:pPr>
            <a:r>
              <a:t>Inconsistent administrative support</a:t>
            </a:r>
          </a:p>
          <a:p>
            <a:pPr marL="419099" indent="-419099">
              <a:buBlip>
                <a:blip r:embed="rId2"/>
              </a:buBlip>
              <a:defRPr sz="4400"/>
            </a:pPr>
            <a:r>
              <a:t>Academic Freedom issues: handbook and joint assignments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happened to STACC (2)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xfrm>
            <a:off x="508000" y="2425700"/>
            <a:ext cx="11988800" cy="5727700"/>
          </a:xfrm>
          <a:prstGeom prst="rect">
            <a:avLst/>
          </a:prstGeom>
        </p:spPr>
        <p:txBody>
          <a:bodyPr/>
          <a:lstStyle/>
          <a:p>
            <a:pPr marL="419099" indent="-419099">
              <a:buBlip>
                <a:blip r:embed="rId2"/>
              </a:buBlip>
              <a:defRPr sz="4000"/>
            </a:pPr>
            <a:r>
              <a:t>Most of the initial faculty stopped their involvement in STACC </a:t>
            </a:r>
          </a:p>
          <a:p>
            <a:pPr marL="419099" indent="-419099">
              <a:buBlip>
                <a:blip r:embed="rId2"/>
              </a:buBlip>
              <a:defRPr sz="4000"/>
            </a:pPr>
            <a:r>
              <a:t>Last funding proposal rejected (why?)</a:t>
            </a:r>
          </a:p>
          <a:p>
            <a:pPr marL="419099" indent="-419099">
              <a:buBlip>
                <a:blip r:embed="rId2"/>
              </a:buBlip>
              <a:defRPr sz="4000"/>
            </a:pPr>
            <a:r>
              <a:t>No stipends, no coordinator (just a committee chair)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STACC Today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9099" indent="-419099">
              <a:buBlip>
                <a:blip r:embed="rId2"/>
              </a:buBlip>
              <a:defRPr sz="3900"/>
            </a:pPr>
            <a:r>
              <a:t>Currently about 20 sections per fall &amp; spring semester</a:t>
            </a:r>
          </a:p>
          <a:p>
            <a:pPr marL="419099" indent="-419099">
              <a:buBlip>
                <a:blip r:embed="rId2"/>
              </a:buBlip>
              <a:defRPr sz="3900"/>
            </a:pPr>
            <a:r>
              <a:t>Teachers:                                                                                 -a small group  of dedicated, full-time instructors               -all second-year full-time instructors                                    -adjuncts</a:t>
            </a:r>
          </a:p>
          <a:p>
            <a:pPr marL="419099" indent="-419099">
              <a:buBlip>
                <a:blip r:embed="rId2"/>
              </a:buBlip>
              <a:defRPr sz="3900"/>
            </a:pPr>
            <a:r>
              <a:t>Voluntary, online training in Canvas, monthly meetings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PCC over the last few years</a:t>
            </a:r>
          </a:p>
        </p:txBody>
      </p:sp>
      <p:sp>
        <p:nvSpPr>
          <p:cNvPr id="222" name="Shape 2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9099" indent="-419099">
              <a:buBlip>
                <a:blip r:embed="rId2"/>
              </a:buBlip>
              <a:defRPr sz="4400"/>
            </a:pPr>
            <a:r>
              <a:t>High stress level campus-wide</a:t>
            </a:r>
          </a:p>
          <a:p>
            <a:pPr lvl="1">
              <a:buBlip>
                <a:blip r:embed="rId2"/>
              </a:buBlip>
              <a:defRPr sz="4400"/>
            </a:pPr>
            <a:r>
              <a:t>Series of “</a:t>
            </a:r>
            <a:r>
              <a:rPr i="1"/>
              <a:t>unpopular</a:t>
            </a:r>
            <a:r>
              <a:t>” presidents</a:t>
            </a:r>
          </a:p>
          <a:p>
            <a:pPr lvl="1">
              <a:buBlip>
                <a:blip r:embed="rId2"/>
              </a:buBlip>
              <a:defRPr sz="4400"/>
            </a:pPr>
            <a:r>
              <a:t>Revolving door of VPs </a:t>
            </a:r>
          </a:p>
          <a:p>
            <a:pPr lvl="1">
              <a:buBlip>
                <a:blip r:embed="rId2"/>
              </a:buBlip>
              <a:defRPr sz="4400"/>
            </a:pPr>
            <a:r>
              <a:t>Confusing series of programs, edicts and directions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PCC over the last few years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508000" y="2667000"/>
            <a:ext cx="11988800" cy="5727700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sz="4300"/>
            </a:pPr>
            <a:r>
              <a:t>Polarized faculty—academic senate battles</a:t>
            </a:r>
          </a:p>
          <a:p>
            <a:pPr lvl="1">
              <a:buBlip>
                <a:blip r:embed="rId2"/>
              </a:buBlip>
              <a:defRPr sz="4300"/>
            </a:pPr>
            <a:r>
              <a:t>Academic Senate president (active STACC teacher) driven from office</a:t>
            </a:r>
          </a:p>
          <a:p>
            <a:pPr lvl="1">
              <a:buBlip>
                <a:blip r:embed="rId2"/>
              </a:buBlip>
              <a:defRPr sz="4300"/>
            </a:pPr>
            <a:r>
              <a:t>2015 WASC Accreditation visit led to </a:t>
            </a:r>
            <a:r>
              <a:rPr u="sng">
                <a:latin typeface="Gill Sans SemiBold"/>
                <a:ea typeface="Gill Sans SemiBold"/>
                <a:cs typeface="Gill Sans SemiBold"/>
                <a:sym typeface="Gill Sans SemiBold"/>
              </a:rPr>
              <a:t>Probation</a:t>
            </a:r>
            <a:endParaRPr u="sng"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1">
              <a:buBlip>
                <a:blip r:embed="rId2"/>
              </a:buBlip>
              <a:defRPr sz="4300"/>
            </a:pPr>
            <a:r>
              <a:rPr u="sng">
                <a:latin typeface="Gill Sans SemiBold"/>
                <a:ea typeface="Gill Sans SemiBold"/>
                <a:cs typeface="Gill Sans SemiBold"/>
                <a:sym typeface="Gill Sans SemiBold"/>
              </a:rPr>
              <a:t>The brakes are out and no one is steering!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Purpose of this session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xfrm>
            <a:off x="829733" y="4396315"/>
            <a:ext cx="11988801" cy="57277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Reinvigorate English Acceleration at PCC</a:t>
            </a:r>
          </a:p>
          <a:p>
            <a:pPr>
              <a:buBlip>
                <a:blip r:embed="rId2"/>
              </a:buBlip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SWOT analysis                                                         Strengths                                                                Weaknesses                                                           Opportunities                                                              Threats</a:t>
            </a:r>
          </a:p>
        </p:txBody>
      </p:sp>
      <p:pic>
        <p:nvPicPr>
          <p:cNvPr id="229" name="hel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316" y="2667000"/>
            <a:ext cx="2006646" cy="2006645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2983243" y="3007805"/>
            <a:ext cx="4362847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From you!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Introduce yourselves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Who, what, where</a:t>
            </a:r>
          </a:p>
          <a:p>
            <a:pPr>
              <a:buBlip>
                <a:blip r:embed="rId2"/>
              </a:buBlip>
            </a:pPr>
            <a:r>
              <a:t>Characterize your school’s acceleration efforts using a car metaphor. Is your school aTesla or a Fiat, etc?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New Hope</a:t>
            </a:r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9099" indent="-419099">
              <a:buBlip>
                <a:blip r:embed="rId2"/>
              </a:buBlip>
              <a:defRPr sz="4100"/>
            </a:pPr>
            <a:r>
              <a:t>Relative calm prevails</a:t>
            </a:r>
          </a:p>
          <a:p>
            <a:pPr marL="419099" indent="-419099">
              <a:buBlip>
                <a:blip r:embed="rId2"/>
              </a:buBlip>
              <a:defRPr sz="4100"/>
            </a:pPr>
            <a:r>
              <a:t>A new (2nd year) college president (and more new VPs and assistant deans)</a:t>
            </a:r>
          </a:p>
          <a:p>
            <a:pPr marL="419099" indent="-419099">
              <a:buBlip>
                <a:blip r:embed="rId2"/>
              </a:buBlip>
              <a:defRPr sz="4100"/>
            </a:pPr>
            <a:r>
              <a:t>New English Department dean (as of Tuesday)</a:t>
            </a:r>
          </a:p>
          <a:p>
            <a:pPr marL="419099" indent="-419099">
              <a:buBlip>
                <a:blip r:embed="rId2"/>
              </a:buBlip>
              <a:defRPr sz="4100"/>
            </a:pPr>
            <a:r>
              <a:t>Multiple Measures implementation means more students might need &amp; choose acceleration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new Hope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9099" indent="-419099">
              <a:buBlip>
                <a:blip r:embed="rId2"/>
              </a:buBlip>
              <a:defRPr sz="4200"/>
            </a:pPr>
            <a:r>
              <a:t>PCC growing Pathways program actively steers new pathways students into both acceleration models</a:t>
            </a:r>
          </a:p>
          <a:p>
            <a:pPr marL="419099" indent="-419099">
              <a:buBlip>
                <a:blip r:embed="rId2"/>
              </a:buBlip>
              <a:defRPr sz="4200"/>
            </a:pPr>
            <a:r>
              <a:t>A lot of new fun time English faculty: they already know acceleration and have less “PCC baggage”</a:t>
            </a:r>
          </a:p>
          <a:p>
            <a:pPr marL="419099" indent="-419099">
              <a:buBlip>
                <a:blip r:embed="rId2"/>
              </a:buBlip>
              <a:defRPr sz="4200"/>
            </a:pPr>
            <a:r>
              <a:t>Equity funding: there is a question about qualifying for it.  However, I think we can get funded with a well-written strategic proposal (I’m here).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/>
            <a:r>
              <a:t>Participant Feedback</a:t>
            </a:r>
          </a:p>
        </p:txBody>
      </p:sp>
      <p:sp>
        <p:nvSpPr>
          <p:cNvPr id="239" name="Shape 239"/>
          <p:cNvSpPr/>
          <p:nvPr>
            <p:ph type="body" idx="1"/>
          </p:nvPr>
        </p:nvSpPr>
        <p:spPr>
          <a:xfrm>
            <a:off x="508000" y="2872315"/>
            <a:ext cx="11988800" cy="5727701"/>
          </a:xfrm>
          <a:prstGeom prst="rect">
            <a:avLst/>
          </a:prstGeom>
        </p:spPr>
        <p:txBody>
          <a:bodyPr/>
          <a:lstStyle/>
          <a:p>
            <a:pPr marL="410717" indent="-410717" defTabSz="572516">
              <a:spcBef>
                <a:spcPts val="4100"/>
              </a:spcBef>
              <a:buBlip>
                <a:blip r:embed="rId2"/>
              </a:buBlip>
              <a:defRPr sz="3626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Issue #1: Can STACC and the Co-req model co-exist?</a:t>
            </a:r>
          </a:p>
          <a:p>
            <a:pPr lvl="1" marL="821436" indent="-410718" defTabSz="572516">
              <a:spcBef>
                <a:spcPts val="4100"/>
              </a:spcBef>
              <a:buBlip>
                <a:blip r:embed="rId2"/>
              </a:buBlip>
              <a:defRPr sz="3332"/>
            </a:pPr>
            <a:r>
              <a:t>“</a:t>
            </a:r>
            <a:r>
              <a:rPr i="1"/>
              <a:t>Yes</a:t>
            </a:r>
            <a:r>
              <a:t>”</a:t>
            </a:r>
          </a:p>
          <a:p>
            <a:pPr lvl="1" marL="821436" indent="-410718" defTabSz="572516">
              <a:spcBef>
                <a:spcPts val="4100"/>
              </a:spcBef>
              <a:buBlip>
                <a:blip r:embed="rId2"/>
              </a:buBlip>
              <a:defRPr sz="3332"/>
            </a:pPr>
            <a:r>
              <a:t>“</a:t>
            </a:r>
            <a:r>
              <a:rPr i="1"/>
              <a:t>Yes. Irvine Valley is trying both</a:t>
            </a:r>
            <a:r>
              <a:t>”</a:t>
            </a:r>
          </a:p>
          <a:p>
            <a:pPr lvl="1" marL="821436" indent="-410718" defTabSz="572516">
              <a:spcBef>
                <a:spcPts val="4100"/>
              </a:spcBef>
              <a:buBlip>
                <a:blip r:embed="rId2"/>
              </a:buBlip>
              <a:defRPr i="1" sz="3332"/>
            </a:pPr>
            <a:r>
              <a:t>“No. Go Co-req and dump STACC. We debated doing both, but more schools re doing co-req and Stretch complicates registration.”</a:t>
            </a:r>
          </a:p>
          <a:p>
            <a:pPr lvl="1" marL="821436" indent="-410718" defTabSz="572516">
              <a:spcBef>
                <a:spcPts val="4100"/>
              </a:spcBef>
              <a:buBlip>
                <a:blip r:embed="rId2"/>
              </a:buBlip>
              <a:defRPr i="1" sz="3332"/>
            </a:pPr>
            <a:r>
              <a:t>“MAYBE your school can use both types to support a variety of students”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Participant Feedback</a:t>
            </a:r>
          </a:p>
        </p:txBody>
      </p:sp>
      <p:sp>
        <p:nvSpPr>
          <p:cNvPr id="242" name="Shape 2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6234" indent="-356234" defTabSz="496570">
              <a:spcBef>
                <a:spcPts val="3500"/>
              </a:spcBef>
              <a:buBlip>
                <a:blip r:embed="rId2"/>
              </a:buBlip>
              <a:defRPr sz="3825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Issue #2: funding and a coordinator/administrator</a:t>
            </a:r>
          </a:p>
          <a:p>
            <a:pPr marL="356234" indent="-356234" defTabSz="496570">
              <a:spcBef>
                <a:spcPts val="3500"/>
              </a:spcBef>
              <a:buBlip>
                <a:blip r:embed="rId2"/>
              </a:buBlip>
              <a:defRPr sz="3825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You must have a “point person” to</a:t>
            </a:r>
          </a:p>
          <a:p>
            <a:pPr lvl="1" marL="712470" indent="-356235" defTabSz="496570">
              <a:spcBef>
                <a:spcPts val="3500"/>
              </a:spcBef>
              <a:buBlip>
                <a:blip r:embed="rId2"/>
              </a:buBlip>
              <a:defRPr sz="2890"/>
            </a:pPr>
            <a:r>
              <a:t>be the face of acceleration </a:t>
            </a:r>
          </a:p>
          <a:p>
            <a:pPr lvl="1" marL="712470" indent="-356235" defTabSz="496570">
              <a:spcBef>
                <a:spcPts val="3500"/>
              </a:spcBef>
              <a:buBlip>
                <a:blip r:embed="rId2"/>
              </a:buBlip>
              <a:defRPr sz="2890"/>
            </a:pPr>
            <a:r>
              <a:t>“sell” acceleration in the department and school</a:t>
            </a:r>
          </a:p>
          <a:p>
            <a:pPr lvl="1" marL="712470" indent="-356235" defTabSz="496570">
              <a:spcBef>
                <a:spcPts val="3500"/>
              </a:spcBef>
              <a:buBlip>
                <a:blip r:embed="rId2"/>
              </a:buBlip>
              <a:defRPr sz="2890"/>
            </a:pPr>
            <a:r>
              <a:t>work with school admin to ensure integration of acceleration into the school overall picture. </a:t>
            </a:r>
          </a:p>
          <a:p>
            <a:pPr lvl="1" marL="712470" indent="-356235" defTabSz="496570">
              <a:spcBef>
                <a:spcPts val="3500"/>
              </a:spcBef>
              <a:buBlip>
                <a:blip r:embed="rId2"/>
              </a:buBlip>
              <a:defRPr sz="2975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The point person(s) must have either release time or stipends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Session takeaways</a:t>
            </a:r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  <a:p>
            <a:pPr lvl="1">
              <a:buBlip>
                <a:blip r:embed="rId2"/>
              </a:buBlip>
            </a:pPr>
            <a:r>
              <a:t>You must have training and ongoing support (a cohort) for acceleration teachers </a:t>
            </a:r>
          </a:p>
          <a:p>
            <a:pPr lvl="1">
              <a:buBlip>
                <a:blip r:embed="rId2"/>
              </a:buBlip>
            </a:pPr>
            <a:r>
              <a:t>Check IVC for how to build in academic freedom Don’t overthink or make the co-req class too complicated or structured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xfrm>
            <a:off x="386344" y="96760"/>
            <a:ext cx="11988801" cy="1905001"/>
          </a:xfrm>
          <a:prstGeom prst="rect">
            <a:avLst/>
          </a:prstGeom>
        </p:spPr>
        <p:txBody>
          <a:bodyPr/>
          <a:lstStyle/>
          <a:p>
            <a:pPr/>
            <a:r>
              <a:t>Fun fact: </a:t>
            </a:r>
          </a:p>
        </p:txBody>
      </p:sp>
      <p:sp>
        <p:nvSpPr>
          <p:cNvPr id="248" name="Shape 24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249" name="dan-lee-phtos-and-card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960" y="1444578"/>
            <a:ext cx="9904781" cy="757909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5866457" y="6652683"/>
            <a:ext cx="6347107" cy="173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My dad was the first student in Bruce Lee’s LA school of Jeet Kun Do, so I knew Bruce Lee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LA JKD Schoo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249" y="721552"/>
            <a:ext cx="8978974" cy="7042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the_jkd_symbol_by_mrmario-d339gql.pn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1731" y="7546495"/>
            <a:ext cx="1679477" cy="1679476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6307174" y="4565649"/>
            <a:ext cx="39045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</a:t>
            </a:r>
          </a:p>
        </p:txBody>
      </p:sp>
      <p:pic>
        <p:nvPicPr>
          <p:cNvPr id="255" name="yin-yang-ios-7-symbol_318-34386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29781" y="7822740"/>
            <a:ext cx="1326453" cy="1326453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5994400" y="4368800"/>
            <a:ext cx="1270000" cy="1270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7" name="Shape 257"/>
          <p:cNvSpPr/>
          <p:nvPr/>
        </p:nvSpPr>
        <p:spPr>
          <a:xfrm>
            <a:off x="9959445" y="2933038"/>
            <a:ext cx="2745185" cy="73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192" y="14256"/>
                </a:moveTo>
                <a:lnTo>
                  <a:pt x="5192" y="21600"/>
                </a:lnTo>
                <a:lnTo>
                  <a:pt x="0" y="10800"/>
                </a:lnTo>
                <a:lnTo>
                  <a:pt x="5192" y="0"/>
                </a:lnTo>
                <a:lnTo>
                  <a:pt x="5192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1">
              <a:hueOff val="-266614"/>
              <a:satOff val="17837"/>
              <a:lumOff val="172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is here?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5300"/>
            </a:pPr>
            <a:r>
              <a:t>Experienced in ALP</a:t>
            </a:r>
          </a:p>
          <a:p>
            <a:pPr>
              <a:buBlip>
                <a:blip r:embed="rId2"/>
              </a:buBlip>
              <a:defRPr sz="5300"/>
            </a:pPr>
            <a:r>
              <a:t>New to ALP</a:t>
            </a:r>
          </a:p>
          <a:p>
            <a:pPr>
              <a:buBlip>
                <a:blip r:embed="rId2"/>
              </a:buBlip>
              <a:defRPr sz="5300"/>
            </a:pPr>
            <a:r>
              <a:t>Had great success with acceleration</a:t>
            </a:r>
          </a:p>
          <a:p>
            <a:pPr>
              <a:buBlip>
                <a:blip r:embed="rId2"/>
              </a:buBlip>
              <a:defRPr sz="5300"/>
            </a:pPr>
            <a:r>
              <a:t>Had some notable “oops” moments in implementing acceleration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Rob Lee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5000"/>
            </a:pPr>
            <a:r>
              <a:t>High School ESL department 1986-1992 </a:t>
            </a:r>
          </a:p>
          <a:p>
            <a:pPr>
              <a:buBlip>
                <a:blip r:embed="rId2"/>
              </a:buBlip>
              <a:defRPr sz="5000"/>
            </a:pPr>
            <a:r>
              <a:t>ESL faculty at PCC 1992-2006</a:t>
            </a:r>
          </a:p>
          <a:p>
            <a:pPr>
              <a:buBlip>
                <a:blip r:embed="rId2"/>
              </a:buBlip>
              <a:defRPr sz="5000"/>
            </a:pPr>
            <a:r>
              <a:t>English Faculty (Writing Center Coordinator) 2006-2017 </a:t>
            </a:r>
          </a:p>
          <a:p>
            <a:pPr>
              <a:buBlip>
                <a:blip r:embed="rId2"/>
              </a:buBlip>
              <a:defRPr sz="5000"/>
            </a:pPr>
            <a:r>
              <a:t>I’m NOT an acceleration expert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619" y="2905899"/>
            <a:ext cx="5778501" cy="5854701"/>
          </a:xfrm>
          <a:prstGeom prst="rect">
            <a:avLst/>
          </a:prstGeom>
        </p:spPr>
      </p:pic>
      <p:sp>
        <p:nvSpPr>
          <p:cNvPr id="150" name="Shape 150"/>
          <p:cNvSpPr/>
          <p:nvPr>
            <p:ph type="title"/>
          </p:nvPr>
        </p:nvSpPr>
        <p:spPr>
          <a:xfrm>
            <a:off x="169333" y="596900"/>
            <a:ext cx="11988801" cy="1905000"/>
          </a:xfrm>
          <a:prstGeom prst="rect">
            <a:avLst/>
          </a:prstGeom>
        </p:spPr>
        <p:txBody>
          <a:bodyPr/>
          <a:lstStyle/>
          <a:p>
            <a:pPr/>
            <a:r>
              <a:t>Pasadena City College</a:t>
            </a:r>
          </a:p>
        </p:txBody>
      </p:sp>
      <p:sp>
        <p:nvSpPr>
          <p:cNvPr id="151" name="Shape 151"/>
          <p:cNvSpPr/>
          <p:nvPr>
            <p:ph type="body" sz="half" idx="1"/>
          </p:nvPr>
        </p:nvSpPr>
        <p:spPr>
          <a:xfrm>
            <a:off x="6646333" y="3702050"/>
            <a:ext cx="6203554" cy="5524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</a:p>
          <a:p>
            <a:pPr>
              <a:buBlip>
                <a:blip r:embed="rId3"/>
              </a:buBlip>
              <a:defRPr sz="3300"/>
            </a:pPr>
            <a:r>
              <a:t>80% of students receive a BOG fee waiver</a:t>
            </a:r>
          </a:p>
          <a:p>
            <a:pPr marL="368299" indent="-368299">
              <a:buBlip>
                <a:blip r:embed="rId3"/>
              </a:buBlip>
              <a:defRPr sz="3300"/>
            </a:pPr>
            <a:r>
              <a:t>70-75% of students test into Basic Skills math and/or English</a:t>
            </a:r>
          </a:p>
          <a:p>
            <a:pPr>
              <a:buBlip>
                <a:blip r:embed="rId3"/>
              </a:buBlip>
              <a:defRPr sz="3300"/>
            </a:pPr>
            <a:r>
              <a:t>40 full-time English faculty              77 part-time English faculty</a:t>
            </a:r>
          </a:p>
        </p:txBody>
      </p:sp>
      <p:pic>
        <p:nvPicPr>
          <p:cNvPr id="152" name="8FERRu_k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21154" y="2150450"/>
            <a:ext cx="3011407" cy="3011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619" y="2905899"/>
            <a:ext cx="5778501" cy="5854701"/>
          </a:xfrm>
          <a:prstGeom prst="rect">
            <a:avLst/>
          </a:prstGeom>
        </p:spPr>
      </p:pic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Pasadena City College</a:t>
            </a:r>
          </a:p>
        </p:txBody>
      </p:sp>
      <p:sp>
        <p:nvSpPr>
          <p:cNvPr id="156" name="Shape 15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68299" indent="-368299">
              <a:buBlip>
                <a:blip r:embed="rId3"/>
              </a:buBlip>
              <a:defRPr sz="4600"/>
            </a:pPr>
            <a:r>
              <a:t>We have Pathways! </a:t>
            </a:r>
          </a:p>
          <a:p>
            <a:pPr marL="368299" indent="-368299">
              <a:buBlip>
                <a:blip r:embed="rId3"/>
              </a:buBlip>
              <a:defRPr sz="4600"/>
            </a:pPr>
            <a:r>
              <a:t>Aspen Award finalist (7th)</a:t>
            </a:r>
          </a:p>
          <a:p>
            <a:pPr marL="368299" indent="-368299">
              <a:buBlip>
                <a:blip r:embed="rId3"/>
              </a:buBlip>
              <a:defRPr sz="4600"/>
            </a:pPr>
            <a:r>
              <a:t>“We’re so GREAT”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But……………….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508000" y="2667000"/>
            <a:ext cx="11988800" cy="5727700"/>
          </a:xfrm>
          <a:prstGeom prst="rect">
            <a:avLst/>
          </a:prstGeom>
        </p:spPr>
        <p:txBody>
          <a:bodyPr/>
          <a:lstStyle/>
          <a:p>
            <a:pPr marL="368299" indent="-368299">
              <a:spcBef>
                <a:spcPts val="3200"/>
              </a:spcBef>
              <a:buSzPct val="30000"/>
              <a:buBlip>
                <a:blip r:embed="rId3"/>
              </a:buBlip>
              <a:defRPr sz="3600"/>
            </a:pPr>
          </a:p>
          <a:p>
            <a:pPr marL="368299" indent="-368299">
              <a:spcBef>
                <a:spcPts val="3200"/>
              </a:spcBef>
              <a:buSzPct val="30000"/>
              <a:buBlip>
                <a:blip r:embed="rId3"/>
              </a:buBlip>
              <a:defRPr sz="3600"/>
            </a:pPr>
            <a:r>
              <a:t>We award about 1,000-1,500 AA degrees a year (but some students earn multiple degrees)</a:t>
            </a:r>
          </a:p>
          <a:p>
            <a:pPr marL="368299" indent="-368299">
              <a:spcBef>
                <a:spcPts val="3200"/>
              </a:spcBef>
              <a:buSzPct val="30000"/>
              <a:buBlip>
                <a:blip r:embed="rId3"/>
              </a:buBlip>
              <a:defRPr sz="3600"/>
            </a:pPr>
            <a:r>
              <a:t>Our average is 6 years for a degree</a:t>
            </a:r>
          </a:p>
          <a:p>
            <a:pPr marL="368299" indent="-368299">
              <a:spcBef>
                <a:spcPts val="3200"/>
              </a:spcBef>
              <a:buSzPct val="30000"/>
              <a:buBlip>
                <a:blip r:embed="rId3"/>
              </a:buBlip>
              <a:defRPr sz="3600"/>
            </a:pPr>
            <a:r>
              <a:t>Many students come to PCC because of our reputation, so we have a small percentage of students who skew our data (success, retention, time to complete, etc) e.g., my oldest two children attended PCC and both transferred out after 2 years.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“New Acceleration model”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9099" indent="-419099">
              <a:buBlip>
                <a:blip r:embed="rId2"/>
              </a:buBlip>
              <a:defRPr sz="3900"/>
            </a:pPr>
            <a:r>
              <a:t>During Winter 2017, I heard about a new (small) pilot for English students in the spring. It was a “new” acceleration model for PCC.</a:t>
            </a:r>
          </a:p>
          <a:p>
            <a:pPr marL="419099" indent="-419099">
              <a:buBlip>
                <a:blip r:embed="rId2"/>
              </a:buBlip>
              <a:defRPr sz="3900"/>
            </a:pPr>
            <a:r>
              <a:t>An opportunity to embed tutors in an accelerated classroom (I’ve been waiting for years to do this after attending an SI conference).</a:t>
            </a:r>
          </a:p>
          <a:p>
            <a:pPr marL="419099" indent="-419099">
              <a:buBlip>
                <a:blip r:embed="rId2"/>
              </a:buBlip>
              <a:defRPr sz="3900"/>
            </a:pPr>
            <a:r>
              <a:t>I had 2 weeks to prepare everyone, including teachers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