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 id="2147484236" r:id="rId2"/>
  </p:sldMasterIdLst>
  <p:sldIdLst>
    <p:sldId id="256" r:id="rId3"/>
    <p:sldId id="260" r:id="rId4"/>
    <p:sldId id="257" r:id="rId5"/>
    <p:sldId id="258" r:id="rId6"/>
    <p:sldId id="279" r:id="rId7"/>
    <p:sldId id="280" r:id="rId8"/>
    <p:sldId id="262" r:id="rId9"/>
    <p:sldId id="276" r:id="rId10"/>
    <p:sldId id="275" r:id="rId11"/>
    <p:sldId id="263" r:id="rId12"/>
    <p:sldId id="286" r:id="rId13"/>
    <p:sldId id="264" r:id="rId14"/>
    <p:sldId id="281" r:id="rId15"/>
    <p:sldId id="282" r:id="rId16"/>
    <p:sldId id="283" r:id="rId17"/>
    <p:sldId id="284" r:id="rId18"/>
    <p:sldId id="285" r:id="rId19"/>
    <p:sldId id="287" r:id="rId20"/>
    <p:sldId id="269" r:id="rId21"/>
    <p:sldId id="270" r:id="rId22"/>
    <p:sldId id="272" r:id="rId23"/>
    <p:sldId id="273" r:id="rId24"/>
    <p:sldId id="274" r:id="rId25"/>
    <p:sldId id="25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8379A0E-4C31-439A-8723-A547EB32021A}" type="datetimeFigureOut">
              <a:rPr lang="en-US" smtClean="0"/>
              <a:t>6/26/2015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AA8D5A4-03FE-4C18-B2E2-82E213C80FB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379A0E-4C31-439A-8723-A547EB32021A}"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8D5A4-03FE-4C18-B2E2-82E213C80F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379A0E-4C31-439A-8723-A547EB32021A}"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8D5A4-03FE-4C18-B2E2-82E213C80FB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8379A0E-4C31-439A-8723-A547EB32021A}" type="datetimeFigureOut">
              <a:rPr lang="en-US" smtClean="0">
                <a:solidFill>
                  <a:srgbClr val="534949"/>
                </a:solidFill>
              </a:rPr>
              <a:pPr/>
              <a:t>6/26/2015</a:t>
            </a:fld>
            <a:endParaRPr lang="en-US">
              <a:solidFill>
                <a:srgbClr val="534949"/>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34949"/>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5AA8D5A4-03FE-4C18-B2E2-82E213C80FB8}" type="slidenum">
              <a:rPr lang="en-US" smtClean="0"/>
              <a:pPr/>
              <a:t>‹#›</a:t>
            </a:fld>
            <a:endParaRPr lang="en-US"/>
          </a:p>
        </p:txBody>
      </p:sp>
    </p:spTree>
    <p:extLst>
      <p:ext uri="{BB962C8B-B14F-4D97-AF65-F5344CB8AC3E}">
        <p14:creationId xmlns:p14="http://schemas.microsoft.com/office/powerpoint/2010/main" val="305772127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8379A0E-4C31-439A-8723-A547EB32021A}" type="datetimeFigureOut">
              <a:rPr lang="en-US" smtClean="0">
                <a:solidFill>
                  <a:srgbClr val="534949"/>
                </a:solidFill>
              </a:rPr>
              <a:pPr/>
              <a:t>6/26/2015</a:t>
            </a:fld>
            <a:endParaRPr lang="en-US">
              <a:solidFill>
                <a:srgbClr val="534949"/>
              </a:solidFill>
            </a:endParaRPr>
          </a:p>
        </p:txBody>
      </p:sp>
      <p:sp>
        <p:nvSpPr>
          <p:cNvPr id="9" name="Slide Number Placeholder 8"/>
          <p:cNvSpPr>
            <a:spLocks noGrp="1"/>
          </p:cNvSpPr>
          <p:nvPr>
            <p:ph type="sldNum" sz="quarter" idx="15"/>
          </p:nvPr>
        </p:nvSpPr>
        <p:spPr/>
        <p:txBody>
          <a:bodyPr rtlCol="0"/>
          <a:lstStyle/>
          <a:p>
            <a:fld id="{5AA8D5A4-03FE-4C18-B2E2-82E213C80FB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34949"/>
              </a:solidFill>
            </a:endParaRPr>
          </a:p>
        </p:txBody>
      </p:sp>
    </p:spTree>
    <p:extLst>
      <p:ext uri="{BB962C8B-B14F-4D97-AF65-F5344CB8AC3E}">
        <p14:creationId xmlns:p14="http://schemas.microsoft.com/office/powerpoint/2010/main" val="1969304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8379A0E-4C31-439A-8723-A547EB32021A}" type="datetimeFigureOut">
              <a:rPr lang="en-US" smtClean="0">
                <a:solidFill>
                  <a:srgbClr val="CCD1B9"/>
                </a:solidFill>
              </a:rPr>
              <a:pPr/>
              <a:t>6/26/2015</a:t>
            </a:fld>
            <a:endParaRPr lang="en-US">
              <a:solidFill>
                <a:srgbClr val="CCD1B9"/>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CCD1B9"/>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5AA8D5A4-03FE-4C18-B2E2-82E213C80FB8}" type="slidenum">
              <a:rPr lang="en-US" smtClean="0"/>
              <a:pPr/>
              <a:t>‹#›</a:t>
            </a:fld>
            <a:endParaRPr lang="en-US"/>
          </a:p>
        </p:txBody>
      </p:sp>
    </p:spTree>
    <p:extLst>
      <p:ext uri="{BB962C8B-B14F-4D97-AF65-F5344CB8AC3E}">
        <p14:creationId xmlns:p14="http://schemas.microsoft.com/office/powerpoint/2010/main" val="399950581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8379A0E-4C31-439A-8723-A547EB32021A}" type="datetimeFigureOut">
              <a:rPr lang="en-US" smtClean="0">
                <a:solidFill>
                  <a:srgbClr val="534949"/>
                </a:solidFill>
              </a:rPr>
              <a:pPr/>
              <a:t>6/26/2015</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p:txBody>
          <a:bodyPr/>
          <a:lstStyle/>
          <a:p>
            <a:fld id="{5AA8D5A4-03FE-4C18-B2E2-82E213C80FB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783030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8379A0E-4C31-439A-8723-A547EB32021A}" type="datetimeFigureOut">
              <a:rPr lang="en-US" smtClean="0">
                <a:solidFill>
                  <a:srgbClr val="534949"/>
                </a:solidFill>
              </a:rPr>
              <a:pPr/>
              <a:t>6/26/2015</a:t>
            </a:fld>
            <a:endParaRPr lang="en-US">
              <a:solidFill>
                <a:srgbClr val="534949"/>
              </a:solidFill>
            </a:endParaRPr>
          </a:p>
        </p:txBody>
      </p:sp>
      <p:sp>
        <p:nvSpPr>
          <p:cNvPr id="8" name="Footer Placeholder 7"/>
          <p:cNvSpPr>
            <a:spLocks noGrp="1"/>
          </p:cNvSpPr>
          <p:nvPr>
            <p:ph type="ftr" sz="quarter" idx="11"/>
          </p:nvPr>
        </p:nvSpPr>
        <p:spPr/>
        <p:txBody>
          <a:bodyPr/>
          <a:lstStyle/>
          <a:p>
            <a:endParaRPr lang="en-US">
              <a:solidFill>
                <a:srgbClr val="534949"/>
              </a:solidFill>
            </a:endParaRPr>
          </a:p>
        </p:txBody>
      </p:sp>
      <p:sp>
        <p:nvSpPr>
          <p:cNvPr id="9" name="Slide Number Placeholder 8"/>
          <p:cNvSpPr>
            <a:spLocks noGrp="1"/>
          </p:cNvSpPr>
          <p:nvPr>
            <p:ph type="sldNum" sz="quarter" idx="12"/>
          </p:nvPr>
        </p:nvSpPr>
        <p:spPr/>
        <p:txBody>
          <a:bodyPr/>
          <a:lstStyle/>
          <a:p>
            <a:fld id="{5AA8D5A4-03FE-4C18-B2E2-82E213C80FB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605167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8379A0E-4C31-439A-8723-A547EB32021A}" type="datetimeFigureOut">
              <a:rPr lang="en-US" smtClean="0">
                <a:solidFill>
                  <a:srgbClr val="534949"/>
                </a:solidFill>
              </a:rPr>
              <a:pPr/>
              <a:t>6/26/2015</a:t>
            </a:fld>
            <a:endParaRPr lang="en-US">
              <a:solidFill>
                <a:srgbClr val="534949"/>
              </a:solidFill>
            </a:endParaRPr>
          </a:p>
        </p:txBody>
      </p:sp>
      <p:sp>
        <p:nvSpPr>
          <p:cNvPr id="7" name="Slide Number Placeholder 6"/>
          <p:cNvSpPr>
            <a:spLocks noGrp="1"/>
          </p:cNvSpPr>
          <p:nvPr>
            <p:ph type="sldNum" sz="quarter" idx="11"/>
          </p:nvPr>
        </p:nvSpPr>
        <p:spPr/>
        <p:txBody>
          <a:bodyPr rtlCol="0"/>
          <a:lstStyle/>
          <a:p>
            <a:fld id="{5AA8D5A4-03FE-4C18-B2E2-82E213C80FB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34949"/>
              </a:solidFill>
            </a:endParaRPr>
          </a:p>
        </p:txBody>
      </p:sp>
    </p:spTree>
    <p:extLst>
      <p:ext uri="{BB962C8B-B14F-4D97-AF65-F5344CB8AC3E}">
        <p14:creationId xmlns:p14="http://schemas.microsoft.com/office/powerpoint/2010/main" val="2566589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79A0E-4C31-439A-8723-A547EB32021A}" type="datetimeFigureOut">
              <a:rPr lang="en-US" smtClean="0">
                <a:solidFill>
                  <a:srgbClr val="534949"/>
                </a:solidFill>
              </a:rPr>
              <a:pPr/>
              <a:t>6/26/2015</a:t>
            </a:fld>
            <a:endParaRPr lang="en-US">
              <a:solidFill>
                <a:srgbClr val="534949"/>
              </a:solidFill>
            </a:endParaRPr>
          </a:p>
        </p:txBody>
      </p:sp>
      <p:sp>
        <p:nvSpPr>
          <p:cNvPr id="3" name="Footer Placeholder 2"/>
          <p:cNvSpPr>
            <a:spLocks noGrp="1"/>
          </p:cNvSpPr>
          <p:nvPr>
            <p:ph type="ftr" sz="quarter" idx="11"/>
          </p:nvPr>
        </p:nvSpPr>
        <p:spPr/>
        <p:txBody>
          <a:bodyPr/>
          <a:lstStyle/>
          <a:p>
            <a:endParaRPr lang="en-US">
              <a:solidFill>
                <a:srgbClr val="534949"/>
              </a:solidFill>
            </a:endParaRPr>
          </a:p>
        </p:txBody>
      </p:sp>
      <p:sp>
        <p:nvSpPr>
          <p:cNvPr id="4" name="Slide Number Placeholder 3"/>
          <p:cNvSpPr>
            <a:spLocks noGrp="1"/>
          </p:cNvSpPr>
          <p:nvPr>
            <p:ph type="sldNum" sz="quarter" idx="12"/>
          </p:nvPr>
        </p:nvSpPr>
        <p:spPr/>
        <p:txBody>
          <a:bodyPr/>
          <a:lstStyle/>
          <a:p>
            <a:fld id="{5AA8D5A4-03FE-4C18-B2E2-82E213C80FB8}" type="slidenum">
              <a:rPr lang="en-US" smtClean="0"/>
              <a:pPr/>
              <a:t>‹#›</a:t>
            </a:fld>
            <a:endParaRPr lang="en-US"/>
          </a:p>
        </p:txBody>
      </p:sp>
    </p:spTree>
    <p:extLst>
      <p:ext uri="{BB962C8B-B14F-4D97-AF65-F5344CB8AC3E}">
        <p14:creationId xmlns:p14="http://schemas.microsoft.com/office/powerpoint/2010/main" val="2453072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8379A0E-4C31-439A-8723-A547EB32021A}" type="datetimeFigureOut">
              <a:rPr lang="en-US" smtClean="0">
                <a:solidFill>
                  <a:srgbClr val="534949"/>
                </a:solidFill>
              </a:rPr>
              <a:pPr/>
              <a:t>6/26/2015</a:t>
            </a:fld>
            <a:endParaRPr lang="en-US">
              <a:solidFill>
                <a:srgbClr val="534949"/>
              </a:solidFill>
            </a:endParaRPr>
          </a:p>
        </p:txBody>
      </p:sp>
      <p:sp>
        <p:nvSpPr>
          <p:cNvPr id="22" name="Slide Number Placeholder 21"/>
          <p:cNvSpPr>
            <a:spLocks noGrp="1"/>
          </p:cNvSpPr>
          <p:nvPr>
            <p:ph type="sldNum" sz="quarter" idx="15"/>
          </p:nvPr>
        </p:nvSpPr>
        <p:spPr/>
        <p:txBody>
          <a:bodyPr rtlCol="0"/>
          <a:lstStyle/>
          <a:p>
            <a:fld id="{5AA8D5A4-03FE-4C18-B2E2-82E213C80FB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34949"/>
              </a:solidFill>
            </a:endParaRPr>
          </a:p>
        </p:txBody>
      </p:sp>
    </p:spTree>
    <p:extLst>
      <p:ext uri="{BB962C8B-B14F-4D97-AF65-F5344CB8AC3E}">
        <p14:creationId xmlns:p14="http://schemas.microsoft.com/office/powerpoint/2010/main" val="123410575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8379A0E-4C31-439A-8723-A547EB32021A}" type="datetimeFigureOut">
              <a:rPr lang="en-US" smtClean="0"/>
              <a:t>6/26/2015</a:t>
            </a:fld>
            <a:endParaRPr lang="en-US"/>
          </a:p>
        </p:txBody>
      </p:sp>
      <p:sp>
        <p:nvSpPr>
          <p:cNvPr id="9" name="Slide Number Placeholder 8"/>
          <p:cNvSpPr>
            <a:spLocks noGrp="1"/>
          </p:cNvSpPr>
          <p:nvPr>
            <p:ph type="sldNum" sz="quarter" idx="15"/>
          </p:nvPr>
        </p:nvSpPr>
        <p:spPr/>
        <p:txBody>
          <a:bodyPr rtlCol="0"/>
          <a:lstStyle/>
          <a:p>
            <a:fld id="{5AA8D5A4-03FE-4C18-B2E2-82E213C80FB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48379A0E-4C31-439A-8723-A547EB32021A}" type="datetimeFigureOut">
              <a:rPr lang="en-US" smtClean="0">
                <a:solidFill>
                  <a:srgbClr val="534949"/>
                </a:solidFill>
              </a:rPr>
              <a:pPr/>
              <a:t>6/26/2015</a:t>
            </a:fld>
            <a:endParaRPr lang="en-US">
              <a:solidFill>
                <a:srgbClr val="534949"/>
              </a:solidFill>
            </a:endParaRPr>
          </a:p>
        </p:txBody>
      </p:sp>
      <p:sp>
        <p:nvSpPr>
          <p:cNvPr id="18" name="Slide Number Placeholder 17"/>
          <p:cNvSpPr>
            <a:spLocks noGrp="1"/>
          </p:cNvSpPr>
          <p:nvPr>
            <p:ph type="sldNum" sz="quarter" idx="11"/>
          </p:nvPr>
        </p:nvSpPr>
        <p:spPr/>
        <p:txBody>
          <a:bodyPr rtlCol="0"/>
          <a:lstStyle/>
          <a:p>
            <a:fld id="{5AA8D5A4-03FE-4C18-B2E2-82E213C80FB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34949"/>
              </a:solidFill>
            </a:endParaRPr>
          </a:p>
        </p:txBody>
      </p:sp>
    </p:spTree>
    <p:extLst>
      <p:ext uri="{BB962C8B-B14F-4D97-AF65-F5344CB8AC3E}">
        <p14:creationId xmlns:p14="http://schemas.microsoft.com/office/powerpoint/2010/main" val="2933400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379A0E-4C31-439A-8723-A547EB32021A}" type="datetimeFigureOut">
              <a:rPr lang="en-US" smtClean="0">
                <a:solidFill>
                  <a:srgbClr val="534949"/>
                </a:solidFill>
              </a:rPr>
              <a:pPr/>
              <a:t>6/26/2015</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5AA8D5A4-03FE-4C18-B2E2-82E213C80FB8}" type="slidenum">
              <a:rPr lang="en-US" smtClean="0"/>
              <a:pPr/>
              <a:t>‹#›</a:t>
            </a:fld>
            <a:endParaRPr lang="en-US"/>
          </a:p>
        </p:txBody>
      </p:sp>
    </p:spTree>
    <p:extLst>
      <p:ext uri="{BB962C8B-B14F-4D97-AF65-F5344CB8AC3E}">
        <p14:creationId xmlns:p14="http://schemas.microsoft.com/office/powerpoint/2010/main" val="8008269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379A0E-4C31-439A-8723-A547EB32021A}" type="datetimeFigureOut">
              <a:rPr lang="en-US" smtClean="0">
                <a:solidFill>
                  <a:srgbClr val="534949"/>
                </a:solidFill>
              </a:rPr>
              <a:pPr/>
              <a:t>6/26/2015</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5AA8D5A4-03FE-4C18-B2E2-82E213C80FB8}" type="slidenum">
              <a:rPr lang="en-US" smtClean="0"/>
              <a:pPr/>
              <a:t>‹#›</a:t>
            </a:fld>
            <a:endParaRPr lang="en-US"/>
          </a:p>
        </p:txBody>
      </p:sp>
    </p:spTree>
    <p:extLst>
      <p:ext uri="{BB962C8B-B14F-4D97-AF65-F5344CB8AC3E}">
        <p14:creationId xmlns:p14="http://schemas.microsoft.com/office/powerpoint/2010/main" val="216046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8379A0E-4C31-439A-8723-A547EB32021A}" type="datetimeFigureOut">
              <a:rPr lang="en-US" smtClean="0"/>
              <a:t>6/26/2015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AA8D5A4-03FE-4C18-B2E2-82E213C80F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8379A0E-4C31-439A-8723-A547EB32021A}" type="datetimeFigureOut">
              <a:rPr lang="en-US" smtClean="0"/>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8D5A4-03FE-4C18-B2E2-82E213C80FB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8379A0E-4C31-439A-8723-A547EB32021A}" type="datetimeFigureOut">
              <a:rPr lang="en-US" smtClean="0"/>
              <a:t>6/26/2015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8D5A4-03FE-4C18-B2E2-82E213C80FB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8379A0E-4C31-439A-8723-A547EB32021A}" type="datetimeFigureOut">
              <a:rPr lang="en-US" smtClean="0"/>
              <a:t>6/26/2015</a:t>
            </a:fld>
            <a:endParaRPr lang="en-US"/>
          </a:p>
        </p:txBody>
      </p:sp>
      <p:sp>
        <p:nvSpPr>
          <p:cNvPr id="7" name="Slide Number Placeholder 6"/>
          <p:cNvSpPr>
            <a:spLocks noGrp="1"/>
          </p:cNvSpPr>
          <p:nvPr>
            <p:ph type="sldNum" sz="quarter" idx="11"/>
          </p:nvPr>
        </p:nvSpPr>
        <p:spPr/>
        <p:txBody>
          <a:bodyPr rtlCol="0"/>
          <a:lstStyle/>
          <a:p>
            <a:fld id="{5AA8D5A4-03FE-4C18-B2E2-82E213C80FB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79A0E-4C31-439A-8723-A547EB32021A}" type="datetimeFigureOut">
              <a:rPr lang="en-US" smtClean="0"/>
              <a:t>6/26/2015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8D5A4-03FE-4C18-B2E2-82E213C80F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8379A0E-4C31-439A-8723-A547EB32021A}" type="datetimeFigureOut">
              <a:rPr lang="en-US" smtClean="0"/>
              <a:t>6/26/2015</a:t>
            </a:fld>
            <a:endParaRPr lang="en-US"/>
          </a:p>
        </p:txBody>
      </p:sp>
      <p:sp>
        <p:nvSpPr>
          <p:cNvPr id="22" name="Slide Number Placeholder 21"/>
          <p:cNvSpPr>
            <a:spLocks noGrp="1"/>
          </p:cNvSpPr>
          <p:nvPr>
            <p:ph type="sldNum" sz="quarter" idx="15"/>
          </p:nvPr>
        </p:nvSpPr>
        <p:spPr/>
        <p:txBody>
          <a:bodyPr rtlCol="0"/>
          <a:lstStyle/>
          <a:p>
            <a:fld id="{5AA8D5A4-03FE-4C18-B2E2-82E213C80FB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8379A0E-4C31-439A-8723-A547EB32021A}" type="datetimeFigureOut">
              <a:rPr lang="en-US" smtClean="0"/>
              <a:t>6/26/2015</a:t>
            </a:fld>
            <a:endParaRPr lang="en-US"/>
          </a:p>
        </p:txBody>
      </p:sp>
      <p:sp>
        <p:nvSpPr>
          <p:cNvPr id="18" name="Slide Number Placeholder 17"/>
          <p:cNvSpPr>
            <a:spLocks noGrp="1"/>
          </p:cNvSpPr>
          <p:nvPr>
            <p:ph type="sldNum" sz="quarter" idx="11"/>
          </p:nvPr>
        </p:nvSpPr>
        <p:spPr/>
        <p:txBody>
          <a:bodyPr rtlCol="0"/>
          <a:lstStyle/>
          <a:p>
            <a:fld id="{5AA8D5A4-03FE-4C18-B2E2-82E213C80FB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8379A0E-4C31-439A-8723-A547EB32021A}" type="datetimeFigureOut">
              <a:rPr lang="en-US" smtClean="0"/>
              <a:t>6/26/2015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AA8D5A4-03FE-4C18-B2E2-82E213C80F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8379A0E-4C31-439A-8723-A547EB32021A}" type="datetimeFigureOut">
              <a:rPr lang="en-US" smtClean="0">
                <a:solidFill>
                  <a:srgbClr val="534949"/>
                </a:solidFill>
              </a:rPr>
              <a:pPr/>
              <a:t>6/26/2015</a:t>
            </a:fld>
            <a:endParaRPr lang="en-US">
              <a:solidFill>
                <a:srgbClr val="534949"/>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34949"/>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AA8D5A4-03FE-4C18-B2E2-82E213C80FB8}" type="slidenum">
              <a:rPr lang="en-US" smtClean="0"/>
              <a:pPr/>
              <a:t>‹#›</a:t>
            </a:fld>
            <a:endParaRPr lang="en-US"/>
          </a:p>
        </p:txBody>
      </p:sp>
    </p:spTree>
    <p:extLst>
      <p:ext uri="{BB962C8B-B14F-4D97-AF65-F5344CB8AC3E}">
        <p14:creationId xmlns:p14="http://schemas.microsoft.com/office/powerpoint/2010/main" val="150949500"/>
      </p:ext>
    </p:extLst>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19400" y="4648200"/>
            <a:ext cx="6553200" cy="1752600"/>
          </a:xfrm>
        </p:spPr>
        <p:txBody>
          <a:bodyPr>
            <a:normAutofit/>
          </a:bodyPr>
          <a:lstStyle/>
          <a:p>
            <a:r>
              <a:rPr lang="en-US" b="1" dirty="0" smtClean="0"/>
              <a:t>2015 Conference on Acceleration in Developmental Education</a:t>
            </a:r>
          </a:p>
          <a:p>
            <a:r>
              <a:rPr lang="en-US" dirty="0" smtClean="0"/>
              <a:t>June 26, 2015</a:t>
            </a:r>
          </a:p>
          <a:p>
            <a:r>
              <a:rPr lang="en-US" dirty="0" err="1" smtClean="0"/>
              <a:t>Elsbeth</a:t>
            </a:r>
            <a:r>
              <a:rPr lang="en-US" dirty="0" smtClean="0"/>
              <a:t> </a:t>
            </a:r>
            <a:r>
              <a:rPr lang="en-US" dirty="0" err="1" smtClean="0"/>
              <a:t>Mantler</a:t>
            </a:r>
            <a:r>
              <a:rPr lang="en-US" dirty="0" smtClean="0"/>
              <a:t>, Instructor CCBC</a:t>
            </a:r>
            <a:endParaRPr lang="en-US" dirty="0"/>
          </a:p>
        </p:txBody>
      </p:sp>
      <p:sp>
        <p:nvSpPr>
          <p:cNvPr id="5" name="TextBox 4"/>
          <p:cNvSpPr txBox="1"/>
          <p:nvPr/>
        </p:nvSpPr>
        <p:spPr>
          <a:xfrm>
            <a:off x="76200" y="152400"/>
            <a:ext cx="8763000" cy="3939540"/>
          </a:xfrm>
          <a:prstGeom prst="rect">
            <a:avLst/>
          </a:prstGeom>
          <a:noFill/>
        </p:spPr>
        <p:txBody>
          <a:bodyPr wrap="square" rtlCol="0">
            <a:spAutoFit/>
          </a:bodyPr>
          <a:lstStyle/>
          <a:p>
            <a:pPr algn="ctr"/>
            <a:r>
              <a:rPr lang="en-US" sz="5000" dirty="0" smtClean="0">
                <a:solidFill>
                  <a:schemeClr val="tx1">
                    <a:lumMod val="50000"/>
                    <a:lumOff val="50000"/>
                  </a:schemeClr>
                </a:solidFill>
              </a:rPr>
              <a:t>Backward Research: </a:t>
            </a:r>
          </a:p>
          <a:p>
            <a:pPr algn="ctr"/>
            <a:r>
              <a:rPr lang="en-US" sz="5000" dirty="0" smtClean="0">
                <a:solidFill>
                  <a:schemeClr val="tx1">
                    <a:lumMod val="50000"/>
                    <a:lumOff val="50000"/>
                  </a:schemeClr>
                </a:solidFill>
              </a:rPr>
              <a:t>A Demonstration of Research Writing Instruction Using Backward Design</a:t>
            </a:r>
            <a:endParaRPr lang="en-US" sz="5000" dirty="0">
              <a:solidFill>
                <a:schemeClr val="tx1">
                  <a:lumMod val="50000"/>
                  <a:lumOff val="50000"/>
                </a:schemeClr>
              </a:solidFill>
            </a:endParaRPr>
          </a:p>
        </p:txBody>
      </p:sp>
    </p:spTree>
    <p:extLst>
      <p:ext uri="{BB962C8B-B14F-4D97-AF65-F5344CB8AC3E}">
        <p14:creationId xmlns:p14="http://schemas.microsoft.com/office/powerpoint/2010/main" val="3995275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rmAutofit fontScale="90000"/>
          </a:bodyPr>
          <a:lstStyle/>
          <a:p>
            <a:pPr algn="ctr"/>
            <a:r>
              <a:rPr lang="en-US" u="sng" dirty="0" smtClean="0"/>
              <a:t>classroom Activities to scaffold research essay writing</a:t>
            </a:r>
            <a:r>
              <a:rPr lang="en-US" dirty="0"/>
              <a:t/>
            </a:r>
            <a:br>
              <a:rPr lang="en-US" dirty="0"/>
            </a:br>
            <a:endParaRPr lang="en-US" b="1" dirty="0"/>
          </a:p>
        </p:txBody>
      </p:sp>
      <p:sp>
        <p:nvSpPr>
          <p:cNvPr id="3" name="Content Placeholder 2"/>
          <p:cNvSpPr>
            <a:spLocks noGrp="1"/>
          </p:cNvSpPr>
          <p:nvPr>
            <p:ph sz="quarter" idx="1"/>
          </p:nvPr>
        </p:nvSpPr>
        <p:spPr/>
        <p:txBody>
          <a:bodyPr/>
          <a:lstStyle/>
          <a:p>
            <a:r>
              <a:rPr lang="en-US" dirty="0" smtClean="0"/>
              <a:t>I am passing out one activity that I give to my students in the developmental/052 class. This is handed out </a:t>
            </a:r>
            <a:r>
              <a:rPr lang="en-US" smtClean="0"/>
              <a:t>the same day </a:t>
            </a:r>
            <a:r>
              <a:rPr lang="en-US" dirty="0" smtClean="0"/>
              <a:t>the students receive the instructions for the essay. My hope is that they can pick a topic that is </a:t>
            </a:r>
            <a:r>
              <a:rPr lang="en-US" b="1" dirty="0" smtClean="0"/>
              <a:t>genuinely interesting to them</a:t>
            </a:r>
            <a:r>
              <a:rPr lang="en-US" dirty="0" smtClean="0"/>
              <a:t>.</a:t>
            </a:r>
          </a:p>
          <a:p>
            <a:pPr marL="0" indent="0">
              <a:buNone/>
            </a:pPr>
            <a:endParaRPr lang="en-US" dirty="0" smtClean="0"/>
          </a:p>
          <a:p>
            <a:pPr marL="0" indent="0">
              <a:buNone/>
            </a:pPr>
            <a:endParaRPr lang="en-US" dirty="0" smtClean="0"/>
          </a:p>
          <a:p>
            <a:r>
              <a:rPr lang="en-US" dirty="0" smtClean="0"/>
              <a:t>Please take about 5 minutes to answer these questions and discuss with a partner. </a:t>
            </a:r>
          </a:p>
          <a:p>
            <a:endParaRPr lang="en-US" dirty="0"/>
          </a:p>
        </p:txBody>
      </p:sp>
      <p:sp>
        <p:nvSpPr>
          <p:cNvPr id="4" name="TextBox 3"/>
          <p:cNvSpPr txBox="1"/>
          <p:nvPr/>
        </p:nvSpPr>
        <p:spPr>
          <a:xfrm>
            <a:off x="351503" y="1182639"/>
            <a:ext cx="5410200" cy="461665"/>
          </a:xfrm>
          <a:prstGeom prst="rect">
            <a:avLst/>
          </a:prstGeom>
          <a:noFill/>
        </p:spPr>
        <p:txBody>
          <a:bodyPr wrap="square" rtlCol="0">
            <a:spAutoFit/>
          </a:bodyPr>
          <a:lstStyle/>
          <a:p>
            <a:r>
              <a:rPr lang="en-US" sz="2400" b="1" dirty="0" smtClean="0"/>
              <a:t>1. CHOOSING A TOPIC</a:t>
            </a:r>
            <a:endParaRPr lang="en-US" sz="2400" b="1" dirty="0"/>
          </a:p>
        </p:txBody>
      </p:sp>
    </p:spTree>
    <p:extLst>
      <p:ext uri="{BB962C8B-B14F-4D97-AF65-F5344CB8AC3E}">
        <p14:creationId xmlns:p14="http://schemas.microsoft.com/office/powerpoint/2010/main" val="3890280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topic</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 want students to have a real connection to the topic (this should not exist in a vacuum).</a:t>
            </a:r>
          </a:p>
          <a:p>
            <a:r>
              <a:rPr lang="en-US" dirty="0" smtClean="0"/>
              <a:t>It allows students to think about everyday things in their life and realize they could possible write about them for this essay.</a:t>
            </a:r>
          </a:p>
          <a:p>
            <a:r>
              <a:rPr lang="en-US" dirty="0" smtClean="0"/>
              <a:t>Students have had success with this exercise. I have had students write about environmental issues in their neighborhood, questions about where their food comes from, and transportation problems in their city just to name a few.</a:t>
            </a:r>
          </a:p>
          <a:p>
            <a:r>
              <a:rPr lang="en-US" dirty="0" smtClean="0"/>
              <a:t>This gives the students a voice and agency because they are writing about something that is </a:t>
            </a:r>
            <a:r>
              <a:rPr lang="en-US" b="1" dirty="0" smtClean="0"/>
              <a:t>relevant to them. </a:t>
            </a:r>
          </a:p>
          <a:p>
            <a:endParaRPr lang="en-US" dirty="0"/>
          </a:p>
        </p:txBody>
      </p:sp>
    </p:spTree>
    <p:extLst>
      <p:ext uri="{BB962C8B-B14F-4D97-AF65-F5344CB8AC3E}">
        <p14:creationId xmlns:p14="http://schemas.microsoft.com/office/powerpoint/2010/main" val="313543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Evaluating sources</a:t>
            </a:r>
            <a:endParaRPr lang="en-US" b="1" dirty="0"/>
          </a:p>
        </p:txBody>
      </p:sp>
      <p:sp>
        <p:nvSpPr>
          <p:cNvPr id="3" name="Content Placeholder 2"/>
          <p:cNvSpPr>
            <a:spLocks noGrp="1"/>
          </p:cNvSpPr>
          <p:nvPr>
            <p:ph sz="quarter" idx="1"/>
          </p:nvPr>
        </p:nvSpPr>
        <p:spPr/>
        <p:txBody>
          <a:bodyPr/>
          <a:lstStyle/>
          <a:p>
            <a:r>
              <a:rPr lang="en-US" dirty="0" smtClean="0"/>
              <a:t>The class visited the library and were taught a lesson about research methods within the CCBC databases. At this visit and during the next class period, students conducted research on the CCBC databases with the help of a librarian and myself. </a:t>
            </a:r>
          </a:p>
        </p:txBody>
      </p:sp>
    </p:spTree>
    <p:extLst>
      <p:ext uri="{BB962C8B-B14F-4D97-AF65-F5344CB8AC3E}">
        <p14:creationId xmlns:p14="http://schemas.microsoft.com/office/powerpoint/2010/main" val="4180594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Source Evaluation checklist</a:t>
            </a:r>
            <a:endParaRPr lang="en-US" dirty="0"/>
          </a:p>
        </p:txBody>
      </p:sp>
      <p:sp>
        <p:nvSpPr>
          <p:cNvPr id="3" name="Content Placeholder 2"/>
          <p:cNvSpPr>
            <a:spLocks noGrp="1"/>
          </p:cNvSpPr>
          <p:nvPr>
            <p:ph sz="quarter" idx="1"/>
          </p:nvPr>
        </p:nvSpPr>
        <p:spPr/>
        <p:txBody>
          <a:bodyPr/>
          <a:lstStyle/>
          <a:p>
            <a:r>
              <a:rPr lang="en-US" dirty="0" smtClean="0"/>
              <a:t>Students are asked to print out a few sources that seem like they will be a good fit for their essay.</a:t>
            </a:r>
          </a:p>
          <a:p>
            <a:r>
              <a:rPr lang="en-US" dirty="0" smtClean="0"/>
              <a:t>After the library, in the 052 class, we start a discussion about what it means for a source to be reliable.</a:t>
            </a:r>
          </a:p>
          <a:p>
            <a:r>
              <a:rPr lang="en-US" dirty="0" smtClean="0"/>
              <a:t>I have the students create a√ </a:t>
            </a:r>
            <a:r>
              <a:rPr lang="en-US" dirty="0"/>
              <a:t>Source Evaluation </a:t>
            </a:r>
            <a:r>
              <a:rPr lang="en-US" dirty="0" smtClean="0"/>
              <a:t>Checklist via this discussion.</a:t>
            </a:r>
          </a:p>
          <a:p>
            <a:r>
              <a:rPr lang="en-US" dirty="0" smtClean="0"/>
              <a:t>The students have the power to bring up what they think is important in a source, and we create a master class checklist that is posted on Blackboard.</a:t>
            </a:r>
            <a:endParaRPr lang="en-US" dirty="0"/>
          </a:p>
        </p:txBody>
      </p:sp>
    </p:spTree>
    <p:extLst>
      <p:ext uri="{BB962C8B-B14F-4D97-AF65-F5344CB8AC3E}">
        <p14:creationId xmlns:p14="http://schemas.microsoft.com/office/powerpoint/2010/main" val="301190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evaluation checklist from spring 2015</a:t>
            </a:r>
            <a:endParaRPr lang="en-US" dirty="0"/>
          </a:p>
        </p:txBody>
      </p:sp>
      <p:sp>
        <p:nvSpPr>
          <p:cNvPr id="3" name="Content Placeholder 2"/>
          <p:cNvSpPr>
            <a:spLocks noGrp="1"/>
          </p:cNvSpPr>
          <p:nvPr>
            <p:ph sz="quarter" idx="1"/>
          </p:nvPr>
        </p:nvSpPr>
        <p:spPr/>
        <p:txBody>
          <a:bodyPr/>
          <a:lstStyle/>
          <a:p>
            <a:r>
              <a:rPr lang="en-US" dirty="0" smtClean="0"/>
              <a:t>“When did it come out?”</a:t>
            </a:r>
          </a:p>
          <a:p>
            <a:r>
              <a:rPr lang="en-US" dirty="0" smtClean="0"/>
              <a:t>“Who does the author work for?”</a:t>
            </a:r>
          </a:p>
          <a:p>
            <a:r>
              <a:rPr lang="en-US" dirty="0" smtClean="0"/>
              <a:t>“Where does the author get their information?”</a:t>
            </a:r>
          </a:p>
          <a:p>
            <a:r>
              <a:rPr lang="en-US" dirty="0" smtClean="0"/>
              <a:t>“Where did this article come out?”</a:t>
            </a:r>
          </a:p>
          <a:p>
            <a:r>
              <a:rPr lang="en-US" dirty="0" smtClean="0"/>
              <a:t>“Can we tell why the author wrote the article?”</a:t>
            </a:r>
          </a:p>
          <a:p>
            <a:r>
              <a:rPr lang="en-US" dirty="0" smtClean="0"/>
              <a:t>“Do they seem to be on one side or the other side too much?”</a:t>
            </a:r>
          </a:p>
          <a:p>
            <a:r>
              <a:rPr lang="en-US" dirty="0" smtClean="0"/>
              <a:t>“Is the author friends with or related to anyone involved in the topic?”</a:t>
            </a:r>
          </a:p>
          <a:p>
            <a:r>
              <a:rPr lang="en-US" dirty="0" smtClean="0"/>
              <a:t>“Does it seem like they know what they are talking about? Why?”</a:t>
            </a:r>
          </a:p>
          <a:p>
            <a:endParaRPr lang="en-US" dirty="0" smtClean="0"/>
          </a:p>
          <a:p>
            <a:endParaRPr lang="en-US" dirty="0"/>
          </a:p>
        </p:txBody>
      </p:sp>
    </p:spTree>
    <p:extLst>
      <p:ext uri="{BB962C8B-B14F-4D97-AF65-F5344CB8AC3E}">
        <p14:creationId xmlns:p14="http://schemas.microsoft.com/office/powerpoint/2010/main" val="3065044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543800" cy="1417638"/>
          </a:xfrm>
        </p:spPr>
        <p:txBody>
          <a:bodyPr>
            <a:noAutofit/>
          </a:bodyPr>
          <a:lstStyle/>
          <a:p>
            <a:r>
              <a:rPr lang="en-US" sz="3200" dirty="0" smtClean="0"/>
              <a:t>Exercise for analyzing their sources: “Check it out, or leave it on the shelf?”</a:t>
            </a:r>
            <a:endParaRPr lang="en-US" sz="3200" dirty="0"/>
          </a:p>
        </p:txBody>
      </p:sp>
      <p:sp>
        <p:nvSpPr>
          <p:cNvPr id="3" name="Content Placeholder 2"/>
          <p:cNvSpPr>
            <a:spLocks noGrp="1"/>
          </p:cNvSpPr>
          <p:nvPr>
            <p:ph sz="quarter" idx="1"/>
          </p:nvPr>
        </p:nvSpPr>
        <p:spPr/>
        <p:txBody>
          <a:bodyPr>
            <a:normAutofit/>
          </a:bodyPr>
          <a:lstStyle/>
          <a:p>
            <a:pPr marL="0" indent="0" algn="ctr">
              <a:buNone/>
            </a:pPr>
            <a:r>
              <a:rPr lang="en-US" sz="3200" b="1" dirty="0" smtClean="0">
                <a:solidFill>
                  <a:srgbClr val="00B0F0"/>
                </a:solidFill>
              </a:rPr>
              <a:t>We are information consumers</a:t>
            </a:r>
            <a:endParaRPr lang="en-US" sz="3200" b="1" dirty="0">
              <a:solidFill>
                <a:srgbClr val="00B0F0"/>
              </a:solidFill>
            </a:endParaRP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341418"/>
            <a:ext cx="4509608" cy="3878263"/>
          </a:xfrm>
          <a:prstGeom prst="rect">
            <a:avLst/>
          </a:prstGeom>
        </p:spPr>
      </p:pic>
    </p:spTree>
    <p:extLst>
      <p:ext uri="{BB962C8B-B14F-4D97-AF65-F5344CB8AC3E}">
        <p14:creationId xmlns:p14="http://schemas.microsoft.com/office/powerpoint/2010/main" val="2591382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it out, or leave it on the shelf</a:t>
            </a:r>
            <a:endParaRPr lang="en-US" dirty="0"/>
          </a:p>
        </p:txBody>
      </p:sp>
      <p:sp>
        <p:nvSpPr>
          <p:cNvPr id="3" name="Content Placeholder 2"/>
          <p:cNvSpPr>
            <a:spLocks noGrp="1"/>
          </p:cNvSpPr>
          <p:nvPr>
            <p:ph sz="quarter" idx="1"/>
          </p:nvPr>
        </p:nvSpPr>
        <p:spPr/>
        <p:txBody>
          <a:bodyPr>
            <a:normAutofit/>
          </a:bodyPr>
          <a:lstStyle/>
          <a:p>
            <a:pPr marL="0" indent="0">
              <a:buNone/>
            </a:pPr>
            <a:r>
              <a:rPr lang="en-US" sz="2300" b="1" dirty="0"/>
              <a:t>Instructions: Read your source. </a:t>
            </a:r>
            <a:endParaRPr lang="en-US" sz="2300" dirty="0"/>
          </a:p>
          <a:p>
            <a:pPr marL="0" indent="0">
              <a:buNone/>
            </a:pPr>
            <a:r>
              <a:rPr lang="en-US" sz="2300" b="1" dirty="0"/>
              <a:t>After reading the article, answer the questions you wrote for </a:t>
            </a:r>
            <a:r>
              <a:rPr lang="en-US" sz="2300" b="1" dirty="0" smtClean="0"/>
              <a:t>your </a:t>
            </a:r>
            <a:r>
              <a:rPr lang="en-US" sz="2300" b="1" dirty="0"/>
              <a:t>√ Source Evaluation checklist</a:t>
            </a:r>
          </a:p>
          <a:p>
            <a:pPr marL="0" indent="0">
              <a:buNone/>
            </a:pPr>
            <a:endParaRPr lang="en-US" sz="1800" dirty="0"/>
          </a:p>
          <a:p>
            <a:pPr marL="0" indent="0">
              <a:buNone/>
            </a:pPr>
            <a:endParaRPr lang="en-US" sz="1800" dirty="0"/>
          </a:p>
          <a:p>
            <a:pPr algn="ctr"/>
            <a:r>
              <a:rPr lang="en-US" sz="3200" b="1" u="sng" dirty="0"/>
              <a:t>Based on your answers to these questions, would you…</a:t>
            </a:r>
          </a:p>
          <a:p>
            <a:pPr marL="0" indent="0">
              <a:buNone/>
            </a:pPr>
            <a:endParaRPr lang="en-US" dirty="0" smtClean="0"/>
          </a:p>
        </p:txBody>
      </p:sp>
    </p:spTree>
    <p:extLst>
      <p:ext uri="{BB962C8B-B14F-4D97-AF65-F5344CB8AC3E}">
        <p14:creationId xmlns:p14="http://schemas.microsoft.com/office/powerpoint/2010/main" val="2456996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0" y="2362200"/>
            <a:ext cx="4224528" cy="2973324"/>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00" y="2329088"/>
            <a:ext cx="3200400" cy="24003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363724"/>
            <a:ext cx="3657600" cy="2398776"/>
          </a:xfrm>
          <a:prstGeom prst="rect">
            <a:avLst/>
          </a:prstGeom>
        </p:spPr>
      </p:pic>
      <p:sp>
        <p:nvSpPr>
          <p:cNvPr id="8" name="TextBox 7"/>
          <p:cNvSpPr txBox="1"/>
          <p:nvPr/>
        </p:nvSpPr>
        <p:spPr>
          <a:xfrm>
            <a:off x="326136" y="815370"/>
            <a:ext cx="3919728" cy="1569660"/>
          </a:xfrm>
          <a:prstGeom prst="rect">
            <a:avLst/>
          </a:prstGeom>
          <a:noFill/>
        </p:spPr>
        <p:txBody>
          <a:bodyPr wrap="square" rtlCol="0">
            <a:spAutoFit/>
          </a:bodyPr>
          <a:lstStyle/>
          <a:p>
            <a:r>
              <a:rPr lang="en-US" sz="3200" dirty="0" smtClean="0"/>
              <a:t>Decide if your source is ready to check out…</a:t>
            </a:r>
            <a:endParaRPr lang="en-US" sz="3200" dirty="0"/>
          </a:p>
        </p:txBody>
      </p:sp>
      <p:sp>
        <p:nvSpPr>
          <p:cNvPr id="9" name="TextBox 8"/>
          <p:cNvSpPr txBox="1"/>
          <p:nvPr/>
        </p:nvSpPr>
        <p:spPr>
          <a:xfrm>
            <a:off x="4876800" y="990600"/>
            <a:ext cx="3200400" cy="1384995"/>
          </a:xfrm>
          <a:prstGeom prst="rect">
            <a:avLst/>
          </a:prstGeom>
          <a:noFill/>
        </p:spPr>
        <p:txBody>
          <a:bodyPr wrap="square" rtlCol="0">
            <a:spAutoFit/>
          </a:bodyPr>
          <a:lstStyle/>
          <a:p>
            <a:r>
              <a:rPr lang="en-US" sz="2800" dirty="0" smtClean="0"/>
              <a:t>Or do you want to leave it on the shelf?</a:t>
            </a:r>
            <a:endParaRPr lang="en-US" sz="2800" dirty="0"/>
          </a:p>
        </p:txBody>
      </p:sp>
      <p:sp>
        <p:nvSpPr>
          <p:cNvPr id="10" name="TextBox 9"/>
          <p:cNvSpPr txBox="1"/>
          <p:nvPr/>
        </p:nvSpPr>
        <p:spPr>
          <a:xfrm>
            <a:off x="1524000" y="5486400"/>
            <a:ext cx="5867400" cy="584775"/>
          </a:xfrm>
          <a:prstGeom prst="rect">
            <a:avLst/>
          </a:prstGeom>
          <a:noFill/>
        </p:spPr>
        <p:txBody>
          <a:bodyPr wrap="square" rtlCol="0">
            <a:spAutoFit/>
          </a:bodyPr>
          <a:lstStyle/>
          <a:p>
            <a:r>
              <a:rPr lang="en-US" sz="3200" dirty="0" smtClean="0"/>
              <a:t>And, most importantly, why?</a:t>
            </a:r>
            <a:endParaRPr lang="en-US" sz="3200" dirty="0"/>
          </a:p>
        </p:txBody>
      </p:sp>
    </p:spTree>
    <p:extLst>
      <p:ext uri="{BB962C8B-B14F-4D97-AF65-F5344CB8AC3E}">
        <p14:creationId xmlns:p14="http://schemas.microsoft.com/office/powerpoint/2010/main" val="3592193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sources</a:t>
            </a:r>
            <a:endParaRPr lang="en-US" dirty="0"/>
          </a:p>
        </p:txBody>
      </p:sp>
      <p:sp>
        <p:nvSpPr>
          <p:cNvPr id="3" name="Content Placeholder 2"/>
          <p:cNvSpPr>
            <a:spLocks noGrp="1"/>
          </p:cNvSpPr>
          <p:nvPr>
            <p:ph sz="quarter" idx="1"/>
          </p:nvPr>
        </p:nvSpPr>
        <p:spPr/>
        <p:txBody>
          <a:bodyPr/>
          <a:lstStyle/>
          <a:p>
            <a:r>
              <a:rPr lang="en-US" dirty="0" smtClean="0"/>
              <a:t>Students create their own standards for what makes a source legitimate.</a:t>
            </a:r>
          </a:p>
          <a:p>
            <a:r>
              <a:rPr lang="en-US" dirty="0" smtClean="0"/>
              <a:t>Again, they have agency and confidence because the students are authentically creating this list—the qualifications are not a mandate from me.</a:t>
            </a:r>
          </a:p>
          <a:p>
            <a:r>
              <a:rPr lang="en-US" dirty="0" smtClean="0"/>
              <a:t>Students have to justify their sources.</a:t>
            </a:r>
          </a:p>
          <a:p>
            <a:r>
              <a:rPr lang="en-US" dirty="0" smtClean="0"/>
              <a:t>This leads to less procrastination and more valuable preparation for the essay. </a:t>
            </a:r>
          </a:p>
          <a:p>
            <a:endParaRPr lang="en-US" dirty="0"/>
          </a:p>
        </p:txBody>
      </p:sp>
    </p:spTree>
    <p:extLst>
      <p:ext uri="{BB962C8B-B14F-4D97-AF65-F5344CB8AC3E}">
        <p14:creationId xmlns:p14="http://schemas.microsoft.com/office/powerpoint/2010/main" val="1265954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Prewriting for the essay</a:t>
            </a:r>
            <a:endParaRPr lang="en-US" b="1" dirty="0"/>
          </a:p>
        </p:txBody>
      </p:sp>
      <p:sp>
        <p:nvSpPr>
          <p:cNvPr id="3" name="Content Placeholder 2"/>
          <p:cNvSpPr>
            <a:spLocks noGrp="1"/>
          </p:cNvSpPr>
          <p:nvPr>
            <p:ph sz="quarter" idx="1"/>
          </p:nvPr>
        </p:nvSpPr>
        <p:spPr/>
        <p:txBody>
          <a:bodyPr/>
          <a:lstStyle/>
          <a:p>
            <a:r>
              <a:rPr lang="en-US" dirty="0" smtClean="0"/>
              <a:t>Informal Annotated bibliography: Students must summarize main points of a source, explain how it relates to their essay, and write an MLA citation for the source. </a:t>
            </a:r>
          </a:p>
          <a:p>
            <a:r>
              <a:rPr lang="en-US" dirty="0" smtClean="0"/>
              <a:t>Informal Outline: Students must show proof of a thesis and main ideas of the essay in whatever way they like (this includes diagrams, outlines, lists, etc.).</a:t>
            </a:r>
          </a:p>
          <a:p>
            <a:r>
              <a:rPr lang="en-US" dirty="0" smtClean="0"/>
              <a:t>The format of these documents is not as important to me as the ideas generated here.</a:t>
            </a:r>
            <a:endParaRPr lang="en-US" dirty="0"/>
          </a:p>
        </p:txBody>
      </p:sp>
    </p:spTree>
    <p:extLst>
      <p:ext uri="{BB962C8B-B14F-4D97-AF65-F5344CB8AC3E}">
        <p14:creationId xmlns:p14="http://schemas.microsoft.com/office/powerpoint/2010/main" val="556827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structure of the alp course?</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438400" y="3778143"/>
            <a:ext cx="3657600" cy="2971800"/>
          </a:xfrm>
          <a:prstGeom prst="rect">
            <a:avLst/>
          </a:prstGeom>
        </p:spPr>
      </p:pic>
      <p:sp>
        <p:nvSpPr>
          <p:cNvPr id="6" name="TextBox 5"/>
          <p:cNvSpPr txBox="1"/>
          <p:nvPr/>
        </p:nvSpPr>
        <p:spPr>
          <a:xfrm>
            <a:off x="685800" y="1524000"/>
            <a:ext cx="7620000" cy="2246769"/>
          </a:xfrm>
          <a:prstGeom prst="rect">
            <a:avLst/>
          </a:prstGeom>
          <a:noFill/>
        </p:spPr>
        <p:txBody>
          <a:bodyPr wrap="square" rtlCol="0">
            <a:spAutoFit/>
          </a:bodyPr>
          <a:lstStyle/>
          <a:p>
            <a:r>
              <a:rPr lang="en-US" sz="2000" b="1" dirty="0"/>
              <a:t>The Accelerated Learning Program (ALP) </a:t>
            </a:r>
            <a:r>
              <a:rPr lang="en-US" sz="2000" dirty="0"/>
              <a:t>is a form of mainstreaming developed at the Community College Baltimore County. ALP attempts to combine the strongest features of earlier mainstreaming approaches and, thereby, to raise the success rates and lower the attrition rates for students placed in developmental writing</a:t>
            </a:r>
            <a:r>
              <a:rPr lang="en-US" sz="2000" dirty="0" smtClean="0"/>
              <a:t>. </a:t>
            </a:r>
            <a:r>
              <a:rPr lang="en-US" sz="2000" b="1" dirty="0" smtClean="0"/>
              <a:t>For this </a:t>
            </a:r>
            <a:r>
              <a:rPr lang="en-US" sz="2000" b="1" dirty="0" smtClean="0"/>
              <a:t>presentation, </a:t>
            </a:r>
            <a:r>
              <a:rPr lang="en-US" sz="2000" b="1" dirty="0" smtClean="0"/>
              <a:t>052= developmental and 101= Composition.</a:t>
            </a:r>
            <a:endParaRPr lang="en-US" sz="2000" b="1" dirty="0"/>
          </a:p>
        </p:txBody>
      </p:sp>
    </p:spTree>
    <p:extLst>
      <p:ext uri="{BB962C8B-B14F-4D97-AF65-F5344CB8AC3E}">
        <p14:creationId xmlns:p14="http://schemas.microsoft.com/office/powerpoint/2010/main" val="27792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prewriting activities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After the students completed both of these activities on their own, the students shared their outlines in a “round table” type of format. Each student explained the main idea of their essay and how they planned to support it.</a:t>
            </a:r>
          </a:p>
          <a:p>
            <a:r>
              <a:rPr lang="en-US" dirty="0" smtClean="0"/>
              <a:t>Their ideas were then “work-shopped” by their peers. </a:t>
            </a:r>
          </a:p>
          <a:p>
            <a:r>
              <a:rPr lang="en-US" dirty="0" smtClean="0"/>
              <a:t>I intervened as little as possible, and let the students provide feedback to each </a:t>
            </a:r>
            <a:r>
              <a:rPr lang="en-US" dirty="0" smtClean="0"/>
              <a:t>other. This </a:t>
            </a:r>
            <a:r>
              <a:rPr lang="en-US" dirty="0" smtClean="0"/>
              <a:t>step is very important because it lets students feel confident and prepared to begin writing their draft. </a:t>
            </a:r>
            <a:endParaRPr lang="en-US" dirty="0" smtClean="0"/>
          </a:p>
          <a:p>
            <a:r>
              <a:rPr lang="en-US" dirty="0" smtClean="0"/>
              <a:t>Improves morale in the group and bonding. </a:t>
            </a:r>
            <a:endParaRPr lang="en-US" dirty="0"/>
          </a:p>
        </p:txBody>
      </p:sp>
    </p:spTree>
    <p:extLst>
      <p:ext uri="{BB962C8B-B14F-4D97-AF65-F5344CB8AC3E}">
        <p14:creationId xmlns:p14="http://schemas.microsoft.com/office/powerpoint/2010/main" val="1721562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During the draft process</a:t>
            </a:r>
            <a:endParaRPr lang="en-US" b="1" dirty="0"/>
          </a:p>
        </p:txBody>
      </p:sp>
      <p:sp>
        <p:nvSpPr>
          <p:cNvPr id="3" name="Content Placeholder 2"/>
          <p:cNvSpPr>
            <a:spLocks noGrp="1"/>
          </p:cNvSpPr>
          <p:nvPr>
            <p:ph sz="quarter" idx="1"/>
          </p:nvPr>
        </p:nvSpPr>
        <p:spPr/>
        <p:txBody>
          <a:bodyPr/>
          <a:lstStyle/>
          <a:p>
            <a:r>
              <a:rPr lang="en-US" dirty="0" smtClean="0"/>
              <a:t>Students meet with me individually with their drafts to help work on their essays.</a:t>
            </a:r>
          </a:p>
          <a:p>
            <a:r>
              <a:rPr lang="en-US" dirty="0" smtClean="0"/>
              <a:t>Peer review and round table discussions are held in both the 101 and 052 class looking at sample essays and essays of peers. </a:t>
            </a:r>
            <a:endParaRPr lang="en-US" dirty="0"/>
          </a:p>
        </p:txBody>
      </p:sp>
    </p:spTree>
    <p:extLst>
      <p:ext uri="{BB962C8B-B14F-4D97-AF65-F5344CB8AC3E}">
        <p14:creationId xmlns:p14="http://schemas.microsoft.com/office/powerpoint/2010/main" val="710491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6.After the Essay is completed, Self-assessment</a:t>
            </a:r>
            <a:endParaRPr lang="en-US" b="1" dirty="0"/>
          </a:p>
        </p:txBody>
      </p:sp>
      <p:sp>
        <p:nvSpPr>
          <p:cNvPr id="3" name="Content Placeholder 2"/>
          <p:cNvSpPr>
            <a:spLocks noGrp="1"/>
          </p:cNvSpPr>
          <p:nvPr>
            <p:ph sz="quarter" idx="1"/>
          </p:nvPr>
        </p:nvSpPr>
        <p:spPr/>
        <p:txBody>
          <a:bodyPr>
            <a:normAutofit fontScale="85000" lnSpcReduction="10000"/>
          </a:bodyPr>
          <a:lstStyle/>
          <a:p>
            <a:r>
              <a:rPr lang="en-US" sz="2800" dirty="0" smtClean="0"/>
              <a:t>Students write a reflective essay in the 052 class after they turn in their final copy of the research essay. </a:t>
            </a:r>
            <a:r>
              <a:rPr lang="en-US" sz="2800" dirty="0"/>
              <a:t>This helps with the meta-cognitive aspect of the writing process. </a:t>
            </a:r>
            <a:endParaRPr lang="en-US" sz="2800" dirty="0" smtClean="0"/>
          </a:p>
          <a:p>
            <a:r>
              <a:rPr lang="en-US" dirty="0" smtClean="0"/>
              <a:t>It looks like this:</a:t>
            </a:r>
          </a:p>
          <a:p>
            <a:pPr marL="0" indent="0">
              <a:buNone/>
            </a:pPr>
            <a:r>
              <a:rPr lang="en-US" dirty="0" smtClean="0"/>
              <a:t>Instructions: I want you to think about the following </a:t>
            </a:r>
            <a:r>
              <a:rPr lang="en-US" dirty="0" smtClean="0"/>
              <a:t>questions </a:t>
            </a:r>
            <a:r>
              <a:rPr lang="en-US" dirty="0" smtClean="0"/>
              <a:t>when writing this essay:</a:t>
            </a:r>
          </a:p>
          <a:p>
            <a:pPr marL="0" indent="0">
              <a:buNone/>
            </a:pPr>
            <a:endParaRPr lang="en-US" dirty="0"/>
          </a:p>
          <a:p>
            <a:r>
              <a:rPr lang="en-US" dirty="0"/>
              <a:t>What was the most difficult part of writing this essay?</a:t>
            </a:r>
          </a:p>
          <a:p>
            <a:r>
              <a:rPr lang="en-US" dirty="0"/>
              <a:t>What did you learn from writing this essay?</a:t>
            </a:r>
          </a:p>
          <a:p>
            <a:r>
              <a:rPr lang="en-US" dirty="0"/>
              <a:t>How will this essay change the way </a:t>
            </a:r>
            <a:r>
              <a:rPr lang="en-US" dirty="0" smtClean="0"/>
              <a:t>you </a:t>
            </a:r>
            <a:r>
              <a:rPr lang="en-US" dirty="0"/>
              <a:t>approach writing?</a:t>
            </a:r>
          </a:p>
          <a:p>
            <a:r>
              <a:rPr lang="en-US" dirty="0"/>
              <a:t>What did you feel you were successful with in this essay</a:t>
            </a:r>
            <a:r>
              <a:rPr lang="en-US" dirty="0" smtClean="0"/>
              <a:t>?</a:t>
            </a:r>
          </a:p>
          <a:p>
            <a:r>
              <a:rPr lang="en-US" dirty="0" smtClean="0"/>
              <a:t>Did this essay change the way you see yourself or your community?</a:t>
            </a:r>
            <a:endParaRPr lang="en-US" dirty="0"/>
          </a:p>
          <a:p>
            <a:endParaRPr lang="en-US" b="1" dirty="0"/>
          </a:p>
        </p:txBody>
      </p:sp>
    </p:spTree>
    <p:extLst>
      <p:ext uri="{BB962C8B-B14F-4D97-AF65-F5344CB8AC3E}">
        <p14:creationId xmlns:p14="http://schemas.microsoft.com/office/powerpoint/2010/main" val="212769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Students in both the 052 and 101 class can benefit from backward design.</a:t>
            </a:r>
          </a:p>
          <a:p>
            <a:r>
              <a:rPr lang="en-US" dirty="0" smtClean="0"/>
              <a:t>Activities and work in the 052 class is planned to help scaffold the major assignments in the 101 class (like the research essay).</a:t>
            </a:r>
          </a:p>
          <a:p>
            <a:r>
              <a:rPr lang="en-US" dirty="0" smtClean="0"/>
              <a:t>By planning building activities like those discussed today, the developmental students feel more </a:t>
            </a:r>
            <a:r>
              <a:rPr lang="en-US" u="sng" dirty="0" smtClean="0"/>
              <a:t>confident, prepared, connected, engaged </a:t>
            </a:r>
            <a:r>
              <a:rPr lang="en-US" dirty="0" smtClean="0"/>
              <a:t>and </a:t>
            </a:r>
            <a:r>
              <a:rPr lang="en-US" u="sng" dirty="0" smtClean="0"/>
              <a:t>less intimidated</a:t>
            </a:r>
            <a:r>
              <a:rPr lang="en-US" dirty="0" smtClean="0"/>
              <a:t> by the research essay</a:t>
            </a:r>
            <a:r>
              <a:rPr lang="en-US" dirty="0" smtClean="0"/>
              <a:t>.</a:t>
            </a:r>
          </a:p>
          <a:p>
            <a:r>
              <a:rPr lang="en-US" dirty="0" smtClean="0"/>
              <a:t>By using backward design to plan the course, the students are more focused. </a:t>
            </a:r>
            <a:endParaRPr lang="en-US" dirty="0" smtClean="0"/>
          </a:p>
          <a:p>
            <a:pPr marL="0" indent="0">
              <a:buNone/>
            </a:pPr>
            <a:endParaRPr lang="en-US" dirty="0" smtClean="0"/>
          </a:p>
          <a:p>
            <a:r>
              <a:rPr lang="en-US" dirty="0" smtClean="0"/>
              <a:t>emantler@ccbcmd.edu</a:t>
            </a:r>
            <a:endParaRPr lang="en-US" dirty="0" smtClean="0"/>
          </a:p>
          <a:p>
            <a:pPr marL="0" indent="0">
              <a:buNone/>
            </a:pPr>
            <a:endParaRPr lang="en-US" dirty="0"/>
          </a:p>
        </p:txBody>
      </p:sp>
    </p:spTree>
    <p:extLst>
      <p:ext uri="{BB962C8B-B14F-4D97-AF65-F5344CB8AC3E}">
        <p14:creationId xmlns:p14="http://schemas.microsoft.com/office/powerpoint/2010/main" val="4256777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sz="quarter" idx="1"/>
          </p:nvPr>
        </p:nvSpPr>
        <p:spPr>
          <a:xfrm>
            <a:off x="228600" y="1600200"/>
            <a:ext cx="8305800" cy="4873752"/>
          </a:xfrm>
        </p:spPr>
        <p:txBody>
          <a:bodyPr/>
          <a:lstStyle/>
          <a:p>
            <a:r>
              <a:rPr lang="en-US" dirty="0"/>
              <a:t>Wiggins, Grant P., and </a:t>
            </a:r>
            <a:r>
              <a:rPr lang="en-US" dirty="0" smtClean="0"/>
              <a:t>Jay </a:t>
            </a:r>
            <a:r>
              <a:rPr lang="en-US" dirty="0" err="1" smtClean="0"/>
              <a:t>McTighe</a:t>
            </a:r>
            <a:r>
              <a:rPr lang="en-US" dirty="0"/>
              <a:t>.  </a:t>
            </a:r>
            <a:r>
              <a:rPr lang="en-US" i="1" dirty="0"/>
              <a:t>Understanding by Design.  </a:t>
            </a:r>
            <a:r>
              <a:rPr lang="en-US" dirty="0"/>
              <a:t>Alexandria, VA: Association for Supervision and Curriculum Design.  2005.</a:t>
            </a:r>
          </a:p>
        </p:txBody>
      </p:sp>
    </p:spTree>
    <p:extLst>
      <p:ext uri="{BB962C8B-B14F-4D97-AF65-F5344CB8AC3E}">
        <p14:creationId xmlns:p14="http://schemas.microsoft.com/office/powerpoint/2010/main" val="4070125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mn-lt"/>
              </a:rPr>
              <a:t>what is backward design?</a:t>
            </a:r>
            <a:endParaRPr lang="en-US" sz="4400" dirty="0">
              <a:latin typeface="+mn-lt"/>
            </a:endParaRPr>
          </a:p>
        </p:txBody>
      </p:sp>
      <p:sp>
        <p:nvSpPr>
          <p:cNvPr id="3" name="Content Placeholder 2"/>
          <p:cNvSpPr>
            <a:spLocks noGrp="1"/>
          </p:cNvSpPr>
          <p:nvPr>
            <p:ph sz="quarter" idx="1"/>
          </p:nvPr>
        </p:nvSpPr>
        <p:spPr/>
        <p:txBody>
          <a:bodyPr/>
          <a:lstStyle/>
          <a:p>
            <a:endParaRPr lang="en-US" dirty="0" smtClean="0"/>
          </a:p>
          <a:p>
            <a:r>
              <a:rPr lang="en-US" dirty="0" smtClean="0"/>
              <a:t>“Effective </a:t>
            </a:r>
            <a:r>
              <a:rPr lang="en-US" dirty="0"/>
              <a:t>curriculum is planned backward from long-term, </a:t>
            </a:r>
            <a:r>
              <a:rPr lang="en-US" dirty="0" smtClean="0"/>
              <a:t>desired </a:t>
            </a:r>
            <a:r>
              <a:rPr lang="en-US" dirty="0"/>
              <a:t>results through </a:t>
            </a:r>
            <a:r>
              <a:rPr lang="en-US" b="1" dirty="0"/>
              <a:t>a three-stage design process </a:t>
            </a:r>
            <a:r>
              <a:rPr lang="en-US" b="1" dirty="0" smtClean="0"/>
              <a:t>(</a:t>
            </a:r>
            <a:r>
              <a:rPr lang="en-US" b="1" dirty="0"/>
              <a:t>Desired Results, Evidence, and Learning Plan</a:t>
            </a:r>
            <a:r>
              <a:rPr lang="en-US" b="1" dirty="0" smtClean="0"/>
              <a:t>)</a:t>
            </a:r>
            <a:r>
              <a:rPr lang="en-US" dirty="0" smtClean="0"/>
              <a:t>” (Wiggins and </a:t>
            </a:r>
            <a:r>
              <a:rPr lang="en-US" dirty="0" err="1" smtClean="0"/>
              <a:t>McTighe</a:t>
            </a:r>
            <a:r>
              <a:rPr lang="en-US" dirty="0" smtClean="0"/>
              <a:t>). </a:t>
            </a:r>
          </a:p>
          <a:p>
            <a:r>
              <a:rPr lang="en-US" dirty="0" smtClean="0"/>
              <a:t>Backward Design intentionally introduces concepts to students that will help bolster and support broader goals and concepts in the course. Often “smaller” concepts are worked on in class before major concepts are introduced. These help support student learning. </a:t>
            </a:r>
            <a:endParaRPr lang="en-US" dirty="0"/>
          </a:p>
        </p:txBody>
      </p:sp>
    </p:spTree>
    <p:extLst>
      <p:ext uri="{BB962C8B-B14F-4D97-AF65-F5344CB8AC3E}">
        <p14:creationId xmlns:p14="http://schemas.microsoft.com/office/powerpoint/2010/main" val="2674486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Backward design work in the alp course?</a:t>
            </a:r>
            <a:endParaRPr lang="en-US" dirty="0"/>
          </a:p>
        </p:txBody>
      </p:sp>
      <p:sp>
        <p:nvSpPr>
          <p:cNvPr id="3" name="Content Placeholder 2"/>
          <p:cNvSpPr>
            <a:spLocks noGrp="1"/>
          </p:cNvSpPr>
          <p:nvPr>
            <p:ph sz="quarter" idx="1"/>
          </p:nvPr>
        </p:nvSpPr>
        <p:spPr/>
        <p:txBody>
          <a:bodyPr>
            <a:normAutofit/>
          </a:bodyPr>
          <a:lstStyle/>
          <a:p>
            <a:r>
              <a:rPr lang="en-US" dirty="0" smtClean="0"/>
              <a:t>By using activities in the 052 class as building blocks for the “larger” assignments in the 101 class, the 052 students feel more prepared, supported, and confident about significant tasks in the 101 class such as a research essay. </a:t>
            </a:r>
            <a:endParaRPr lang="en-US" dirty="0" smtClean="0"/>
          </a:p>
          <a:p>
            <a:pPr marL="0" indent="0">
              <a:buNone/>
            </a:pPr>
            <a:endParaRPr lang="en-US" dirty="0" smtClean="0"/>
          </a:p>
          <a:p>
            <a:r>
              <a:rPr lang="en-US" dirty="0" smtClean="0"/>
              <a:t>T</a:t>
            </a:r>
            <a:r>
              <a:rPr lang="en-US" dirty="0" smtClean="0"/>
              <a:t>oday</a:t>
            </a:r>
            <a:r>
              <a:rPr lang="en-US" dirty="0" smtClean="0"/>
              <a:t>, I </a:t>
            </a:r>
            <a:r>
              <a:rPr lang="en-US" dirty="0"/>
              <a:t>am going to show you some of these “</a:t>
            </a:r>
            <a:r>
              <a:rPr lang="en-US" dirty="0" smtClean="0"/>
              <a:t>smaller,” low-stake </a:t>
            </a:r>
            <a:r>
              <a:rPr lang="en-US" dirty="0"/>
              <a:t>activities that help prepare and support the mindset and work of the developmental student for a large undertaking </a:t>
            </a:r>
            <a:r>
              <a:rPr lang="en-US" dirty="0" smtClean="0"/>
              <a:t>(like </a:t>
            </a:r>
            <a:r>
              <a:rPr lang="en-US" dirty="0"/>
              <a:t>a research </a:t>
            </a:r>
            <a:r>
              <a:rPr lang="en-US" dirty="0" smtClean="0"/>
              <a:t>essay) </a:t>
            </a:r>
            <a:r>
              <a:rPr lang="en-US" dirty="0"/>
              <a:t>in the 101 class. </a:t>
            </a:r>
          </a:p>
        </p:txBody>
      </p:sp>
    </p:spTree>
    <p:extLst>
      <p:ext uri="{BB962C8B-B14F-4D97-AF65-F5344CB8AC3E}">
        <p14:creationId xmlns:p14="http://schemas.microsoft.com/office/powerpoint/2010/main" val="1524393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use backward design in this scenario?</a:t>
            </a:r>
            <a:endParaRPr lang="en-US" dirty="0"/>
          </a:p>
        </p:txBody>
      </p:sp>
      <p:sp>
        <p:nvSpPr>
          <p:cNvPr id="3" name="Content Placeholder 2"/>
          <p:cNvSpPr>
            <a:spLocks noGrp="1"/>
          </p:cNvSpPr>
          <p:nvPr>
            <p:ph sz="quarter" idx="1"/>
          </p:nvPr>
        </p:nvSpPr>
        <p:spPr/>
        <p:txBody>
          <a:bodyPr/>
          <a:lstStyle/>
          <a:p>
            <a:r>
              <a:rPr lang="en-US" dirty="0" smtClean="0"/>
              <a:t>Students stay focused on a tangible goal.</a:t>
            </a:r>
          </a:p>
          <a:p>
            <a:pPr marL="0" indent="0">
              <a:buNone/>
            </a:pPr>
            <a:endParaRPr lang="en-US" dirty="0" smtClean="0"/>
          </a:p>
          <a:p>
            <a:r>
              <a:rPr lang="en-US" dirty="0" smtClean="0"/>
              <a:t>They can see a connection and purpose to all activities.</a:t>
            </a:r>
          </a:p>
          <a:p>
            <a:pPr marL="0" indent="0">
              <a:buNone/>
            </a:pPr>
            <a:endParaRPr lang="en-US" dirty="0" smtClean="0"/>
          </a:p>
          <a:p>
            <a:r>
              <a:rPr lang="en-US" dirty="0" smtClean="0"/>
              <a:t>Exercises are contextualized and meaningful for students because they are serving the larger goal of the essay. </a:t>
            </a:r>
          </a:p>
          <a:p>
            <a:endParaRPr lang="en-US" dirty="0"/>
          </a:p>
        </p:txBody>
      </p:sp>
    </p:spTree>
    <p:extLst>
      <p:ext uri="{BB962C8B-B14F-4D97-AF65-F5344CB8AC3E}">
        <p14:creationId xmlns:p14="http://schemas.microsoft.com/office/powerpoint/2010/main" val="2960134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this particular alp course like?</a:t>
            </a:r>
            <a:endParaRPr lang="en-US" dirty="0"/>
          </a:p>
        </p:txBody>
      </p:sp>
      <p:sp>
        <p:nvSpPr>
          <p:cNvPr id="3" name="Content Placeholder 2"/>
          <p:cNvSpPr>
            <a:spLocks noGrp="1"/>
          </p:cNvSpPr>
          <p:nvPr>
            <p:ph sz="quarter" idx="1"/>
          </p:nvPr>
        </p:nvSpPr>
        <p:spPr/>
        <p:txBody>
          <a:bodyPr/>
          <a:lstStyle/>
          <a:p>
            <a:r>
              <a:rPr lang="en-US" dirty="0"/>
              <a:t>The theme of the course is </a:t>
            </a:r>
            <a:r>
              <a:rPr lang="en-US" dirty="0" smtClean="0"/>
              <a:t>happiness; we study cultures around the world, positive psychologists, environmentalists, philanthropists to grapple with the definition of this term. </a:t>
            </a:r>
            <a:endParaRPr lang="en-US" dirty="0"/>
          </a:p>
          <a:p>
            <a:r>
              <a:rPr lang="en-US" dirty="0" smtClean="0"/>
              <a:t>4 major essays</a:t>
            </a:r>
          </a:p>
          <a:p>
            <a:r>
              <a:rPr lang="en-US" dirty="0" smtClean="0"/>
              <a:t>1 of the 4 is a semester long service learning project in the community.</a:t>
            </a:r>
          </a:p>
          <a:p>
            <a:r>
              <a:rPr lang="en-US" dirty="0" smtClean="0"/>
              <a:t>1 of the 4 essays is the research paper which is worth 30% of their overall grade.</a:t>
            </a:r>
          </a:p>
          <a:p>
            <a:pPr marL="0" indent="0">
              <a:buNone/>
            </a:pPr>
            <a:endParaRPr lang="en-US" dirty="0" smtClean="0"/>
          </a:p>
        </p:txBody>
      </p:sp>
    </p:spTree>
    <p:extLst>
      <p:ext uri="{BB962C8B-B14F-4D97-AF65-F5344CB8AC3E}">
        <p14:creationId xmlns:p14="http://schemas.microsoft.com/office/powerpoint/2010/main" val="2669073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579438"/>
          </a:xfrm>
        </p:spPr>
        <p:txBody>
          <a:bodyPr>
            <a:normAutofit fontScale="90000"/>
          </a:bodyPr>
          <a:lstStyle/>
          <a:p>
            <a:r>
              <a:rPr lang="en-US" dirty="0" smtClean="0"/>
              <a:t>What was the topic of research essay?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6929" y="3475703"/>
            <a:ext cx="1913452" cy="3048000"/>
          </a:xfrm>
          <a:prstGeom prst="rect">
            <a:avLst/>
          </a:prstGeom>
        </p:spPr>
      </p:pic>
      <p:sp>
        <p:nvSpPr>
          <p:cNvPr id="3" name="Content Placeholder 2"/>
          <p:cNvSpPr>
            <a:spLocks noGrp="1"/>
          </p:cNvSpPr>
          <p:nvPr>
            <p:ph sz="quarter" idx="1"/>
          </p:nvPr>
        </p:nvSpPr>
        <p:spPr>
          <a:xfrm>
            <a:off x="457200" y="990600"/>
            <a:ext cx="7467600" cy="4873752"/>
          </a:xfrm>
        </p:spPr>
        <p:txBody>
          <a:bodyPr>
            <a:normAutofit/>
          </a:bodyPr>
          <a:lstStyle/>
          <a:p>
            <a:r>
              <a:rPr lang="en-US" dirty="0" smtClean="0"/>
              <a:t>This essay was tied to a book students read called </a:t>
            </a:r>
            <a:r>
              <a:rPr lang="en-US" i="1" dirty="0" smtClean="0"/>
              <a:t>No Impact Man</a:t>
            </a:r>
            <a:r>
              <a:rPr lang="en-US" dirty="0" smtClean="0"/>
              <a:t>. It is a non-fiction piece by Colin </a:t>
            </a:r>
            <a:r>
              <a:rPr lang="en-US" dirty="0" err="1" smtClean="0"/>
              <a:t>Beavan</a:t>
            </a:r>
            <a:r>
              <a:rPr lang="en-US" dirty="0" smtClean="0"/>
              <a:t> about a man and his family trying to live impact-free in NYC for a year. </a:t>
            </a:r>
          </a:p>
          <a:p>
            <a:r>
              <a:rPr lang="en-US" dirty="0" smtClean="0"/>
              <a:t>Students picked a topic related to local environmental issues</a:t>
            </a:r>
            <a:r>
              <a:rPr lang="en-US" dirty="0" smtClean="0"/>
              <a:t>. </a:t>
            </a:r>
            <a:endParaRPr lang="en-US"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396607"/>
            <a:ext cx="3019908" cy="225486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8269" y="2971800"/>
            <a:ext cx="2571750" cy="2695575"/>
          </a:xfrm>
          <a:prstGeom prst="rect">
            <a:avLst/>
          </a:prstGeom>
        </p:spPr>
      </p:pic>
    </p:spTree>
    <p:extLst>
      <p:ext uri="{BB962C8B-B14F-4D97-AF65-F5344CB8AC3E}">
        <p14:creationId xmlns:p14="http://schemas.microsoft.com/office/powerpoint/2010/main" val="1484175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Essay Expectations</a:t>
            </a:r>
            <a:endParaRPr lang="en-US" dirty="0"/>
          </a:p>
        </p:txBody>
      </p:sp>
      <p:sp>
        <p:nvSpPr>
          <p:cNvPr id="3" name="Content Placeholder 2"/>
          <p:cNvSpPr>
            <a:spLocks noGrp="1"/>
          </p:cNvSpPr>
          <p:nvPr>
            <p:ph sz="quarter" idx="1"/>
          </p:nvPr>
        </p:nvSpPr>
        <p:spPr/>
        <p:txBody>
          <a:bodyPr/>
          <a:lstStyle/>
          <a:p>
            <a:r>
              <a:rPr lang="en-US" dirty="0"/>
              <a:t>The essay called for a unique thesis or argument about said issue. </a:t>
            </a:r>
          </a:p>
          <a:p>
            <a:r>
              <a:rPr lang="en-US" dirty="0"/>
              <a:t>The essay was not a “for” or “against” </a:t>
            </a:r>
            <a:r>
              <a:rPr lang="en-US" dirty="0" smtClean="0"/>
              <a:t>essay. Rather, </a:t>
            </a:r>
            <a:r>
              <a:rPr lang="en-US" dirty="0"/>
              <a:t>it gave students an opportunity to make their own </a:t>
            </a:r>
            <a:r>
              <a:rPr lang="en-US" b="1" dirty="0" smtClean="0"/>
              <a:t>unique claim </a:t>
            </a:r>
            <a:r>
              <a:rPr lang="en-US" dirty="0"/>
              <a:t>about a topic.</a:t>
            </a:r>
          </a:p>
          <a:p>
            <a:r>
              <a:rPr lang="en-US" dirty="0"/>
              <a:t>4-6 pages</a:t>
            </a:r>
          </a:p>
          <a:p>
            <a:r>
              <a:rPr lang="en-US" dirty="0"/>
              <a:t>Minimum of 3 outside sources and smooth quote integration</a:t>
            </a:r>
          </a:p>
          <a:p>
            <a:endParaRPr lang="en-US" dirty="0"/>
          </a:p>
        </p:txBody>
      </p:sp>
    </p:spTree>
    <p:extLst>
      <p:ext uri="{BB962C8B-B14F-4D97-AF65-F5344CB8AC3E}">
        <p14:creationId xmlns:p14="http://schemas.microsoft.com/office/powerpoint/2010/main" val="3056671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Topics</a:t>
            </a:r>
            <a:endParaRPr lang="en-US" dirty="0"/>
          </a:p>
        </p:txBody>
      </p:sp>
      <p:sp>
        <p:nvSpPr>
          <p:cNvPr id="3" name="Content Placeholder 2"/>
          <p:cNvSpPr>
            <a:spLocks noGrp="1"/>
          </p:cNvSpPr>
          <p:nvPr>
            <p:ph sz="quarter" idx="1"/>
          </p:nvPr>
        </p:nvSpPr>
        <p:spPr>
          <a:xfrm>
            <a:off x="457200" y="1447800"/>
            <a:ext cx="7620000" cy="5334000"/>
          </a:xfrm>
        </p:spPr>
        <p:txBody>
          <a:bodyPr>
            <a:normAutofit fontScale="70000" lnSpcReduction="20000"/>
          </a:bodyPr>
          <a:lstStyle/>
          <a:p>
            <a:pPr lvl="0"/>
            <a:r>
              <a:rPr lang="en-US" dirty="0" err="1"/>
              <a:t>Fracking</a:t>
            </a:r>
            <a:r>
              <a:rPr lang="en-US" dirty="0"/>
              <a:t> in Maryland</a:t>
            </a:r>
          </a:p>
          <a:p>
            <a:pPr lvl="0"/>
            <a:r>
              <a:rPr lang="en-US" dirty="0"/>
              <a:t>Inner Harbor Swimmable by 2020 Campaign</a:t>
            </a:r>
          </a:p>
          <a:p>
            <a:pPr lvl="0"/>
            <a:r>
              <a:rPr lang="en-US" dirty="0"/>
              <a:t>Plastic Bag ban in Baltimore City</a:t>
            </a:r>
          </a:p>
          <a:p>
            <a:pPr lvl="0"/>
            <a:r>
              <a:rPr lang="en-US" dirty="0"/>
              <a:t>Aquaculture in Maryland</a:t>
            </a:r>
          </a:p>
          <a:p>
            <a:pPr lvl="0"/>
            <a:r>
              <a:rPr lang="en-US" dirty="0" err="1"/>
              <a:t>Conowingo</a:t>
            </a:r>
            <a:r>
              <a:rPr lang="en-US" dirty="0"/>
              <a:t> Dam Controversy</a:t>
            </a:r>
          </a:p>
          <a:p>
            <a:pPr lvl="0"/>
            <a:r>
              <a:rPr lang="en-US" dirty="0"/>
              <a:t>Urban Farming in Baltimore City</a:t>
            </a:r>
          </a:p>
          <a:p>
            <a:pPr lvl="0"/>
            <a:r>
              <a:rPr lang="en-US" dirty="0"/>
              <a:t>Issues with Farm Pollution in the Chesapeake Bay</a:t>
            </a:r>
          </a:p>
          <a:p>
            <a:pPr lvl="0"/>
            <a:r>
              <a:rPr lang="en-US" dirty="0"/>
              <a:t>Wind power in MD</a:t>
            </a:r>
          </a:p>
          <a:p>
            <a:pPr lvl="0"/>
            <a:r>
              <a:rPr lang="en-US" dirty="0"/>
              <a:t>Blue Crab </a:t>
            </a:r>
            <a:r>
              <a:rPr lang="en-US" dirty="0" smtClean="0"/>
              <a:t>population in the Chesapeake Bay</a:t>
            </a:r>
            <a:endParaRPr lang="en-US" dirty="0"/>
          </a:p>
          <a:p>
            <a:pPr lvl="0"/>
            <a:r>
              <a:rPr lang="en-US" dirty="0"/>
              <a:t>Commercial Fishing regulation in the bay</a:t>
            </a:r>
          </a:p>
          <a:p>
            <a:pPr lvl="0"/>
            <a:r>
              <a:rPr lang="en-US" dirty="0" err="1"/>
              <a:t>Microbeads</a:t>
            </a:r>
            <a:r>
              <a:rPr lang="en-US" dirty="0"/>
              <a:t> </a:t>
            </a:r>
          </a:p>
          <a:p>
            <a:pPr lvl="0"/>
            <a:r>
              <a:rPr lang="en-US" dirty="0"/>
              <a:t>GMO’s or labeling of GMO’s (genetically modified organisms)</a:t>
            </a:r>
          </a:p>
          <a:p>
            <a:pPr lvl="0"/>
            <a:r>
              <a:rPr lang="en-US" dirty="0"/>
              <a:t>Fishing regulations in the </a:t>
            </a:r>
            <a:r>
              <a:rPr lang="en-US" dirty="0" smtClean="0"/>
              <a:t>state</a:t>
            </a:r>
          </a:p>
          <a:p>
            <a:pPr lvl="0"/>
            <a:r>
              <a:rPr lang="en-US" dirty="0" smtClean="0"/>
              <a:t>Superfund site in </a:t>
            </a:r>
            <a:r>
              <a:rPr lang="en-US" dirty="0" err="1" smtClean="0"/>
              <a:t>Dundalk</a:t>
            </a:r>
            <a:endParaRPr lang="en-US" dirty="0" smtClean="0"/>
          </a:p>
          <a:p>
            <a:pPr lvl="0"/>
            <a:r>
              <a:rPr lang="en-US" dirty="0" smtClean="0"/>
              <a:t>The Red Line in Baltimore (mass transportation)</a:t>
            </a:r>
            <a:endParaRPr lang="en-US" dirty="0"/>
          </a:p>
          <a:p>
            <a:r>
              <a:rPr lang="en-US" dirty="0" smtClean="0"/>
              <a:t>**</a:t>
            </a:r>
            <a:r>
              <a:rPr lang="en-US" dirty="0"/>
              <a:t>These topics are merely suggestions. If </a:t>
            </a:r>
            <a:r>
              <a:rPr lang="en-US" dirty="0" smtClean="0"/>
              <a:t>students </a:t>
            </a:r>
            <a:r>
              <a:rPr lang="en-US" dirty="0"/>
              <a:t>can think of another topic that is relevant, I want </a:t>
            </a:r>
            <a:r>
              <a:rPr lang="en-US" dirty="0" smtClean="0"/>
              <a:t>them </a:t>
            </a:r>
            <a:r>
              <a:rPr lang="en-US" dirty="0"/>
              <a:t>to explore it! </a:t>
            </a:r>
            <a:r>
              <a:rPr lang="en-US" dirty="0" smtClean="0"/>
              <a:t>I ask them to </a:t>
            </a:r>
            <a:r>
              <a:rPr lang="en-US" dirty="0"/>
              <a:t>run it by me first, though. I want to make sure the topic is feasible for the assignment. </a:t>
            </a:r>
          </a:p>
          <a:p>
            <a:endParaRPr lang="en-US" dirty="0"/>
          </a:p>
        </p:txBody>
      </p:sp>
    </p:spTree>
    <p:extLst>
      <p:ext uri="{BB962C8B-B14F-4D97-AF65-F5344CB8AC3E}">
        <p14:creationId xmlns:p14="http://schemas.microsoft.com/office/powerpoint/2010/main" val="13214800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1125</TotalTime>
  <Words>1660</Words>
  <Application>Microsoft Office PowerPoint</Application>
  <PresentationFormat>On-screen Show (4:3)</PresentationFormat>
  <Paragraphs>125</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Oriel</vt:lpstr>
      <vt:lpstr>1_Oriel</vt:lpstr>
      <vt:lpstr>PowerPoint Presentation</vt:lpstr>
      <vt:lpstr>What is the structure of the alp course?</vt:lpstr>
      <vt:lpstr>what is backward design?</vt:lpstr>
      <vt:lpstr>How does Backward design work in the alp course?</vt:lpstr>
      <vt:lpstr>Why do I use backward design in this scenario?</vt:lpstr>
      <vt:lpstr>What was this particular alp course like?</vt:lpstr>
      <vt:lpstr>What was the topic of research essay?</vt:lpstr>
      <vt:lpstr>Research Essay Expectations</vt:lpstr>
      <vt:lpstr>Sample Topics</vt:lpstr>
      <vt:lpstr>classroom Activities to scaffold research essay writing </vt:lpstr>
      <vt:lpstr>Choosing a topic</vt:lpstr>
      <vt:lpstr>2. Evaluating sources</vt:lpstr>
      <vt:lpstr>√ Source Evaluation checklist</vt:lpstr>
      <vt:lpstr>Source evaluation checklist from spring 2015</vt:lpstr>
      <vt:lpstr>Exercise for analyzing their sources: “Check it out, or leave it on the shelf?”</vt:lpstr>
      <vt:lpstr>Check it out, or leave it on the shelf</vt:lpstr>
      <vt:lpstr>PowerPoint Presentation</vt:lpstr>
      <vt:lpstr>Evaluating sources</vt:lpstr>
      <vt:lpstr>3. Prewriting for the essay</vt:lpstr>
      <vt:lpstr>prewriting activities</vt:lpstr>
      <vt:lpstr>5. During the draft process</vt:lpstr>
      <vt:lpstr>6.After the Essay is completed, Self-assessment</vt:lpstr>
      <vt:lpstr>In conclusion</vt:lpstr>
      <vt:lpstr>Works Cited</vt:lpstr>
    </vt:vector>
  </TitlesOfParts>
  <Company>CCBC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Backward Research: A Demonstration of Research Writing Instruction Using Backward Design</dc:title>
  <dc:creator>Administrator</dc:creator>
  <cp:lastModifiedBy>elsbeth</cp:lastModifiedBy>
  <cp:revision>47</cp:revision>
  <dcterms:created xsi:type="dcterms:W3CDTF">2015-06-09T13:20:41Z</dcterms:created>
  <dcterms:modified xsi:type="dcterms:W3CDTF">2015-06-26T18:16:20Z</dcterms:modified>
</cp:coreProperties>
</file>