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handoutMasterIdLst>
    <p:handoutMasterId r:id="rId29"/>
  </p:handoutMasterIdLst>
  <p:sldIdLst>
    <p:sldId id="256" r:id="rId2"/>
    <p:sldId id="274" r:id="rId3"/>
    <p:sldId id="257" r:id="rId4"/>
    <p:sldId id="273" r:id="rId5"/>
    <p:sldId id="258" r:id="rId6"/>
    <p:sldId id="271" r:id="rId7"/>
    <p:sldId id="279" r:id="rId8"/>
    <p:sldId id="283" r:id="rId9"/>
    <p:sldId id="272" r:id="rId10"/>
    <p:sldId id="260" r:id="rId11"/>
    <p:sldId id="277" r:id="rId12"/>
    <p:sldId id="266" r:id="rId13"/>
    <p:sldId id="278" r:id="rId14"/>
    <p:sldId id="261" r:id="rId15"/>
    <p:sldId id="262" r:id="rId16"/>
    <p:sldId id="276" r:id="rId17"/>
    <p:sldId id="275" r:id="rId18"/>
    <p:sldId id="281" r:id="rId19"/>
    <p:sldId id="263" r:id="rId20"/>
    <p:sldId id="264" r:id="rId21"/>
    <p:sldId id="282" r:id="rId22"/>
    <p:sldId id="267" r:id="rId23"/>
    <p:sldId id="265" r:id="rId24"/>
    <p:sldId id="280" r:id="rId25"/>
    <p:sldId id="284" r:id="rId26"/>
    <p:sldId id="268" r:id="rId2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26" autoAdjust="0"/>
    <p:restoredTop sz="94660"/>
  </p:normalViewPr>
  <p:slideViewPr>
    <p:cSldViewPr snapToGrid="0">
      <p:cViewPr varScale="1">
        <p:scale>
          <a:sx n="76" d="100"/>
          <a:sy n="76" d="100"/>
        </p:scale>
        <p:origin x="60"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50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AD7089E-2AA1-46C1-ABC2-2AC783943002}" type="datetimeFigureOut">
              <a:rPr lang="en-US" smtClean="0"/>
              <a:t>6/23/2015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D773AEC8-5BFF-4A17-A8DA-0180966008CC}" type="slidenum">
              <a:rPr lang="en-US" smtClean="0"/>
              <a:t>‹#›</a:t>
            </a:fld>
            <a:endParaRPr lang="en-US"/>
          </a:p>
        </p:txBody>
      </p:sp>
    </p:spTree>
    <p:extLst>
      <p:ext uri="{BB962C8B-B14F-4D97-AF65-F5344CB8AC3E}">
        <p14:creationId xmlns:p14="http://schemas.microsoft.com/office/powerpoint/2010/main" val="3018116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2F321CD-B101-4443-BA73-DAB58F8F9225}" type="datetimeFigureOut">
              <a:rPr lang="en-US" smtClean="0"/>
              <a:t>6/23/2015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1C900FE-6229-458C-88F9-AD5C3C66C39E}" type="slidenum">
              <a:rPr lang="en-US" smtClean="0"/>
              <a:t>‹#›</a:t>
            </a:fld>
            <a:endParaRPr lang="en-US" dirty="0"/>
          </a:p>
        </p:txBody>
      </p:sp>
    </p:spTree>
    <p:extLst>
      <p:ext uri="{BB962C8B-B14F-4D97-AF65-F5344CB8AC3E}">
        <p14:creationId xmlns:p14="http://schemas.microsoft.com/office/powerpoint/2010/main" val="383072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900FE-6229-458C-88F9-AD5C3C66C39E}" type="slidenum">
              <a:rPr lang="en-US" smtClean="0"/>
              <a:t>1</a:t>
            </a:fld>
            <a:endParaRPr lang="en-US" dirty="0"/>
          </a:p>
        </p:txBody>
      </p:sp>
    </p:spTree>
    <p:extLst>
      <p:ext uri="{BB962C8B-B14F-4D97-AF65-F5344CB8AC3E}">
        <p14:creationId xmlns:p14="http://schemas.microsoft.com/office/powerpoint/2010/main" val="22318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900FE-6229-458C-88F9-AD5C3C66C39E}" type="slidenum">
              <a:rPr lang="en-US" smtClean="0"/>
              <a:t>2</a:t>
            </a:fld>
            <a:endParaRPr lang="en-US" dirty="0"/>
          </a:p>
        </p:txBody>
      </p:sp>
    </p:spTree>
    <p:extLst>
      <p:ext uri="{BB962C8B-B14F-4D97-AF65-F5344CB8AC3E}">
        <p14:creationId xmlns:p14="http://schemas.microsoft.com/office/powerpoint/2010/main" val="385846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900FE-6229-458C-88F9-AD5C3C66C39E}" type="slidenum">
              <a:rPr lang="en-US" smtClean="0"/>
              <a:t>5</a:t>
            </a:fld>
            <a:endParaRPr lang="en-US" dirty="0"/>
          </a:p>
        </p:txBody>
      </p:sp>
    </p:spTree>
    <p:extLst>
      <p:ext uri="{BB962C8B-B14F-4D97-AF65-F5344CB8AC3E}">
        <p14:creationId xmlns:p14="http://schemas.microsoft.com/office/powerpoint/2010/main" val="16233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900FE-6229-458C-88F9-AD5C3C66C39E}" type="slidenum">
              <a:rPr lang="en-US" smtClean="0"/>
              <a:t>6</a:t>
            </a:fld>
            <a:endParaRPr lang="en-US" dirty="0"/>
          </a:p>
        </p:txBody>
      </p:sp>
    </p:spTree>
    <p:extLst>
      <p:ext uri="{BB962C8B-B14F-4D97-AF65-F5344CB8AC3E}">
        <p14:creationId xmlns:p14="http://schemas.microsoft.com/office/powerpoint/2010/main" val="224988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900FE-6229-458C-88F9-AD5C3C66C39E}" type="slidenum">
              <a:rPr lang="en-US" smtClean="0"/>
              <a:t>10</a:t>
            </a:fld>
            <a:endParaRPr lang="en-US" dirty="0"/>
          </a:p>
        </p:txBody>
      </p:sp>
    </p:spTree>
    <p:extLst>
      <p:ext uri="{BB962C8B-B14F-4D97-AF65-F5344CB8AC3E}">
        <p14:creationId xmlns:p14="http://schemas.microsoft.com/office/powerpoint/2010/main" val="2683994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4B8D4CA-65F1-42DE-A6A3-7070E52E9509}" type="datetime1">
              <a:rPr lang="en-US" smtClean="0"/>
              <a:t>6/23/2015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lvl1pPr>
              <a:defRPr sz="1800"/>
            </a:lvl1pPr>
          </a:lstStyle>
          <a:p>
            <a:fld id="{D57F1E4F-1CFF-5643-939E-217C01CDF565}" type="slidenum">
              <a:rPr lang="en-US" smtClean="0"/>
              <a:pPr/>
              <a:t>‹#›</a:t>
            </a:fld>
            <a:endParaRPr lang="en-US" dirty="0"/>
          </a:p>
        </p:txBody>
      </p:sp>
      <p:cxnSp>
        <p:nvCxnSpPr>
          <p:cNvPr id="15" name="Straight Connector 14"/>
          <p:cNvCxnSpPr/>
          <p:nvPr/>
        </p:nvCxnSpPr>
        <p:spPr>
          <a:xfrm>
            <a:off x="2692399" y="3404592"/>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573B4-8FD1-4FE4-A00A-B25BCB660727}"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6817C-1F56-451C-8DAA-2B963E0A5AC0}"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EF6062-9838-477B-B138-980BDCF28221}"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5BA84-616B-4CA5-BD91-B2FC1DF48A97}"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B73B2-A4DC-422F-8C8E-A3EBF13C621F}"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6D8F4-8309-454A-BA37-33016482C3D1}"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074888-3FF5-4CE3-9B8B-AEFDE93138EA}"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AA032C-4716-41C3-9625-A9CB6FB4AF34}"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14099" y="208977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210EE-BFB6-4DA9-BAD8-C2C8DF0B8FAF}"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1BC66-6755-47F8-8A0C-7D165ECAB7B1}"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78240" y="202701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98B18E-64A5-47BF-9540-95DD5D33BF54}"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C86C41-ADC6-43CF-AD53-63A9B7A18910}" type="datetime1">
              <a:rPr lang="en-US" smtClean="0"/>
              <a:t>6/23/2015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6D1082-39F4-43AA-BCE2-385832DEBE20}" type="datetime1">
              <a:rPr lang="en-US" smtClean="0"/>
              <a:t>6/23/2015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87204" y="2000125"/>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AFDCC-1B70-4D6A-B020-B03FB85E9CAC}" type="datetime1">
              <a:rPr lang="en-US" smtClean="0"/>
              <a:t>6/23/2015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EF5A3-5ACE-488B-81A5-F14E046FF00B}"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ECD8-9775-46C7-90E2-184C677227EB}"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33C9DD-46BE-4585-BAB4-81DB605B5458}" type="datetime1">
              <a:rPr lang="en-US" smtClean="0"/>
              <a:t>6/23/2015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push dir="u"/>
  </p:transition>
  <p:timing>
    <p:tnLst>
      <p:par>
        <p:cTn id="1" dur="indefinite" restart="never" nodeType="tmRoot"/>
      </p:par>
    </p:tnLst>
  </p:timing>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713233"/>
            <a:ext cx="6815669" cy="2673432"/>
          </a:xfrm>
        </p:spPr>
        <p:txBody>
          <a:bodyPr/>
          <a:lstStyle/>
          <a:p>
            <a:r>
              <a:rPr lang="en-US" dirty="0" smtClean="0"/>
              <a:t/>
            </a:r>
            <a:br>
              <a:rPr lang="en-US" dirty="0" smtClean="0"/>
            </a:br>
            <a:r>
              <a:rPr lang="en-US" dirty="0"/>
              <a:t/>
            </a:r>
            <a:br>
              <a:rPr lang="en-US" dirty="0"/>
            </a:br>
            <a:r>
              <a:rPr lang="en-US" dirty="0" smtClean="0"/>
              <a:t>The Numbers Game</a:t>
            </a:r>
            <a:br>
              <a:rPr lang="en-US" dirty="0" smtClean="0"/>
            </a:br>
            <a:r>
              <a:rPr lang="en-US" sz="3200" dirty="0"/>
              <a:t>What We’ve Learned </a:t>
            </a:r>
            <a:r>
              <a:rPr lang="en-US" sz="3200" dirty="0" smtClean="0"/>
              <a:t/>
            </a:r>
            <a:br>
              <a:rPr lang="en-US" sz="3200" dirty="0" smtClean="0"/>
            </a:br>
            <a:r>
              <a:rPr lang="en-US" sz="3200" dirty="0" smtClean="0"/>
              <a:t>While </a:t>
            </a:r>
            <a:r>
              <a:rPr lang="en-US" sz="3200" dirty="0"/>
              <a:t>Getting Class Size Just </a:t>
            </a:r>
            <a:r>
              <a:rPr lang="en-US" sz="3200" dirty="0" smtClean="0"/>
              <a:t>Right</a:t>
            </a:r>
            <a:endParaRPr lang="en-US" dirty="0"/>
          </a:p>
        </p:txBody>
      </p:sp>
      <p:sp>
        <p:nvSpPr>
          <p:cNvPr id="3" name="Subtitle 2"/>
          <p:cNvSpPr>
            <a:spLocks noGrp="1"/>
          </p:cNvSpPr>
          <p:nvPr>
            <p:ph type="subTitle" idx="1"/>
          </p:nvPr>
        </p:nvSpPr>
        <p:spPr>
          <a:xfrm>
            <a:off x="2692398" y="3657596"/>
            <a:ext cx="6815669" cy="1618491"/>
          </a:xfrm>
        </p:spPr>
        <p:txBody>
          <a:bodyPr>
            <a:normAutofit fontScale="92500"/>
          </a:bodyPr>
          <a:lstStyle/>
          <a:p>
            <a:r>
              <a:rPr lang="en-US" sz="2400" dirty="0" smtClean="0">
                <a:latin typeface="+mj-lt"/>
              </a:rPr>
              <a:t>Candace McClelland-Fieler and the English Department</a:t>
            </a:r>
            <a:endParaRPr lang="en-US" sz="2400" dirty="0">
              <a:latin typeface="+mj-lt"/>
            </a:endParaRPr>
          </a:p>
          <a:p>
            <a:r>
              <a:rPr lang="en-US" sz="2400" dirty="0" smtClean="0">
                <a:latin typeface="+mj-lt"/>
              </a:rPr>
              <a:t>of Community College of Aurora  (Colorado)</a:t>
            </a:r>
          </a:p>
          <a:p>
            <a:r>
              <a:rPr lang="en-US" sz="2400" dirty="0" smtClean="0">
                <a:latin typeface="+mj-lt"/>
              </a:rPr>
              <a:t>June 2015</a:t>
            </a:r>
            <a:endParaRPr lang="en-US" sz="2400" dirty="0">
              <a:latin typeface="+mj-lt"/>
            </a:endParaRPr>
          </a:p>
        </p:txBody>
      </p:sp>
      <p:sp>
        <p:nvSpPr>
          <p:cNvPr id="4" name="Slide Number Placeholder 3"/>
          <p:cNvSpPr>
            <a:spLocks noGrp="1"/>
          </p:cNvSpPr>
          <p:nvPr>
            <p:ph type="sldNum" sz="quarter" idx="12"/>
          </p:nvPr>
        </p:nvSpPr>
        <p:spPr>
          <a:xfrm>
            <a:off x="11452964" y="6372193"/>
            <a:ext cx="551167" cy="279400"/>
          </a:xfrm>
        </p:spPr>
        <p:txBody>
          <a:bodyPr/>
          <a:lstStyle/>
          <a:p>
            <a:fld id="{D57F1E4F-1CFF-5643-939E-217C01CDF565}" type="slidenum">
              <a:rPr lang="en-US" sz="2000" smtClean="0"/>
              <a:pPr/>
              <a:t>1</a:t>
            </a:fld>
            <a:endParaRPr lang="en-US" sz="2000" dirty="0"/>
          </a:p>
        </p:txBody>
      </p:sp>
    </p:spTree>
    <p:extLst>
      <p:ext uri="{BB962C8B-B14F-4D97-AF65-F5344CB8AC3E}">
        <p14:creationId xmlns:p14="http://schemas.microsoft.com/office/powerpoint/2010/main" val="196696577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accent2">
                    <a:lumMod val="60000"/>
                    <a:lumOff val="40000"/>
                  </a:schemeClr>
                </a:solidFill>
              </a:rPr>
              <a:t>What Worked</a:t>
            </a:r>
            <a:endParaRPr lang="en-US" dirty="0">
              <a:solidFill>
                <a:schemeClr val="accent2">
                  <a:lumMod val="60000"/>
                  <a:lumOff val="40000"/>
                </a:schemeClr>
              </a:solidFill>
            </a:endParaRPr>
          </a:p>
        </p:txBody>
      </p:sp>
      <p:sp>
        <p:nvSpPr>
          <p:cNvPr id="4" name="Text Placeholder 3"/>
          <p:cNvSpPr>
            <a:spLocks noGrp="1"/>
          </p:cNvSpPr>
          <p:nvPr>
            <p:ph idx="1"/>
          </p:nvPr>
        </p:nvSpPr>
        <p:spPr>
          <a:xfrm>
            <a:off x="1295402" y="2285999"/>
            <a:ext cx="9601196" cy="3318936"/>
          </a:xfrm>
        </p:spPr>
        <p:txBody>
          <a:bodyPr>
            <a:normAutofit/>
          </a:bodyPr>
          <a:lstStyle/>
          <a:p>
            <a:pPr>
              <a:buClr>
                <a:schemeClr val="accent2">
                  <a:lumMod val="60000"/>
                  <a:lumOff val="40000"/>
                </a:schemeClr>
              </a:buClr>
            </a:pPr>
            <a:r>
              <a:rPr lang="en-US" dirty="0" smtClean="0"/>
              <a:t>Reducing students’ time in the Dev. Ed. pipeline</a:t>
            </a:r>
          </a:p>
          <a:p>
            <a:pPr>
              <a:buClr>
                <a:schemeClr val="accent2">
                  <a:lumMod val="60000"/>
                  <a:lumOff val="40000"/>
                </a:schemeClr>
              </a:buClr>
            </a:pPr>
            <a:r>
              <a:rPr lang="en-US" dirty="0"/>
              <a:t>A</a:t>
            </a:r>
            <a:r>
              <a:rPr lang="en-US" dirty="0" smtClean="0"/>
              <a:t>ll CCR 094 work was designed to support ENG 121 success</a:t>
            </a:r>
          </a:p>
          <a:p>
            <a:pPr>
              <a:buClr>
                <a:schemeClr val="accent2">
                  <a:lumMod val="60000"/>
                  <a:lumOff val="40000"/>
                </a:schemeClr>
              </a:buClr>
            </a:pPr>
            <a:r>
              <a:rPr lang="en-US" dirty="0" smtClean="0"/>
              <a:t>Presenting Reading and English/Writing work in the same time and space</a:t>
            </a:r>
          </a:p>
          <a:p>
            <a:pPr>
              <a:buClr>
                <a:schemeClr val="accent2">
                  <a:lumMod val="60000"/>
                  <a:lumOff val="40000"/>
                </a:schemeClr>
              </a:buClr>
            </a:pPr>
            <a:r>
              <a:rPr lang="en-US" dirty="0" smtClean="0"/>
              <a:t>“Mainstreaming” CCR 094 students in the ENG 121 classroom</a:t>
            </a:r>
            <a:endParaRPr lang="en-US" dirty="0"/>
          </a:p>
        </p:txBody>
      </p:sp>
      <p:sp>
        <p:nvSpPr>
          <p:cNvPr id="2" name="Slide Number Placeholder 1"/>
          <p:cNvSpPr>
            <a:spLocks noGrp="1"/>
          </p:cNvSpPr>
          <p:nvPr>
            <p:ph type="sldNum" sz="quarter" idx="12"/>
          </p:nvPr>
        </p:nvSpPr>
        <p:spPr/>
        <p:txBody>
          <a:bodyPr/>
          <a:lstStyle/>
          <a:p>
            <a:endParaRPr lang="en-US" dirty="0"/>
          </a:p>
        </p:txBody>
      </p:sp>
      <p:sp>
        <p:nvSpPr>
          <p:cNvPr id="5"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10</a:t>
            </a:r>
            <a:endParaRPr lang="en-US" sz="1800" dirty="0"/>
          </a:p>
        </p:txBody>
      </p:sp>
    </p:spTree>
    <p:extLst>
      <p:ext uri="{BB962C8B-B14F-4D97-AF65-F5344CB8AC3E}">
        <p14:creationId xmlns:p14="http://schemas.microsoft.com/office/powerpoint/2010/main" val="120722402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2">
                    <a:lumMod val="60000"/>
                    <a:lumOff val="40000"/>
                  </a:schemeClr>
                </a:solidFill>
              </a:rPr>
              <a:t>What Didn’t Work </a:t>
            </a:r>
            <a:endParaRPr lang="en-US" dirty="0">
              <a:solidFill>
                <a:schemeClr val="accent2">
                  <a:lumMod val="60000"/>
                  <a:lumOff val="40000"/>
                </a:schemeClr>
              </a:solidFill>
            </a:endParaRPr>
          </a:p>
        </p:txBody>
      </p:sp>
      <p:sp>
        <p:nvSpPr>
          <p:cNvPr id="7" name="Text Placeholder 5"/>
          <p:cNvSpPr>
            <a:spLocks noGrp="1"/>
          </p:cNvSpPr>
          <p:nvPr>
            <p:ph idx="1"/>
          </p:nvPr>
        </p:nvSpPr>
        <p:spPr>
          <a:xfrm>
            <a:off x="736631" y="2242312"/>
            <a:ext cx="10963656" cy="3770376"/>
          </a:xfrm>
        </p:spPr>
        <p:txBody>
          <a:bodyPr>
            <a:normAutofit/>
          </a:bodyPr>
          <a:lstStyle/>
          <a:p>
            <a:pPr>
              <a:spcBef>
                <a:spcPts val="0"/>
              </a:spcBef>
              <a:spcAft>
                <a:spcPts val="0"/>
              </a:spcAft>
              <a:buClr>
                <a:schemeClr val="accent2">
                  <a:lumMod val="60000"/>
                  <a:lumOff val="40000"/>
                </a:schemeClr>
              </a:buClr>
            </a:pPr>
            <a:r>
              <a:rPr lang="en-US" dirty="0" smtClean="0"/>
              <a:t>Two (or three) </a:t>
            </a:r>
            <a:r>
              <a:rPr lang="en-US" dirty="0"/>
              <a:t>i</a:t>
            </a:r>
            <a:r>
              <a:rPr lang="en-US" dirty="0" smtClean="0"/>
              <a:t>nstructors struggling to </a:t>
            </a:r>
            <a:r>
              <a:rPr lang="en-US" b="1" dirty="0" smtClean="0"/>
              <a:t>communicate</a:t>
            </a:r>
            <a:r>
              <a:rPr lang="en-US" dirty="0" smtClean="0"/>
              <a:t> with each other and to line up their curricula and course calendars</a:t>
            </a:r>
          </a:p>
          <a:p>
            <a:pPr>
              <a:spcBef>
                <a:spcPts val="0"/>
              </a:spcBef>
              <a:spcAft>
                <a:spcPts val="0"/>
              </a:spcAft>
              <a:buClr>
                <a:schemeClr val="accent2">
                  <a:lumMod val="60000"/>
                  <a:lumOff val="40000"/>
                </a:schemeClr>
              </a:buClr>
            </a:pPr>
            <a:r>
              <a:rPr lang="en-US" dirty="0" smtClean="0"/>
              <a:t>CCR 094 work </a:t>
            </a:r>
            <a:r>
              <a:rPr lang="en-US" b="1" dirty="0" smtClean="0"/>
              <a:t>not supporting both </a:t>
            </a:r>
            <a:r>
              <a:rPr lang="en-US" dirty="0" smtClean="0"/>
              <a:t>ENG 121 curricula and assignments equally</a:t>
            </a:r>
          </a:p>
          <a:p>
            <a:pPr>
              <a:spcBef>
                <a:spcPts val="0"/>
              </a:spcBef>
              <a:spcAft>
                <a:spcPts val="0"/>
              </a:spcAft>
              <a:buClr>
                <a:schemeClr val="accent2">
                  <a:lumMod val="60000"/>
                  <a:lumOff val="40000"/>
                </a:schemeClr>
              </a:buClr>
            </a:pPr>
            <a:r>
              <a:rPr lang="en-US" dirty="0" smtClean="0"/>
              <a:t>Students facing </a:t>
            </a:r>
            <a:r>
              <a:rPr lang="en-US" b="1" dirty="0" smtClean="0"/>
              <a:t>confusion</a:t>
            </a:r>
            <a:r>
              <a:rPr lang="en-US" dirty="0" smtClean="0"/>
              <a:t> about two groups and two sets of feedback</a:t>
            </a:r>
          </a:p>
          <a:p>
            <a:pPr>
              <a:spcBef>
                <a:spcPts val="0"/>
              </a:spcBef>
              <a:spcAft>
                <a:spcPts val="0"/>
              </a:spcAft>
              <a:buClr>
                <a:schemeClr val="accent2">
                  <a:lumMod val="60000"/>
                  <a:lumOff val="40000"/>
                </a:schemeClr>
              </a:buClr>
            </a:pPr>
            <a:r>
              <a:rPr lang="en-US" dirty="0" smtClean="0"/>
              <a:t>CCR 094 instructor forming a stronger </a:t>
            </a:r>
            <a:r>
              <a:rPr lang="en-US" b="1" dirty="0" smtClean="0"/>
              <a:t>rapport </a:t>
            </a:r>
            <a:r>
              <a:rPr lang="en-US" dirty="0" smtClean="0"/>
              <a:t>with her “own” 121 students</a:t>
            </a:r>
          </a:p>
          <a:p>
            <a:pPr>
              <a:spcBef>
                <a:spcPts val="0"/>
              </a:spcBef>
              <a:spcAft>
                <a:spcPts val="0"/>
              </a:spcAft>
              <a:buClr>
                <a:schemeClr val="accent2">
                  <a:lumMod val="60000"/>
                  <a:lumOff val="40000"/>
                </a:schemeClr>
              </a:buClr>
            </a:pPr>
            <a:r>
              <a:rPr lang="en-US" b="1" dirty="0" smtClean="0"/>
              <a:t>Too many students </a:t>
            </a:r>
            <a:r>
              <a:rPr lang="en-US" dirty="0" smtClean="0"/>
              <a:t>(22) to truly benefit from Studio time and direct communication</a:t>
            </a:r>
          </a:p>
          <a:p>
            <a:pPr>
              <a:spcBef>
                <a:spcPts val="0"/>
              </a:spcBef>
              <a:spcAft>
                <a:spcPts val="0"/>
              </a:spcAft>
              <a:buClr>
                <a:schemeClr val="accent2">
                  <a:lumMod val="60000"/>
                  <a:lumOff val="40000"/>
                </a:schemeClr>
              </a:buClr>
            </a:pPr>
            <a:r>
              <a:rPr lang="en-US" b="1" dirty="0" smtClean="0"/>
              <a:t>Scheduling</a:t>
            </a:r>
            <a:r>
              <a:rPr lang="en-US" dirty="0" smtClean="0"/>
              <a:t> two (or three) instructors into three classes that overlapped</a:t>
            </a:r>
          </a:p>
          <a:p>
            <a:pPr>
              <a:spcBef>
                <a:spcPts val="0"/>
              </a:spcBef>
              <a:spcAft>
                <a:spcPts val="0"/>
              </a:spcAft>
              <a:buClr>
                <a:schemeClr val="accent2">
                  <a:lumMod val="60000"/>
                  <a:lumOff val="40000"/>
                </a:schemeClr>
              </a:buClr>
            </a:pPr>
            <a:r>
              <a:rPr lang="en-US" b="1" dirty="0" smtClean="0"/>
              <a:t>Crosslisting</a:t>
            </a:r>
            <a:r>
              <a:rPr lang="en-US" dirty="0" smtClean="0"/>
              <a:t> learning management software (D2L, etc.) section shells </a:t>
            </a:r>
          </a:p>
          <a:p>
            <a:pPr lvl="1">
              <a:spcBef>
                <a:spcPts val="0"/>
              </a:spcBef>
              <a:spcAft>
                <a:spcPts val="0"/>
              </a:spcAft>
              <a:buClr>
                <a:schemeClr val="accent2">
                  <a:lumMod val="60000"/>
                  <a:lumOff val="40000"/>
                </a:schemeClr>
              </a:buClr>
            </a:pPr>
            <a:r>
              <a:rPr lang="en-US" dirty="0" smtClean="0"/>
              <a:t>We couldn’t find a way to do this in our general registration and transcript platform, so the record keeping was a mess (ENG 121:101 + 121:S01, CCR 094:S101 + S102, etc.)</a:t>
            </a:r>
          </a:p>
          <a:p>
            <a:pPr marL="0" indent="0">
              <a:buNone/>
            </a:pPr>
            <a:endParaRPr lang="en-US" dirty="0"/>
          </a:p>
        </p:txBody>
      </p:sp>
      <p:sp>
        <p:nvSpPr>
          <p:cNvPr id="6"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11</a:t>
            </a:r>
            <a:endParaRPr lang="en-US" sz="1800" dirty="0"/>
          </a:p>
        </p:txBody>
      </p:sp>
      <p:sp>
        <p:nvSpPr>
          <p:cNvPr id="3" name="Slide Number Placeholder 2"/>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5047336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What Students and Instructors Had to Say</a:t>
            </a:r>
            <a:endParaRPr lang="en-US" dirty="0">
              <a:solidFill>
                <a:schemeClr val="accent2">
                  <a:lumMod val="60000"/>
                  <a:lumOff val="40000"/>
                </a:schemeClr>
              </a:solidFill>
            </a:endParaRPr>
          </a:p>
        </p:txBody>
      </p:sp>
      <p:sp>
        <p:nvSpPr>
          <p:cNvPr id="4" name="Content Placeholder 3"/>
          <p:cNvSpPr>
            <a:spLocks noGrp="1"/>
          </p:cNvSpPr>
          <p:nvPr>
            <p:ph sz="half" idx="1"/>
          </p:nvPr>
        </p:nvSpPr>
        <p:spPr>
          <a:xfrm>
            <a:off x="1298448" y="2560320"/>
            <a:ext cx="3822192" cy="3310128"/>
          </a:xfrm>
        </p:spPr>
        <p:txBody>
          <a:bodyPr>
            <a:normAutofit fontScale="92500" lnSpcReduction="10000"/>
          </a:bodyPr>
          <a:lstStyle/>
          <a:p>
            <a:pPr>
              <a:buClr>
                <a:schemeClr val="accent2">
                  <a:lumMod val="60000"/>
                  <a:lumOff val="40000"/>
                </a:schemeClr>
              </a:buClr>
            </a:pPr>
            <a:r>
              <a:rPr lang="en-US" dirty="0" smtClean="0"/>
              <a:t>“Having two different sets of English 121 students combine in one CCR 094 class […] everyone was not on the same page.”  </a:t>
            </a:r>
          </a:p>
          <a:p>
            <a:pPr>
              <a:buClr>
                <a:schemeClr val="accent2">
                  <a:lumMod val="60000"/>
                  <a:lumOff val="40000"/>
                </a:schemeClr>
              </a:buClr>
            </a:pPr>
            <a:r>
              <a:rPr lang="en-US" dirty="0" smtClean="0"/>
              <a:t>“What didn’t work well was that both professors were on two different topics, so it was very confusing on what to learn in CCR 094.”</a:t>
            </a:r>
            <a:endParaRPr lang="en-US" dirty="0"/>
          </a:p>
        </p:txBody>
      </p:sp>
      <p:sp>
        <p:nvSpPr>
          <p:cNvPr id="5" name="Content Placeholder 4"/>
          <p:cNvSpPr>
            <a:spLocks noGrp="1"/>
          </p:cNvSpPr>
          <p:nvPr>
            <p:ph sz="half" idx="2"/>
          </p:nvPr>
        </p:nvSpPr>
        <p:spPr>
          <a:xfrm>
            <a:off x="5313680" y="2560320"/>
            <a:ext cx="5585968" cy="3310128"/>
          </a:xfrm>
        </p:spPr>
        <p:txBody>
          <a:bodyPr>
            <a:normAutofit fontScale="92500" lnSpcReduction="10000"/>
          </a:bodyPr>
          <a:lstStyle/>
          <a:p>
            <a:pPr>
              <a:buClr>
                <a:schemeClr val="accent2">
                  <a:lumMod val="60000"/>
                  <a:lumOff val="40000"/>
                </a:schemeClr>
              </a:buClr>
            </a:pPr>
            <a:r>
              <a:rPr lang="en-US" dirty="0" smtClean="0">
                <a:solidFill>
                  <a:schemeClr val="tx1"/>
                </a:solidFill>
              </a:rPr>
              <a:t>“Even with good communication, I’m getting imperfect information and I still rely on students to fill me in on exactly what they did each day [in 121...]. I think the students perceived this as a weakness in the course because it seems like I am always playing catch-up as the 094 instructor.”</a:t>
            </a:r>
          </a:p>
          <a:p>
            <a:pPr>
              <a:buClr>
                <a:schemeClr val="accent2">
                  <a:lumMod val="60000"/>
                  <a:lumOff val="40000"/>
                </a:schemeClr>
              </a:buClr>
            </a:pPr>
            <a:r>
              <a:rPr lang="en-US" dirty="0" smtClean="0">
                <a:solidFill>
                  <a:schemeClr val="tx1"/>
                </a:solidFill>
              </a:rPr>
              <a:t>“It was hard to keep the 094 assignments consistent while addressing the needs of two competing 121 schedules.” </a:t>
            </a:r>
            <a:endParaRPr lang="en-US" dirty="0">
              <a:solidFill>
                <a:schemeClr val="tx1"/>
              </a:solidFill>
            </a:endParaRPr>
          </a:p>
        </p:txBody>
      </p:sp>
      <p:sp>
        <p:nvSpPr>
          <p:cNvPr id="6" name="Down Arrow 5"/>
          <p:cNvSpPr/>
          <p:nvPr/>
        </p:nvSpPr>
        <p:spPr>
          <a:xfrm>
            <a:off x="3545840" y="1920240"/>
            <a:ext cx="406400" cy="64008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6604000" y="1920240"/>
            <a:ext cx="406400" cy="64008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endParaRPr lang="en-US" dirty="0"/>
          </a:p>
        </p:txBody>
      </p:sp>
      <p:sp>
        <p:nvSpPr>
          <p:cNvPr id="8"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12</a:t>
            </a:r>
            <a:endParaRPr lang="en-US" sz="1800" dirty="0"/>
          </a:p>
        </p:txBody>
      </p:sp>
    </p:spTree>
    <p:extLst>
      <p:ext uri="{BB962C8B-B14F-4D97-AF65-F5344CB8AC3E}">
        <p14:creationId xmlns:p14="http://schemas.microsoft.com/office/powerpoint/2010/main" val="346549121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How This Affected Our Students</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854456" y="2285998"/>
            <a:ext cx="10483088" cy="3895345"/>
          </a:xfrm>
        </p:spPr>
        <p:txBody>
          <a:bodyPr>
            <a:noAutofit/>
          </a:bodyPr>
          <a:lstStyle/>
          <a:p>
            <a:pPr>
              <a:spcBef>
                <a:spcPts val="0"/>
              </a:spcBef>
              <a:spcAft>
                <a:spcPts val="0"/>
              </a:spcAft>
              <a:buClr>
                <a:schemeClr val="accent2">
                  <a:lumMod val="60000"/>
                  <a:lumOff val="40000"/>
                </a:schemeClr>
              </a:buClr>
            </a:pPr>
            <a:r>
              <a:rPr lang="en-US" sz="2200" dirty="0" smtClean="0"/>
              <a:t>All of us know that our Developmental English students often face significant hurdles:	</a:t>
            </a:r>
          </a:p>
          <a:p>
            <a:pPr lvl="2">
              <a:spcBef>
                <a:spcPts val="0"/>
              </a:spcBef>
              <a:spcAft>
                <a:spcPts val="0"/>
              </a:spcAft>
              <a:buClr>
                <a:schemeClr val="accent2">
                  <a:lumMod val="60000"/>
                  <a:lumOff val="40000"/>
                </a:schemeClr>
              </a:buClr>
            </a:pPr>
            <a:r>
              <a:rPr lang="en-US" sz="2200" dirty="0" smtClean="0"/>
              <a:t>Lack of confidence, reading struggles, disorganization, study skill deficiencies, personal life demands, etc.</a:t>
            </a:r>
          </a:p>
          <a:p>
            <a:pPr>
              <a:spcBef>
                <a:spcPts val="0"/>
              </a:spcBef>
              <a:spcAft>
                <a:spcPts val="0"/>
              </a:spcAft>
              <a:buClr>
                <a:schemeClr val="accent2">
                  <a:lumMod val="60000"/>
                  <a:lumOff val="40000"/>
                </a:schemeClr>
              </a:buClr>
            </a:pPr>
            <a:r>
              <a:rPr lang="en-US" sz="2200" dirty="0" smtClean="0"/>
              <a:t>An instructor can effectively touch base with 11 students in 75 minutes, but not with 22 students.</a:t>
            </a:r>
          </a:p>
          <a:p>
            <a:pPr>
              <a:spcBef>
                <a:spcPts val="0"/>
              </a:spcBef>
              <a:spcAft>
                <a:spcPts val="0"/>
              </a:spcAft>
              <a:buClr>
                <a:schemeClr val="accent2">
                  <a:lumMod val="60000"/>
                  <a:lumOff val="40000"/>
                </a:schemeClr>
              </a:buClr>
            </a:pPr>
            <a:r>
              <a:rPr lang="en-US" sz="2200" dirty="0" smtClean="0"/>
              <a:t>Supportive peer relationships and student-instructor relationships were being undermined by confusion and lopsided focus.</a:t>
            </a:r>
          </a:p>
          <a:p>
            <a:pPr>
              <a:spcBef>
                <a:spcPts val="0"/>
              </a:spcBef>
              <a:spcAft>
                <a:spcPts val="0"/>
              </a:spcAft>
              <a:buClr>
                <a:schemeClr val="accent2">
                  <a:lumMod val="60000"/>
                  <a:lumOff val="40000"/>
                </a:schemeClr>
              </a:buClr>
            </a:pPr>
            <a:r>
              <a:rPr lang="en-US" sz="2200" dirty="0" smtClean="0"/>
              <a:t>Student success hadn’t improved.  The Triangle Model success rates stayed around 70% (the same as the old ENG 090).</a:t>
            </a:r>
          </a:p>
          <a:p>
            <a:pPr>
              <a:spcBef>
                <a:spcPts val="0"/>
              </a:spcBef>
              <a:spcAft>
                <a:spcPts val="0"/>
              </a:spcAft>
              <a:buClr>
                <a:schemeClr val="accent2">
                  <a:lumMod val="60000"/>
                  <a:lumOff val="40000"/>
                </a:schemeClr>
              </a:buClr>
            </a:pPr>
            <a:r>
              <a:rPr lang="en-US" sz="2200" dirty="0" smtClean="0"/>
              <a:t>If we wanted to coach our CCR 094 students through their ENG 121 course (the end goal), something had to change.</a:t>
            </a:r>
          </a:p>
        </p:txBody>
      </p:sp>
      <p:sp>
        <p:nvSpPr>
          <p:cNvPr id="6"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13</a:t>
            </a:r>
            <a:endParaRPr lang="en-US" sz="1800" dirty="0"/>
          </a:p>
        </p:txBody>
      </p:sp>
    </p:spTree>
    <p:extLst>
      <p:ext uri="{BB962C8B-B14F-4D97-AF65-F5344CB8AC3E}">
        <p14:creationId xmlns:p14="http://schemas.microsoft.com/office/powerpoint/2010/main" val="284454351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Proposing a Change -- Again</a:t>
            </a:r>
            <a:endParaRPr lang="en-US" dirty="0">
              <a:solidFill>
                <a:schemeClr val="accent3">
                  <a:lumMod val="60000"/>
                  <a:lumOff val="40000"/>
                </a:schemeClr>
              </a:solidFill>
            </a:endParaRPr>
          </a:p>
        </p:txBody>
      </p:sp>
      <p:sp>
        <p:nvSpPr>
          <p:cNvPr id="4" name="TextBox 3"/>
          <p:cNvSpPr txBox="1"/>
          <p:nvPr/>
        </p:nvSpPr>
        <p:spPr>
          <a:xfrm>
            <a:off x="1516241" y="4729730"/>
            <a:ext cx="4161227" cy="1107996"/>
          </a:xfrm>
          <a:prstGeom prst="rect">
            <a:avLst/>
          </a:prstGeom>
          <a:noFill/>
          <a:ln w="28575">
            <a:solidFill>
              <a:schemeClr val="accent6">
                <a:lumMod val="60000"/>
                <a:lumOff val="40000"/>
              </a:schemeClr>
            </a:solidFill>
          </a:ln>
        </p:spPr>
        <p:txBody>
          <a:bodyPr wrap="square" rtlCol="0">
            <a:spAutoFit/>
          </a:bodyPr>
          <a:lstStyle/>
          <a:p>
            <a:r>
              <a:rPr lang="en-US" dirty="0" smtClean="0"/>
              <a:t>English 121: 101 and S01		Instructor </a:t>
            </a:r>
            <a:r>
              <a:rPr lang="en-US" sz="2400" dirty="0" smtClean="0"/>
              <a:t>A</a:t>
            </a:r>
          </a:p>
          <a:p>
            <a:r>
              <a:rPr lang="en-US" dirty="0" smtClean="0"/>
              <a:t>8:00-9:15 a.m. MW</a:t>
            </a:r>
          </a:p>
          <a:p>
            <a:r>
              <a:rPr lang="en-US" dirty="0" smtClean="0"/>
              <a:t>11 students  +   </a:t>
            </a:r>
            <a:r>
              <a:rPr lang="en-US" sz="2400" dirty="0" smtClean="0"/>
              <a:t>11</a:t>
            </a:r>
            <a:r>
              <a:rPr lang="en-US" dirty="0" smtClean="0"/>
              <a:t> students</a:t>
            </a:r>
            <a:endParaRPr lang="en-US" dirty="0"/>
          </a:p>
        </p:txBody>
      </p:sp>
      <p:sp>
        <p:nvSpPr>
          <p:cNvPr id="5" name="TextBox 4"/>
          <p:cNvSpPr txBox="1"/>
          <p:nvPr/>
        </p:nvSpPr>
        <p:spPr>
          <a:xfrm>
            <a:off x="6534776" y="4729730"/>
            <a:ext cx="4137773" cy="1107996"/>
          </a:xfrm>
          <a:prstGeom prst="rect">
            <a:avLst/>
          </a:prstGeom>
          <a:noFill/>
          <a:ln w="28575">
            <a:solidFill>
              <a:schemeClr val="accent3">
                <a:lumMod val="75000"/>
              </a:schemeClr>
            </a:solidFill>
          </a:ln>
        </p:spPr>
        <p:txBody>
          <a:bodyPr wrap="square" rtlCol="0">
            <a:spAutoFit/>
          </a:bodyPr>
          <a:lstStyle/>
          <a:p>
            <a:r>
              <a:rPr lang="en-US" dirty="0" smtClean="0"/>
              <a:t>CCR 094: S01 		 		Instructor </a:t>
            </a:r>
            <a:r>
              <a:rPr lang="en-US" sz="2400" dirty="0" smtClean="0"/>
              <a:t>A</a:t>
            </a:r>
          </a:p>
          <a:p>
            <a:r>
              <a:rPr lang="en-US" dirty="0" smtClean="0"/>
              <a:t>9:30-10:45 a.m. MW</a:t>
            </a:r>
          </a:p>
          <a:p>
            <a:r>
              <a:rPr lang="en-US" sz="2400" dirty="0" smtClean="0"/>
              <a:t>11</a:t>
            </a:r>
            <a:r>
              <a:rPr lang="en-US" dirty="0" smtClean="0"/>
              <a:t> students</a:t>
            </a:r>
            <a:endParaRPr lang="en-US" dirty="0"/>
          </a:p>
        </p:txBody>
      </p:sp>
      <p:sp>
        <p:nvSpPr>
          <p:cNvPr id="6" name="Oval 5"/>
          <p:cNvSpPr/>
          <p:nvPr/>
        </p:nvSpPr>
        <p:spPr>
          <a:xfrm>
            <a:off x="1356228" y="5235843"/>
            <a:ext cx="704088" cy="672676"/>
          </a:xfrm>
          <a:prstGeom prst="ellipse">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79466" y="5235843"/>
            <a:ext cx="704088" cy="672676"/>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4" idx="3"/>
            <a:endCxn id="5" idx="1"/>
          </p:cNvCxnSpPr>
          <p:nvPr/>
        </p:nvCxnSpPr>
        <p:spPr>
          <a:xfrm>
            <a:off x="5677468" y="5283728"/>
            <a:ext cx="857308" cy="0"/>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87323" y="5266920"/>
            <a:ext cx="704088" cy="672676"/>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Curved Connector 17"/>
          <p:cNvCxnSpPr>
            <a:stCxn id="7" idx="4"/>
          </p:cNvCxnSpPr>
          <p:nvPr/>
        </p:nvCxnSpPr>
        <p:spPr>
          <a:xfrm rot="16200000" flipH="1">
            <a:off x="4985438" y="4154590"/>
            <a:ext cx="12700" cy="3507857"/>
          </a:xfrm>
          <a:prstGeom prst="curvedConnector3">
            <a:avLst>
              <a:gd name="adj1" fmla="val 1800000"/>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2" y="2285999"/>
            <a:ext cx="9073894" cy="2062103"/>
          </a:xfrm>
          <a:prstGeom prst="rect">
            <a:avLst/>
          </a:prstGeom>
          <a:noFill/>
          <a:ln>
            <a:noFill/>
          </a:ln>
        </p:spPr>
        <p:txBody>
          <a:bodyPr wrap="square" rtlCol="0">
            <a:spAutoFit/>
          </a:bodyPr>
          <a:lstStyle/>
          <a:p>
            <a:pPr>
              <a:buClr>
                <a:schemeClr val="accent3">
                  <a:lumMod val="60000"/>
                  <a:lumOff val="40000"/>
                </a:schemeClr>
              </a:buClr>
            </a:pPr>
            <a:r>
              <a:rPr lang="en-US" sz="2200" dirty="0" smtClean="0"/>
              <a:t>What we wanted all along but didn’t think was possible:</a:t>
            </a:r>
          </a:p>
          <a:p>
            <a:pPr marL="285750" indent="-285750">
              <a:buClr>
                <a:schemeClr val="accent3">
                  <a:lumMod val="60000"/>
                  <a:lumOff val="40000"/>
                </a:schemeClr>
              </a:buClr>
              <a:buFont typeface="Arial" panose="020B0604020202020204" pitchFamily="34" charset="0"/>
              <a:buChar char="•"/>
            </a:pPr>
            <a:r>
              <a:rPr lang="en-US" sz="2200" dirty="0" smtClean="0"/>
              <a:t>A modified ALP model that we call “1:1”</a:t>
            </a:r>
          </a:p>
          <a:p>
            <a:pPr marL="285750" indent="-285750">
              <a:buClr>
                <a:schemeClr val="accent3">
                  <a:lumMod val="60000"/>
                  <a:lumOff val="40000"/>
                </a:schemeClr>
              </a:buClr>
              <a:buFont typeface="Arial" panose="020B0604020202020204" pitchFamily="34" charset="0"/>
              <a:buChar char="•"/>
            </a:pPr>
            <a:r>
              <a:rPr lang="en-US" sz="2200" dirty="0" smtClean="0"/>
              <a:t>One section of ENG 121 paired with one section of CCR 094/Studio</a:t>
            </a:r>
          </a:p>
          <a:p>
            <a:pPr marL="285750" indent="-285750">
              <a:buClr>
                <a:schemeClr val="accent3">
                  <a:lumMod val="60000"/>
                  <a:lumOff val="40000"/>
                </a:schemeClr>
              </a:buClr>
              <a:buFont typeface="Arial" panose="020B0604020202020204" pitchFamily="34" charset="0"/>
              <a:buChar char="•"/>
            </a:pPr>
            <a:r>
              <a:rPr lang="en-US" sz="2200" dirty="0" smtClean="0"/>
              <a:t>11 non-Studio students + 11 Studio students</a:t>
            </a:r>
          </a:p>
          <a:p>
            <a:pPr marL="285750" indent="-285750">
              <a:buClr>
                <a:schemeClr val="accent3">
                  <a:lumMod val="60000"/>
                  <a:lumOff val="40000"/>
                </a:schemeClr>
              </a:buClr>
              <a:buFont typeface="Arial" panose="020B0604020202020204" pitchFamily="34" charset="0"/>
              <a:buChar char="•"/>
            </a:pPr>
            <a:r>
              <a:rPr lang="en-US" sz="2200" dirty="0" smtClean="0"/>
              <a:t>One instructor teaching both classes back-to-back</a:t>
            </a:r>
          </a:p>
          <a:p>
            <a:endParaRPr lang="en-US" dirty="0"/>
          </a:p>
        </p:txBody>
      </p:sp>
      <p:sp>
        <p:nvSpPr>
          <p:cNvPr id="21" name="TextBox 20"/>
          <p:cNvSpPr txBox="1"/>
          <p:nvPr/>
        </p:nvSpPr>
        <p:spPr>
          <a:xfrm>
            <a:off x="632462" y="628189"/>
            <a:ext cx="2247004" cy="707886"/>
          </a:xfrm>
          <a:prstGeom prst="rect">
            <a:avLst/>
          </a:prstGeom>
          <a:noFill/>
        </p:spPr>
        <p:txBody>
          <a:bodyPr wrap="square" rtlCol="0">
            <a:spAutoFit/>
          </a:bodyPr>
          <a:lstStyle/>
          <a:p>
            <a:r>
              <a:rPr lang="en-US" sz="4000" dirty="0" smtClean="0">
                <a:solidFill>
                  <a:schemeClr val="accent3">
                    <a:lumMod val="40000"/>
                    <a:lumOff val="60000"/>
                  </a:schemeClr>
                </a:solidFill>
              </a:rPr>
              <a:t>Section 4</a:t>
            </a:r>
            <a:endParaRPr lang="en-US" sz="4000" dirty="0">
              <a:solidFill>
                <a:schemeClr val="accent3">
                  <a:lumMod val="40000"/>
                  <a:lumOff val="60000"/>
                </a:schemeClr>
              </a:solidFill>
            </a:endParaRPr>
          </a:p>
        </p:txBody>
      </p:sp>
      <p:sp>
        <p:nvSpPr>
          <p:cNvPr id="3" name="Slide Number Placeholder 2"/>
          <p:cNvSpPr>
            <a:spLocks noGrp="1"/>
          </p:cNvSpPr>
          <p:nvPr>
            <p:ph type="sldNum" sz="quarter" idx="12"/>
          </p:nvPr>
        </p:nvSpPr>
        <p:spPr/>
        <p:txBody>
          <a:bodyPr/>
          <a:lstStyle/>
          <a:p>
            <a:endParaRPr lang="en-US" dirty="0"/>
          </a:p>
        </p:txBody>
      </p:sp>
      <p:sp>
        <p:nvSpPr>
          <p:cNvPr id="13"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14</a:t>
            </a:r>
            <a:endParaRPr lang="en-US" sz="1800" dirty="0"/>
          </a:p>
        </p:txBody>
      </p:sp>
    </p:spTree>
    <p:extLst>
      <p:ext uri="{BB962C8B-B14F-4D97-AF65-F5344CB8AC3E}">
        <p14:creationId xmlns:p14="http://schemas.microsoft.com/office/powerpoint/2010/main" val="17695236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The Almighty Dollar &amp; Other Problems</a:t>
            </a:r>
            <a:endParaRPr lang="en-US" dirty="0">
              <a:solidFill>
                <a:schemeClr val="accent3">
                  <a:lumMod val="60000"/>
                  <a:lumOff val="40000"/>
                </a:schemeClr>
              </a:solidFill>
            </a:endParaRPr>
          </a:p>
        </p:txBody>
      </p:sp>
      <p:sp>
        <p:nvSpPr>
          <p:cNvPr id="15" name="Content Placeholder 6"/>
          <p:cNvSpPr>
            <a:spLocks noGrp="1"/>
          </p:cNvSpPr>
          <p:nvPr>
            <p:ph idx="1"/>
          </p:nvPr>
        </p:nvSpPr>
        <p:spPr>
          <a:xfrm>
            <a:off x="1295402" y="2285999"/>
            <a:ext cx="9601196" cy="3666744"/>
          </a:xfrm>
        </p:spPr>
        <p:txBody>
          <a:bodyPr lIns="0">
            <a:normAutofit lnSpcReduction="10000"/>
          </a:bodyPr>
          <a:lstStyle/>
          <a:p>
            <a:pPr marL="0" indent="0">
              <a:lnSpc>
                <a:spcPct val="110000"/>
              </a:lnSpc>
              <a:spcBef>
                <a:spcPts val="0"/>
              </a:spcBef>
              <a:spcAft>
                <a:spcPts val="0"/>
              </a:spcAft>
              <a:buNone/>
            </a:pPr>
            <a:r>
              <a:rPr lang="en-US" dirty="0" smtClean="0"/>
              <a:t>Our original concerns remained:</a:t>
            </a:r>
          </a:p>
          <a:p>
            <a:pPr lvl="2">
              <a:lnSpc>
                <a:spcPct val="110000"/>
              </a:lnSpc>
              <a:spcBef>
                <a:spcPts val="0"/>
              </a:spcBef>
              <a:spcAft>
                <a:spcPts val="0"/>
              </a:spcAft>
              <a:buClr>
                <a:schemeClr val="accent3">
                  <a:lumMod val="60000"/>
                  <a:lumOff val="40000"/>
                </a:schemeClr>
              </a:buClr>
            </a:pPr>
            <a:r>
              <a:rPr lang="en-US" sz="2400" dirty="0" smtClean="0"/>
              <a:t>Classroom </a:t>
            </a:r>
            <a:r>
              <a:rPr lang="en-US" sz="2400" b="1" dirty="0"/>
              <a:t>scheduling</a:t>
            </a:r>
            <a:r>
              <a:rPr lang="en-US" sz="2400" dirty="0"/>
              <a:t> &amp; </a:t>
            </a:r>
            <a:r>
              <a:rPr lang="en-US" sz="2400" b="1" dirty="0"/>
              <a:t>space</a:t>
            </a:r>
            <a:r>
              <a:rPr lang="en-US" sz="2400" dirty="0"/>
              <a:t> availability</a:t>
            </a:r>
          </a:p>
          <a:p>
            <a:pPr lvl="2">
              <a:lnSpc>
                <a:spcPct val="110000"/>
              </a:lnSpc>
              <a:spcBef>
                <a:spcPts val="0"/>
              </a:spcBef>
              <a:spcAft>
                <a:spcPts val="0"/>
              </a:spcAft>
              <a:buClr>
                <a:schemeClr val="accent3">
                  <a:lumMod val="60000"/>
                  <a:lumOff val="40000"/>
                </a:schemeClr>
              </a:buClr>
            </a:pPr>
            <a:r>
              <a:rPr lang="en-US" sz="2400" b="1" dirty="0"/>
              <a:t>Number of instructors</a:t>
            </a:r>
            <a:r>
              <a:rPr lang="en-US" sz="2400" dirty="0"/>
              <a:t> required</a:t>
            </a:r>
          </a:p>
          <a:p>
            <a:pPr lvl="2">
              <a:lnSpc>
                <a:spcPct val="110000"/>
              </a:lnSpc>
              <a:spcBef>
                <a:spcPts val="0"/>
              </a:spcBef>
              <a:spcAft>
                <a:spcPts val="0"/>
              </a:spcAft>
              <a:buClr>
                <a:schemeClr val="accent3">
                  <a:lumMod val="60000"/>
                  <a:lumOff val="40000"/>
                </a:schemeClr>
              </a:buClr>
            </a:pPr>
            <a:r>
              <a:rPr lang="en-US" sz="2400" b="1" dirty="0" smtClean="0"/>
              <a:t>Paying </a:t>
            </a:r>
            <a:r>
              <a:rPr lang="en-US" sz="2400" b="1" dirty="0"/>
              <a:t>instructors </a:t>
            </a:r>
            <a:r>
              <a:rPr lang="en-US" sz="2400" dirty="0"/>
              <a:t>teaching </a:t>
            </a:r>
            <a:r>
              <a:rPr lang="en-US" sz="2400" dirty="0" smtClean="0"/>
              <a:t>11 </a:t>
            </a:r>
            <a:r>
              <a:rPr lang="en-US" sz="2400" dirty="0"/>
              <a:t>students the same as when they taught 22 students </a:t>
            </a:r>
            <a:endParaRPr lang="en-US" sz="2400" dirty="0" smtClean="0"/>
          </a:p>
          <a:p>
            <a:pPr lvl="4">
              <a:lnSpc>
                <a:spcPct val="110000"/>
              </a:lnSpc>
              <a:spcBef>
                <a:spcPts val="0"/>
              </a:spcBef>
              <a:spcAft>
                <a:spcPts val="0"/>
              </a:spcAft>
              <a:buClr>
                <a:schemeClr val="accent3">
                  <a:lumMod val="60000"/>
                  <a:lumOff val="40000"/>
                </a:schemeClr>
              </a:buClr>
            </a:pPr>
            <a:r>
              <a:rPr lang="en-US" sz="2400" dirty="0" smtClean="0"/>
              <a:t>Doubling the number of CCR 094 sections from 16 to 32 would have increased adjunct instructor pay costs by approximately $36,800 (3 credit hours at Level 2 adjunct pay at CCA = $2,300)</a:t>
            </a:r>
            <a:endParaRPr lang="en-US" sz="2400" dirty="0"/>
          </a:p>
          <a:p>
            <a:endParaRPr lang="en-US" dirty="0"/>
          </a:p>
        </p:txBody>
      </p:sp>
      <p:sp>
        <p:nvSpPr>
          <p:cNvPr id="3" name="Slide Number Placeholder 2"/>
          <p:cNvSpPr>
            <a:spLocks noGrp="1"/>
          </p:cNvSpPr>
          <p:nvPr>
            <p:ph type="sldNum" sz="quarter" idx="12"/>
          </p:nvPr>
        </p:nvSpPr>
        <p:spPr/>
        <p:txBody>
          <a:bodyPr/>
          <a:lstStyle/>
          <a:p>
            <a:endParaRPr lang="en-US" dirty="0"/>
          </a:p>
        </p:txBody>
      </p:sp>
      <p:sp>
        <p:nvSpPr>
          <p:cNvPr id="5"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a:t>
            </a:r>
            <a:fld id="{E97799C9-84D9-46D2-A11E-BCF8A720529D}" type="slidenum">
              <a:rPr lang="en-US" sz="1800" smtClean="0"/>
              <a:pPr/>
              <a:t>15</a:t>
            </a:fld>
            <a:endParaRPr lang="en-US" sz="1800" dirty="0"/>
          </a:p>
        </p:txBody>
      </p:sp>
    </p:spTree>
    <p:extLst>
      <p:ext uri="{BB962C8B-B14F-4D97-AF65-F5344CB8AC3E}">
        <p14:creationId xmlns:p14="http://schemas.microsoft.com/office/powerpoint/2010/main" val="395270546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3">
                    <a:lumMod val="60000"/>
                    <a:lumOff val="40000"/>
                  </a:schemeClr>
                </a:solidFill>
              </a:rPr>
              <a:t>Some Solutions</a:t>
            </a:r>
            <a:endParaRPr lang="en-US" dirty="0">
              <a:solidFill>
                <a:schemeClr val="accent3">
                  <a:lumMod val="60000"/>
                  <a:lumOff val="40000"/>
                </a:schemeClr>
              </a:solidFill>
            </a:endParaRPr>
          </a:p>
        </p:txBody>
      </p:sp>
      <p:sp>
        <p:nvSpPr>
          <p:cNvPr id="8" name="Content Placeholder 7"/>
          <p:cNvSpPr>
            <a:spLocks noGrp="1"/>
          </p:cNvSpPr>
          <p:nvPr>
            <p:ph idx="1"/>
          </p:nvPr>
        </p:nvSpPr>
        <p:spPr>
          <a:xfrm>
            <a:off x="503936" y="2240278"/>
            <a:ext cx="10993120" cy="3898392"/>
          </a:xfrm>
        </p:spPr>
        <p:txBody>
          <a:bodyPr>
            <a:noAutofit/>
          </a:bodyPr>
          <a:lstStyle/>
          <a:p>
            <a:pPr lvl="1">
              <a:spcBef>
                <a:spcPts val="0"/>
              </a:spcBef>
              <a:spcAft>
                <a:spcPts val="0"/>
              </a:spcAft>
              <a:buClr>
                <a:schemeClr val="accent3">
                  <a:lumMod val="60000"/>
                  <a:lumOff val="40000"/>
                </a:schemeClr>
              </a:buClr>
            </a:pPr>
            <a:r>
              <a:rPr lang="en-US" sz="2400" dirty="0" smtClean="0"/>
              <a:t>We requested </a:t>
            </a:r>
            <a:r>
              <a:rPr lang="en-US" sz="2400" b="1" dirty="0" smtClean="0"/>
              <a:t>more designated computer classrooms </a:t>
            </a:r>
            <a:r>
              <a:rPr lang="en-US" sz="2400" dirty="0" smtClean="0"/>
              <a:t>for English Department use only (from 4 to 6), Some of this cost was offset by grant money.</a:t>
            </a:r>
          </a:p>
          <a:p>
            <a:pPr lvl="3">
              <a:spcBef>
                <a:spcPts val="0"/>
              </a:spcBef>
              <a:spcAft>
                <a:spcPts val="0"/>
              </a:spcAft>
              <a:buClr>
                <a:schemeClr val="accent3">
                  <a:lumMod val="60000"/>
                  <a:lumOff val="40000"/>
                </a:schemeClr>
              </a:buClr>
            </a:pPr>
            <a:r>
              <a:rPr lang="en-US" sz="2400" dirty="0" smtClean="0"/>
              <a:t>We also considered using laptop carts in lieu of computer classrooms to maximize studio time.</a:t>
            </a:r>
          </a:p>
          <a:p>
            <a:pPr lvl="1">
              <a:spcBef>
                <a:spcPts val="0"/>
              </a:spcBef>
              <a:spcAft>
                <a:spcPts val="0"/>
              </a:spcAft>
              <a:buClr>
                <a:schemeClr val="accent3">
                  <a:lumMod val="60000"/>
                  <a:lumOff val="40000"/>
                </a:schemeClr>
              </a:buClr>
            </a:pPr>
            <a:r>
              <a:rPr lang="en-US" sz="2400" dirty="0" smtClean="0"/>
              <a:t>We added an </a:t>
            </a:r>
            <a:r>
              <a:rPr lang="en-US" sz="2400" b="1" dirty="0" smtClean="0"/>
              <a:t>extra time slot </a:t>
            </a:r>
            <a:r>
              <a:rPr lang="en-US" sz="2400" dirty="0" smtClean="0"/>
              <a:t>to help schedule more sections.  </a:t>
            </a:r>
          </a:p>
          <a:p>
            <a:pPr lvl="3">
              <a:spcBef>
                <a:spcPts val="0"/>
              </a:spcBef>
              <a:spcAft>
                <a:spcPts val="0"/>
              </a:spcAft>
              <a:buClr>
                <a:schemeClr val="accent3">
                  <a:lumMod val="60000"/>
                  <a:lumOff val="40000"/>
                </a:schemeClr>
              </a:buClr>
            </a:pPr>
            <a:r>
              <a:rPr lang="en-US" sz="2400" dirty="0" smtClean="0"/>
              <a:t>Previous evening classes:    3:30-4:45, 6:00-8:40</a:t>
            </a:r>
          </a:p>
          <a:p>
            <a:pPr lvl="3">
              <a:spcBef>
                <a:spcPts val="0"/>
              </a:spcBef>
              <a:spcAft>
                <a:spcPts val="0"/>
              </a:spcAft>
              <a:buClr>
                <a:schemeClr val="accent3">
                  <a:lumMod val="60000"/>
                  <a:lumOff val="40000"/>
                </a:schemeClr>
              </a:buClr>
            </a:pPr>
            <a:r>
              <a:rPr lang="en-US" sz="2400" dirty="0" smtClean="0"/>
              <a:t>New evening schedule:       3:30-4:45, </a:t>
            </a:r>
            <a:r>
              <a:rPr lang="en-US" sz="2400" b="1" dirty="0" smtClean="0"/>
              <a:t>5:00-6:15</a:t>
            </a:r>
            <a:r>
              <a:rPr lang="en-US" sz="2400" dirty="0" smtClean="0"/>
              <a:t>, 6:30-9:10</a:t>
            </a:r>
          </a:p>
          <a:p>
            <a:pPr lvl="1">
              <a:spcBef>
                <a:spcPts val="0"/>
              </a:spcBef>
              <a:spcAft>
                <a:spcPts val="0"/>
              </a:spcAft>
              <a:buClr>
                <a:schemeClr val="accent3">
                  <a:lumMod val="60000"/>
                  <a:lumOff val="40000"/>
                </a:schemeClr>
              </a:buClr>
            </a:pPr>
            <a:r>
              <a:rPr lang="en-US" sz="2400" dirty="0" smtClean="0"/>
              <a:t>The number of necessary adjunct instructors and their pay was </a:t>
            </a:r>
            <a:r>
              <a:rPr lang="en-US" sz="2400" b="1" dirty="0" smtClean="0"/>
              <a:t>not significantly higher</a:t>
            </a:r>
            <a:r>
              <a:rPr lang="en-US" sz="2400" dirty="0" smtClean="0"/>
              <a:t> than it had been two years before (more about that in a minute).</a:t>
            </a:r>
          </a:p>
        </p:txBody>
      </p:sp>
      <p:sp>
        <p:nvSpPr>
          <p:cNvPr id="5" name="Slide Number Placeholder 4"/>
          <p:cNvSpPr>
            <a:spLocks noGrp="1"/>
          </p:cNvSpPr>
          <p:nvPr>
            <p:ph type="sldNum" sz="quarter" idx="12"/>
          </p:nvPr>
        </p:nvSpPr>
        <p:spPr>
          <a:xfrm>
            <a:off x="11428939" y="6498511"/>
            <a:ext cx="542697" cy="279400"/>
          </a:xfrm>
        </p:spPr>
        <p:txBody>
          <a:bodyPr/>
          <a:lstStyle/>
          <a:p>
            <a:r>
              <a:rPr lang="en-US" sz="1800" dirty="0" smtClean="0"/>
              <a:t>16</a:t>
            </a:r>
            <a:endParaRPr lang="en-US" sz="1800" dirty="0"/>
          </a:p>
        </p:txBody>
      </p:sp>
    </p:spTree>
    <p:extLst>
      <p:ext uri="{BB962C8B-B14F-4D97-AF65-F5344CB8AC3E}">
        <p14:creationId xmlns:p14="http://schemas.microsoft.com/office/powerpoint/2010/main" val="44927952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Justification</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295402" y="2285999"/>
            <a:ext cx="9601196" cy="3318936"/>
          </a:xfrm>
        </p:spPr>
        <p:txBody>
          <a:bodyPr/>
          <a:lstStyle/>
          <a:p>
            <a:pPr marL="0" indent="0">
              <a:buNone/>
            </a:pPr>
            <a:r>
              <a:rPr lang="en-US" dirty="0" smtClean="0"/>
              <a:t>The keys were </a:t>
            </a:r>
          </a:p>
          <a:p>
            <a:pPr>
              <a:buClr>
                <a:schemeClr val="accent3">
                  <a:lumMod val="60000"/>
                  <a:lumOff val="40000"/>
                </a:schemeClr>
              </a:buClr>
            </a:pPr>
            <a:r>
              <a:rPr lang="en-US" dirty="0" smtClean="0"/>
              <a:t>to remind our administration that the 1:1 model had the potential to create a success rate near 78%, while the Triangle left old numbers unchanged at 70%</a:t>
            </a:r>
          </a:p>
          <a:p>
            <a:pPr>
              <a:buClr>
                <a:schemeClr val="accent3">
                  <a:lumMod val="60000"/>
                  <a:lumOff val="40000"/>
                </a:schemeClr>
              </a:buClr>
            </a:pPr>
            <a:r>
              <a:rPr lang="en-US" dirty="0" smtClean="0"/>
              <a:t>to show that the new proposed 1:1 model was </a:t>
            </a:r>
            <a:r>
              <a:rPr lang="en-US" b="1" dirty="0" smtClean="0"/>
              <a:t>not significantly more expensive </a:t>
            </a:r>
            <a:r>
              <a:rPr lang="en-US" dirty="0" smtClean="0"/>
              <a:t>than the OLD/original model:</a:t>
            </a:r>
          </a:p>
          <a:p>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5"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17</a:t>
            </a:r>
            <a:endParaRPr lang="en-US" sz="1800" dirty="0"/>
          </a:p>
        </p:txBody>
      </p:sp>
    </p:spTree>
    <p:extLst>
      <p:ext uri="{BB962C8B-B14F-4D97-AF65-F5344CB8AC3E}">
        <p14:creationId xmlns:p14="http://schemas.microsoft.com/office/powerpoint/2010/main" val="156325944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4486989"/>
              </p:ext>
            </p:extLst>
          </p:nvPr>
        </p:nvGraphicFramePr>
        <p:xfrm>
          <a:off x="1030222" y="803813"/>
          <a:ext cx="9866376" cy="4027494"/>
        </p:xfrm>
        <a:graphic>
          <a:graphicData uri="http://schemas.openxmlformats.org/drawingml/2006/table">
            <a:tbl>
              <a:tblPr firstRow="1" bandRow="1">
                <a:tableStyleId>{5C22544A-7EE6-4342-B048-85BDC9FD1C3A}</a:tableStyleId>
              </a:tblPr>
              <a:tblGrid>
                <a:gridCol w="3288792"/>
                <a:gridCol w="3288792"/>
                <a:gridCol w="3288792"/>
              </a:tblGrid>
              <a:tr h="1038635">
                <a:tc>
                  <a:txBody>
                    <a:bodyPr/>
                    <a:lstStyle/>
                    <a:p>
                      <a:r>
                        <a:rPr lang="en-US" sz="2200" dirty="0" smtClean="0"/>
                        <a:t>2012-2013</a:t>
                      </a:r>
                      <a:r>
                        <a:rPr lang="en-US" sz="2200" baseline="0" dirty="0" smtClean="0"/>
                        <a:t> a</a:t>
                      </a:r>
                      <a:r>
                        <a:rPr lang="en-US" sz="2200" dirty="0" smtClean="0"/>
                        <a:t>cademic</a:t>
                      </a:r>
                      <a:r>
                        <a:rPr lang="en-US" sz="2200" baseline="0" dirty="0" smtClean="0"/>
                        <a:t> year </a:t>
                      </a:r>
                    </a:p>
                    <a:p>
                      <a:r>
                        <a:rPr lang="en-US" sz="2200" baseline="0" dirty="0" smtClean="0"/>
                        <a:t>(OLD model)</a:t>
                      </a:r>
                    </a:p>
                  </a:txBody>
                  <a:tcPr>
                    <a:solidFill>
                      <a:schemeClr val="accent3">
                        <a:lumMod val="75000"/>
                      </a:schemeClr>
                    </a:solidFill>
                  </a:tcPr>
                </a:tc>
                <a:tc>
                  <a:txBody>
                    <a:bodyPr/>
                    <a:lstStyle/>
                    <a:p>
                      <a:r>
                        <a:rPr lang="en-US" sz="2200" dirty="0" smtClean="0"/>
                        <a:t>2013-2014 academic</a:t>
                      </a:r>
                      <a:r>
                        <a:rPr lang="en-US" sz="2200" baseline="0" dirty="0" smtClean="0"/>
                        <a:t> year (Triangle model)</a:t>
                      </a:r>
                      <a:endParaRPr lang="en-US" sz="2200" dirty="0"/>
                    </a:p>
                  </a:txBody>
                  <a:tcPr>
                    <a:solidFill>
                      <a:schemeClr val="accent3">
                        <a:lumMod val="75000"/>
                      </a:schemeClr>
                    </a:solidFill>
                  </a:tcPr>
                </a:tc>
                <a:tc>
                  <a:txBody>
                    <a:bodyPr/>
                    <a:lstStyle/>
                    <a:p>
                      <a:r>
                        <a:rPr lang="en-US" sz="2200" dirty="0" smtClean="0"/>
                        <a:t>2014-2015 academic year (Proposed</a:t>
                      </a:r>
                      <a:r>
                        <a:rPr lang="en-US" sz="2200" baseline="0" dirty="0" smtClean="0"/>
                        <a:t> 1:1 model)</a:t>
                      </a:r>
                      <a:endParaRPr lang="en-US" sz="2200" dirty="0"/>
                    </a:p>
                  </a:txBody>
                  <a:tcPr>
                    <a:solidFill>
                      <a:schemeClr val="accent3">
                        <a:lumMod val="75000"/>
                      </a:schemeClr>
                    </a:solidFill>
                  </a:tcPr>
                </a:tc>
              </a:tr>
              <a:tr h="806148">
                <a:tc>
                  <a:txBody>
                    <a:bodyPr/>
                    <a:lstStyle/>
                    <a:p>
                      <a:r>
                        <a:rPr lang="en-US" sz="2200" dirty="0" smtClean="0"/>
                        <a:t>ENG 090: 16 sections</a:t>
                      </a:r>
                      <a:endParaRPr lang="en-US" sz="2200" dirty="0"/>
                    </a:p>
                  </a:txBody>
                  <a:tcPr>
                    <a:solidFill>
                      <a:schemeClr val="accent3">
                        <a:lumMod val="20000"/>
                        <a:lumOff val="80000"/>
                      </a:schemeClr>
                    </a:solidFill>
                  </a:tcPr>
                </a:tc>
                <a:tc>
                  <a:txBody>
                    <a:bodyPr/>
                    <a:lstStyle/>
                    <a:p>
                      <a:r>
                        <a:rPr lang="en-US" sz="2200" dirty="0" smtClean="0"/>
                        <a:t>CCR</a:t>
                      </a:r>
                      <a:r>
                        <a:rPr lang="en-US" sz="2200" baseline="0" dirty="0" smtClean="0"/>
                        <a:t> 094: 16 sections</a:t>
                      </a:r>
                    </a:p>
                  </a:txBody>
                  <a:tcPr>
                    <a:solidFill>
                      <a:schemeClr val="accent3">
                        <a:lumMod val="20000"/>
                        <a:lumOff val="80000"/>
                      </a:schemeClr>
                    </a:solidFill>
                  </a:tcPr>
                </a:tc>
                <a:tc>
                  <a:txBody>
                    <a:bodyPr/>
                    <a:lstStyle/>
                    <a:p>
                      <a:r>
                        <a:rPr lang="en-US" sz="2200" dirty="0" smtClean="0"/>
                        <a:t>CCR</a:t>
                      </a:r>
                      <a:r>
                        <a:rPr lang="en-US" sz="2200" baseline="0" dirty="0" smtClean="0"/>
                        <a:t> 094: 24 sections</a:t>
                      </a:r>
                      <a:endParaRPr lang="en-US" sz="2200" dirty="0"/>
                    </a:p>
                  </a:txBody>
                  <a:tcPr>
                    <a:solidFill>
                      <a:schemeClr val="accent3">
                        <a:lumMod val="20000"/>
                        <a:lumOff val="80000"/>
                      </a:schemeClr>
                    </a:solidFill>
                  </a:tcPr>
                </a:tc>
              </a:tr>
              <a:tr h="806148">
                <a:tc>
                  <a:txBody>
                    <a:bodyPr/>
                    <a:lstStyle/>
                    <a:p>
                      <a:r>
                        <a:rPr lang="en-US" sz="2200" dirty="0" smtClean="0"/>
                        <a:t>REA</a:t>
                      </a:r>
                      <a:r>
                        <a:rPr lang="en-US" sz="2200" baseline="0" dirty="0" smtClean="0"/>
                        <a:t> 090: 16 sections</a:t>
                      </a:r>
                      <a:endParaRPr lang="en-US" sz="2200" dirty="0"/>
                    </a:p>
                  </a:txBody>
                  <a:tcPr>
                    <a:solidFill>
                      <a:schemeClr val="accent3">
                        <a:lumMod val="20000"/>
                        <a:lumOff val="80000"/>
                      </a:schemeClr>
                    </a:solidFill>
                  </a:tcPr>
                </a:tc>
                <a:tc>
                  <a:txBody>
                    <a:bodyPr/>
                    <a:lstStyle/>
                    <a:p>
                      <a:r>
                        <a:rPr lang="en-US" sz="2200" dirty="0" smtClean="0"/>
                        <a:t>x</a:t>
                      </a:r>
                      <a:endParaRPr lang="en-US" sz="2200" dirty="0"/>
                    </a:p>
                  </a:txBody>
                  <a:tcPr>
                    <a:solidFill>
                      <a:schemeClr val="accent3">
                        <a:lumMod val="20000"/>
                        <a:lumOff val="80000"/>
                      </a:schemeClr>
                    </a:solidFill>
                  </a:tcPr>
                </a:tc>
                <a:tc>
                  <a:txBody>
                    <a:bodyPr/>
                    <a:lstStyle/>
                    <a:p>
                      <a:r>
                        <a:rPr lang="en-US" sz="2200" dirty="0" smtClean="0"/>
                        <a:t>x</a:t>
                      </a:r>
                      <a:endParaRPr lang="en-US" sz="2200" dirty="0"/>
                    </a:p>
                  </a:txBody>
                  <a:tcPr>
                    <a:solidFill>
                      <a:schemeClr val="accent3">
                        <a:lumMod val="20000"/>
                        <a:lumOff val="80000"/>
                      </a:schemeClr>
                    </a:solidFill>
                  </a:tcPr>
                </a:tc>
              </a:tr>
              <a:tr h="806148">
                <a:tc>
                  <a:txBody>
                    <a:bodyPr/>
                    <a:lstStyle/>
                    <a:p>
                      <a:r>
                        <a:rPr lang="en-US" sz="2200" dirty="0" smtClean="0"/>
                        <a:t>ENG 121: 30 sections</a:t>
                      </a:r>
                      <a:endParaRPr lang="en-US" sz="2200" dirty="0"/>
                    </a:p>
                  </a:txBody>
                  <a:tcPr>
                    <a:solidFill>
                      <a:schemeClr val="accent3">
                        <a:lumMod val="20000"/>
                        <a:lumOff val="80000"/>
                      </a:schemeClr>
                    </a:solidFill>
                  </a:tcPr>
                </a:tc>
                <a:tc>
                  <a:txBody>
                    <a:bodyPr/>
                    <a:lstStyle/>
                    <a:p>
                      <a:r>
                        <a:rPr lang="en-US" sz="2200" dirty="0" smtClean="0"/>
                        <a:t>ENG:</a:t>
                      </a:r>
                      <a:r>
                        <a:rPr lang="en-US" sz="2200" baseline="0" dirty="0" smtClean="0"/>
                        <a:t> 30 sections</a:t>
                      </a:r>
                      <a:endParaRPr lang="en-US" sz="2200" dirty="0"/>
                    </a:p>
                  </a:txBody>
                  <a:tcPr>
                    <a:solidFill>
                      <a:schemeClr val="accent3">
                        <a:lumMod val="20000"/>
                        <a:lumOff val="80000"/>
                      </a:schemeClr>
                    </a:solidFill>
                  </a:tcPr>
                </a:tc>
                <a:tc>
                  <a:txBody>
                    <a:bodyPr/>
                    <a:lstStyle/>
                    <a:p>
                      <a:r>
                        <a:rPr lang="en-US" sz="2200" dirty="0" smtClean="0"/>
                        <a:t>ENG 121: 45 sections</a:t>
                      </a:r>
                      <a:endParaRPr lang="en-US" sz="2200" dirty="0"/>
                    </a:p>
                  </a:txBody>
                  <a:tcPr>
                    <a:solidFill>
                      <a:schemeClr val="accent3">
                        <a:lumMod val="20000"/>
                        <a:lumOff val="80000"/>
                      </a:schemeClr>
                    </a:solidFill>
                  </a:tcPr>
                </a:tc>
              </a:tr>
              <a:tr h="570415">
                <a:tc>
                  <a:txBody>
                    <a:bodyPr/>
                    <a:lstStyle/>
                    <a:p>
                      <a:r>
                        <a:rPr lang="en-US" sz="2200" dirty="0" smtClean="0"/>
                        <a:t>Total=</a:t>
                      </a:r>
                      <a:r>
                        <a:rPr lang="en-US" sz="2200" baseline="0" dirty="0" smtClean="0"/>
                        <a:t> 62 sections</a:t>
                      </a:r>
                      <a:endParaRPr lang="en-US" sz="2200" dirty="0"/>
                    </a:p>
                  </a:txBody>
                  <a:tcPr>
                    <a:solidFill>
                      <a:schemeClr val="accent3">
                        <a:lumMod val="40000"/>
                        <a:lumOff val="60000"/>
                      </a:schemeClr>
                    </a:solidFill>
                  </a:tcPr>
                </a:tc>
                <a:tc>
                  <a:txBody>
                    <a:bodyPr/>
                    <a:lstStyle/>
                    <a:p>
                      <a:r>
                        <a:rPr lang="en-US" sz="2200" dirty="0" smtClean="0"/>
                        <a:t>Total=</a:t>
                      </a:r>
                      <a:r>
                        <a:rPr lang="en-US" sz="2200" baseline="0" dirty="0" smtClean="0"/>
                        <a:t> 42 sections</a:t>
                      </a:r>
                      <a:endParaRPr lang="en-US" sz="2200" dirty="0"/>
                    </a:p>
                  </a:txBody>
                  <a:tcPr>
                    <a:solidFill>
                      <a:schemeClr val="accent3">
                        <a:lumMod val="40000"/>
                        <a:lumOff val="60000"/>
                      </a:schemeClr>
                    </a:solidFill>
                  </a:tcPr>
                </a:tc>
                <a:tc>
                  <a:txBody>
                    <a:bodyPr/>
                    <a:lstStyle/>
                    <a:p>
                      <a:r>
                        <a:rPr lang="en-US" sz="2200" dirty="0" smtClean="0"/>
                        <a:t>Total=</a:t>
                      </a:r>
                      <a:r>
                        <a:rPr lang="en-US" sz="2200" baseline="0" dirty="0" smtClean="0"/>
                        <a:t> 69 sections</a:t>
                      </a:r>
                      <a:endParaRPr lang="en-US" sz="2200" dirty="0"/>
                    </a:p>
                  </a:txBody>
                  <a:tcPr>
                    <a:solidFill>
                      <a:schemeClr val="accent3">
                        <a:lumMod val="40000"/>
                        <a:lumOff val="60000"/>
                      </a:schemeClr>
                    </a:solidFill>
                  </a:tcPr>
                </a:tc>
              </a:tr>
            </a:tbl>
          </a:graphicData>
        </a:graphic>
      </p:graphicFrame>
      <p:sp>
        <p:nvSpPr>
          <p:cNvPr id="8" name="TextBox 7"/>
          <p:cNvSpPr txBox="1"/>
          <p:nvPr/>
        </p:nvSpPr>
        <p:spPr>
          <a:xfrm>
            <a:off x="1119116" y="5048071"/>
            <a:ext cx="9506133" cy="1200329"/>
          </a:xfrm>
          <a:prstGeom prst="rect">
            <a:avLst/>
          </a:prstGeom>
          <a:noFill/>
        </p:spPr>
        <p:txBody>
          <a:bodyPr wrap="square" rtlCol="0">
            <a:spAutoFit/>
          </a:bodyPr>
          <a:lstStyle/>
          <a:p>
            <a:r>
              <a:rPr lang="en-US" sz="2400" dirty="0" smtClean="0"/>
              <a:t>Because of the reduction of courses and time in the pipeline, Dev. Ed. English FTEs had been reduced, so shrinking the sections would give us a comparable number of sections to previous years.</a:t>
            </a:r>
            <a:endParaRPr lang="en-US" sz="2400" dirty="0"/>
          </a:p>
        </p:txBody>
      </p:sp>
      <p:sp>
        <p:nvSpPr>
          <p:cNvPr id="4" name="Oval 3"/>
          <p:cNvSpPr/>
          <p:nvPr/>
        </p:nvSpPr>
        <p:spPr>
          <a:xfrm>
            <a:off x="1746914" y="4196686"/>
            <a:ext cx="723331" cy="696036"/>
          </a:xfrm>
          <a:prstGeom prst="ellipse">
            <a:avLst/>
          </a:prstGeom>
          <a:noFill/>
          <a:ln w="254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Oval 6"/>
          <p:cNvSpPr/>
          <p:nvPr/>
        </p:nvSpPr>
        <p:spPr>
          <a:xfrm>
            <a:off x="8341056" y="4210334"/>
            <a:ext cx="723331" cy="696036"/>
          </a:xfrm>
          <a:prstGeom prst="ellipse">
            <a:avLst/>
          </a:prstGeom>
          <a:noFill/>
          <a:ln w="254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18</a:t>
            </a:r>
            <a:endParaRPr lang="en-US" sz="1800" dirty="0"/>
          </a:p>
        </p:txBody>
      </p:sp>
    </p:spTree>
    <p:extLst>
      <p:ext uri="{BB962C8B-B14F-4D97-AF65-F5344CB8AC3E}">
        <p14:creationId xmlns:p14="http://schemas.microsoft.com/office/powerpoint/2010/main" val="262817403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Our Current Model</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295402" y="2330446"/>
            <a:ext cx="9229343" cy="897869"/>
          </a:xfrm>
        </p:spPr>
        <p:txBody>
          <a:bodyPr>
            <a:noAutofit/>
          </a:bodyPr>
          <a:lstStyle/>
          <a:p>
            <a:pPr marL="0" indent="0">
              <a:buNone/>
            </a:pPr>
            <a:r>
              <a:rPr lang="en-US" dirty="0" smtClean="0"/>
              <a:t>Because of CCA’s commitment to increasing our Developmental English success rates, </a:t>
            </a:r>
            <a:r>
              <a:rPr lang="en-US" b="1" dirty="0"/>
              <a:t>w</a:t>
            </a:r>
            <a:r>
              <a:rPr lang="en-US" b="1" dirty="0" smtClean="0"/>
              <a:t>e won </a:t>
            </a:r>
            <a:r>
              <a:rPr lang="en-US" dirty="0" smtClean="0"/>
              <a:t>the battle and began our 1:1 model across all CCR 094 sections in the Fall of 2014.</a:t>
            </a:r>
            <a:endParaRPr lang="en-US" dirty="0"/>
          </a:p>
        </p:txBody>
      </p:sp>
      <p:sp>
        <p:nvSpPr>
          <p:cNvPr id="4" name="TextBox 3"/>
          <p:cNvSpPr txBox="1"/>
          <p:nvPr/>
        </p:nvSpPr>
        <p:spPr>
          <a:xfrm>
            <a:off x="1450850" y="4086964"/>
            <a:ext cx="4099558" cy="923330"/>
          </a:xfrm>
          <a:prstGeom prst="rect">
            <a:avLst/>
          </a:prstGeom>
          <a:noFill/>
          <a:ln w="28575">
            <a:solidFill>
              <a:schemeClr val="accent6">
                <a:lumMod val="60000"/>
                <a:lumOff val="40000"/>
              </a:schemeClr>
            </a:solidFill>
          </a:ln>
        </p:spPr>
        <p:txBody>
          <a:bodyPr wrap="square" rtlCol="0">
            <a:spAutoFit/>
          </a:bodyPr>
          <a:lstStyle/>
          <a:p>
            <a:r>
              <a:rPr lang="en-US" dirty="0" smtClean="0"/>
              <a:t>English 121: 101 and S01		Instructor A</a:t>
            </a:r>
          </a:p>
          <a:p>
            <a:r>
              <a:rPr lang="en-US" dirty="0" smtClean="0"/>
              <a:t>8:00-9:15 a.m. MW</a:t>
            </a:r>
          </a:p>
          <a:p>
            <a:r>
              <a:rPr lang="en-US" dirty="0" smtClean="0"/>
              <a:t>11 students  +   11 students</a:t>
            </a:r>
            <a:endParaRPr lang="en-US" dirty="0"/>
          </a:p>
        </p:txBody>
      </p:sp>
      <p:sp>
        <p:nvSpPr>
          <p:cNvPr id="5" name="TextBox 4"/>
          <p:cNvSpPr txBox="1"/>
          <p:nvPr/>
        </p:nvSpPr>
        <p:spPr>
          <a:xfrm>
            <a:off x="6469384" y="4086964"/>
            <a:ext cx="4055360" cy="923330"/>
          </a:xfrm>
          <a:prstGeom prst="rect">
            <a:avLst/>
          </a:prstGeom>
          <a:noFill/>
          <a:ln w="28575">
            <a:solidFill>
              <a:schemeClr val="accent3">
                <a:lumMod val="75000"/>
              </a:schemeClr>
            </a:solidFill>
          </a:ln>
        </p:spPr>
        <p:txBody>
          <a:bodyPr wrap="square" rtlCol="0">
            <a:spAutoFit/>
          </a:bodyPr>
          <a:lstStyle/>
          <a:p>
            <a:r>
              <a:rPr lang="en-US" dirty="0" smtClean="0"/>
              <a:t>CCR 094: S01 		 		Instructor A</a:t>
            </a:r>
          </a:p>
          <a:p>
            <a:r>
              <a:rPr lang="en-US" dirty="0" smtClean="0"/>
              <a:t>9:30-10:45 a.m. MW</a:t>
            </a:r>
          </a:p>
          <a:p>
            <a:r>
              <a:rPr lang="en-US" dirty="0" smtClean="0"/>
              <a:t>11 students</a:t>
            </a:r>
            <a:endParaRPr lang="en-US" dirty="0"/>
          </a:p>
        </p:txBody>
      </p:sp>
      <p:sp>
        <p:nvSpPr>
          <p:cNvPr id="6" name="Oval 5"/>
          <p:cNvSpPr/>
          <p:nvPr/>
        </p:nvSpPr>
        <p:spPr>
          <a:xfrm>
            <a:off x="1280921" y="4586726"/>
            <a:ext cx="704088" cy="672676"/>
          </a:xfrm>
          <a:prstGeom prst="ellipse">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796541" y="4629079"/>
            <a:ext cx="704088" cy="672676"/>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4" idx="3"/>
            <a:endCxn id="5" idx="1"/>
          </p:cNvCxnSpPr>
          <p:nvPr/>
        </p:nvCxnSpPr>
        <p:spPr>
          <a:xfrm>
            <a:off x="5550408" y="4548629"/>
            <a:ext cx="918976" cy="0"/>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321931" y="4593077"/>
            <a:ext cx="704088" cy="672676"/>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Curved Connector 9"/>
          <p:cNvCxnSpPr>
            <a:endCxn id="9" idx="4"/>
          </p:cNvCxnSpPr>
          <p:nvPr/>
        </p:nvCxnSpPr>
        <p:spPr>
          <a:xfrm rot="16200000" flipH="1">
            <a:off x="4920046" y="3511824"/>
            <a:ext cx="12700" cy="3507857"/>
          </a:xfrm>
          <a:prstGeom prst="curvedConnector3">
            <a:avLst>
              <a:gd name="adj1" fmla="val 1800000"/>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19</a:t>
            </a:r>
            <a:endParaRPr lang="en-US" sz="1800" dirty="0"/>
          </a:p>
        </p:txBody>
      </p:sp>
    </p:spTree>
    <p:extLst>
      <p:ext uri="{BB962C8B-B14F-4D97-AF65-F5344CB8AC3E}">
        <p14:creationId xmlns:p14="http://schemas.microsoft.com/office/powerpoint/2010/main" val="314484524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63260"/>
            <a:ext cx="9601196" cy="1313285"/>
          </a:xfrm>
        </p:spPr>
        <p:txBody>
          <a:bodyPr>
            <a:normAutofit/>
          </a:bodyPr>
          <a:lstStyle/>
          <a:p>
            <a:r>
              <a:rPr lang="en-US" dirty="0" smtClean="0"/>
              <a:t>Table of Contents</a:t>
            </a:r>
            <a:endParaRPr lang="en-US" dirty="0"/>
          </a:p>
        </p:txBody>
      </p:sp>
      <p:sp>
        <p:nvSpPr>
          <p:cNvPr id="3" name="Content Placeholder 2"/>
          <p:cNvSpPr>
            <a:spLocks noGrp="1"/>
          </p:cNvSpPr>
          <p:nvPr>
            <p:ph idx="1"/>
          </p:nvPr>
        </p:nvSpPr>
        <p:spPr>
          <a:xfrm>
            <a:off x="929639" y="2433925"/>
            <a:ext cx="10436353" cy="3318936"/>
          </a:xfrm>
        </p:spPr>
        <p:txBody>
          <a:bodyPr/>
          <a:lstStyle/>
          <a:p>
            <a:pPr marL="0" indent="0">
              <a:buNone/>
            </a:pPr>
            <a:r>
              <a:rPr lang="en-US" dirty="0" smtClean="0"/>
              <a:t>       </a:t>
            </a:r>
            <a:r>
              <a:rPr lang="en-US" sz="4400" dirty="0" smtClean="0">
                <a:solidFill>
                  <a:schemeClr val="bg1">
                    <a:lumMod val="75000"/>
                  </a:schemeClr>
                </a:solidFill>
              </a:rPr>
              <a:t>1					  </a:t>
            </a:r>
            <a:r>
              <a:rPr lang="en-US" sz="4400" dirty="0" smtClean="0">
                <a:solidFill>
                  <a:schemeClr val="accent1">
                    <a:lumMod val="60000"/>
                    <a:lumOff val="40000"/>
                  </a:schemeClr>
                </a:solidFill>
              </a:rPr>
              <a:t>2</a:t>
            </a:r>
            <a:r>
              <a:rPr lang="en-US" sz="4400" dirty="0" smtClean="0">
                <a:solidFill>
                  <a:schemeClr val="bg1">
                    <a:lumMod val="75000"/>
                  </a:schemeClr>
                </a:solidFill>
              </a:rPr>
              <a:t>					   </a:t>
            </a:r>
            <a:r>
              <a:rPr lang="en-US" sz="4400" dirty="0" smtClean="0">
                <a:solidFill>
                  <a:schemeClr val="accent2">
                    <a:lumMod val="60000"/>
                    <a:lumOff val="40000"/>
                  </a:schemeClr>
                </a:solidFill>
              </a:rPr>
              <a:t>3</a:t>
            </a:r>
            <a:r>
              <a:rPr lang="en-US" sz="4400" dirty="0" smtClean="0">
                <a:solidFill>
                  <a:schemeClr val="bg1">
                    <a:lumMod val="75000"/>
                  </a:schemeClr>
                </a:solidFill>
              </a:rPr>
              <a:t>						 </a:t>
            </a:r>
            <a:r>
              <a:rPr lang="en-US" sz="4400" dirty="0" smtClean="0">
                <a:solidFill>
                  <a:schemeClr val="accent3">
                    <a:lumMod val="60000"/>
                    <a:lumOff val="40000"/>
                  </a:schemeClr>
                </a:solidFill>
              </a:rPr>
              <a:t>4</a:t>
            </a:r>
          </a:p>
          <a:p>
            <a:pPr marL="0" indent="0">
              <a:buNone/>
            </a:pPr>
            <a:r>
              <a:rPr lang="en-US" dirty="0" smtClean="0"/>
              <a:t>   Preface 	             In the Beginning	         Middle Ground		 The Happy Ending	</a:t>
            </a:r>
            <a:endParaRPr lang="en-US" dirty="0"/>
          </a:p>
        </p:txBody>
      </p:sp>
      <p:sp>
        <p:nvSpPr>
          <p:cNvPr id="7" name="TextBox 6"/>
          <p:cNvSpPr txBox="1"/>
          <p:nvPr/>
        </p:nvSpPr>
        <p:spPr>
          <a:xfrm>
            <a:off x="996696" y="3925822"/>
            <a:ext cx="1569719" cy="1200329"/>
          </a:xfrm>
          <a:prstGeom prst="rect">
            <a:avLst/>
          </a:prstGeom>
          <a:solidFill>
            <a:schemeClr val="tx2">
              <a:lumMod val="25000"/>
              <a:lumOff val="75000"/>
            </a:schemeClr>
          </a:solidFill>
        </p:spPr>
        <p:txBody>
          <a:bodyPr wrap="square" rtlCol="0">
            <a:spAutoFit/>
          </a:bodyPr>
          <a:lstStyle/>
          <a:p>
            <a:r>
              <a:rPr lang="en-US" sz="2400" dirty="0" smtClean="0"/>
              <a:t>Our college and students</a:t>
            </a:r>
          </a:p>
        </p:txBody>
      </p:sp>
      <p:sp>
        <p:nvSpPr>
          <p:cNvPr id="8" name="TextBox 7"/>
          <p:cNvSpPr txBox="1"/>
          <p:nvPr/>
        </p:nvSpPr>
        <p:spPr>
          <a:xfrm>
            <a:off x="3426514" y="3925822"/>
            <a:ext cx="1929387" cy="1569660"/>
          </a:xfrm>
          <a:prstGeom prst="rect">
            <a:avLst/>
          </a:prstGeom>
          <a:solidFill>
            <a:schemeClr val="accent1">
              <a:lumMod val="40000"/>
              <a:lumOff val="60000"/>
            </a:schemeClr>
          </a:solidFill>
        </p:spPr>
        <p:txBody>
          <a:bodyPr wrap="square" rtlCol="0">
            <a:spAutoFit/>
          </a:bodyPr>
          <a:lstStyle/>
          <a:p>
            <a:r>
              <a:rPr lang="en-US" sz="2400" dirty="0" smtClean="0"/>
              <a:t>Our “old” developmental English program</a:t>
            </a:r>
          </a:p>
        </p:txBody>
      </p:sp>
      <p:sp>
        <p:nvSpPr>
          <p:cNvPr id="9" name="TextBox 8"/>
          <p:cNvSpPr txBox="1"/>
          <p:nvPr/>
        </p:nvSpPr>
        <p:spPr>
          <a:xfrm>
            <a:off x="9193526" y="3925822"/>
            <a:ext cx="1843281" cy="1200329"/>
          </a:xfrm>
          <a:prstGeom prst="rect">
            <a:avLst/>
          </a:prstGeom>
          <a:solidFill>
            <a:schemeClr val="accent3">
              <a:lumMod val="40000"/>
              <a:lumOff val="60000"/>
            </a:schemeClr>
          </a:solidFill>
        </p:spPr>
        <p:txBody>
          <a:bodyPr wrap="square" rtlCol="0">
            <a:spAutoFit/>
          </a:bodyPr>
          <a:lstStyle/>
          <a:p>
            <a:r>
              <a:rPr lang="en-US" sz="2400" dirty="0" smtClean="0"/>
              <a:t>Our current, successful model</a:t>
            </a:r>
          </a:p>
        </p:txBody>
      </p:sp>
      <p:sp>
        <p:nvSpPr>
          <p:cNvPr id="10" name="TextBox 9"/>
          <p:cNvSpPr txBox="1"/>
          <p:nvPr/>
        </p:nvSpPr>
        <p:spPr>
          <a:xfrm>
            <a:off x="6263259" y="3925822"/>
            <a:ext cx="1836898" cy="1200329"/>
          </a:xfrm>
          <a:prstGeom prst="rect">
            <a:avLst/>
          </a:prstGeom>
          <a:solidFill>
            <a:schemeClr val="accent2">
              <a:lumMod val="40000"/>
              <a:lumOff val="60000"/>
            </a:schemeClr>
          </a:solidFill>
        </p:spPr>
        <p:txBody>
          <a:bodyPr wrap="square" rtlCol="0">
            <a:spAutoFit/>
          </a:bodyPr>
          <a:lstStyle/>
          <a:p>
            <a:r>
              <a:rPr lang="en-US" sz="2400" dirty="0" smtClean="0"/>
              <a:t>Our first attempt at redesign</a:t>
            </a:r>
          </a:p>
        </p:txBody>
      </p:sp>
      <p:sp>
        <p:nvSpPr>
          <p:cNvPr id="13" name="Right Arrow 12"/>
          <p:cNvSpPr/>
          <p:nvPr/>
        </p:nvSpPr>
        <p:spPr>
          <a:xfrm>
            <a:off x="2614323" y="4453127"/>
            <a:ext cx="723707" cy="34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8281130" y="4463994"/>
            <a:ext cx="723707" cy="34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5443868" y="4453127"/>
            <a:ext cx="723707" cy="34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11515436" y="6475627"/>
            <a:ext cx="542697" cy="279400"/>
          </a:xfrm>
        </p:spPr>
        <p:txBody>
          <a:bodyPr/>
          <a:lstStyle/>
          <a:p>
            <a:fld id="{E97799C9-84D9-46D2-A11E-BCF8A720529D}" type="slidenum">
              <a:rPr lang="en-US" sz="1800" smtClean="0"/>
              <a:t>2</a:t>
            </a:fld>
            <a:endParaRPr lang="en-US" sz="1800" dirty="0"/>
          </a:p>
        </p:txBody>
      </p:sp>
    </p:spTree>
    <p:extLst>
      <p:ext uri="{BB962C8B-B14F-4D97-AF65-F5344CB8AC3E}">
        <p14:creationId xmlns:p14="http://schemas.microsoft.com/office/powerpoint/2010/main" val="270784624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60000"/>
                    <a:lumOff val="40000"/>
                  </a:schemeClr>
                </a:solidFill>
              </a:rPr>
              <a:t>What Works</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876763" y="2285999"/>
            <a:ext cx="10689336" cy="3759200"/>
          </a:xfrm>
        </p:spPr>
        <p:txBody>
          <a:bodyPr>
            <a:noAutofit/>
          </a:bodyPr>
          <a:lstStyle/>
          <a:p>
            <a:pPr>
              <a:spcBef>
                <a:spcPts val="0"/>
              </a:spcBef>
              <a:spcAft>
                <a:spcPts val="0"/>
              </a:spcAft>
              <a:buClr>
                <a:schemeClr val="accent3">
                  <a:lumMod val="60000"/>
                  <a:lumOff val="40000"/>
                </a:schemeClr>
              </a:buClr>
            </a:pPr>
            <a:r>
              <a:rPr lang="en-US" dirty="0" smtClean="0"/>
              <a:t>Improved </a:t>
            </a:r>
            <a:r>
              <a:rPr lang="en-US" b="1" dirty="0" smtClean="0"/>
              <a:t>classroom culture</a:t>
            </a:r>
          </a:p>
          <a:p>
            <a:pPr lvl="1">
              <a:spcBef>
                <a:spcPts val="0"/>
              </a:spcBef>
              <a:spcAft>
                <a:spcPts val="0"/>
              </a:spcAft>
              <a:buClr>
                <a:schemeClr val="accent3">
                  <a:lumMod val="60000"/>
                  <a:lumOff val="40000"/>
                </a:schemeClr>
              </a:buClr>
            </a:pPr>
            <a:r>
              <a:rPr lang="en-US" sz="2400" dirty="0" smtClean="0"/>
              <a:t>Trust among small group of students, </a:t>
            </a:r>
            <a:r>
              <a:rPr lang="en-US" sz="2400" dirty="0"/>
              <a:t>l</a:t>
            </a:r>
            <a:r>
              <a:rPr lang="en-US" sz="2400" dirty="0" smtClean="0"/>
              <a:t>ike a “school family,” </a:t>
            </a:r>
            <a:r>
              <a:rPr lang="en-US" sz="2400" dirty="0"/>
              <a:t>c</a:t>
            </a:r>
            <a:r>
              <a:rPr lang="en-US" sz="2400" dirty="0" smtClean="0"/>
              <a:t>onnection with instructor, 6 hours a week together</a:t>
            </a:r>
          </a:p>
          <a:p>
            <a:pPr lvl="2">
              <a:spcBef>
                <a:spcPts val="0"/>
              </a:spcBef>
              <a:spcAft>
                <a:spcPts val="0"/>
              </a:spcAft>
              <a:buClr>
                <a:schemeClr val="accent3">
                  <a:lumMod val="60000"/>
                  <a:lumOff val="40000"/>
                </a:schemeClr>
              </a:buClr>
            </a:pPr>
            <a:r>
              <a:rPr lang="en-US" sz="2400" dirty="0" smtClean="0"/>
              <a:t>These relationships contribute to students’ </a:t>
            </a:r>
            <a:r>
              <a:rPr lang="en-US" sz="2400" b="1" dirty="0" smtClean="0"/>
              <a:t>persistence</a:t>
            </a:r>
            <a:r>
              <a:rPr lang="en-US" sz="2400" dirty="0" smtClean="0"/>
              <a:t> through college</a:t>
            </a:r>
          </a:p>
          <a:p>
            <a:pPr>
              <a:spcBef>
                <a:spcPts val="0"/>
              </a:spcBef>
              <a:spcAft>
                <a:spcPts val="0"/>
              </a:spcAft>
              <a:buClr>
                <a:schemeClr val="accent3">
                  <a:lumMod val="60000"/>
                  <a:lumOff val="40000"/>
                </a:schemeClr>
              </a:buClr>
            </a:pPr>
            <a:r>
              <a:rPr lang="en-US" b="1" dirty="0" smtClean="0"/>
              <a:t>Individualized</a:t>
            </a:r>
            <a:r>
              <a:rPr lang="en-US" dirty="0" smtClean="0"/>
              <a:t> instruction and </a:t>
            </a:r>
            <a:r>
              <a:rPr lang="en-US" b="1" dirty="0"/>
              <a:t>e</a:t>
            </a:r>
            <a:r>
              <a:rPr lang="en-US" b="1" dirty="0" smtClean="0"/>
              <a:t>arly interventions</a:t>
            </a:r>
          </a:p>
          <a:p>
            <a:pPr>
              <a:spcBef>
                <a:spcPts val="0"/>
              </a:spcBef>
              <a:spcAft>
                <a:spcPts val="0"/>
              </a:spcAft>
              <a:buClr>
                <a:schemeClr val="accent3">
                  <a:lumMod val="60000"/>
                  <a:lumOff val="40000"/>
                </a:schemeClr>
              </a:buClr>
            </a:pPr>
            <a:r>
              <a:rPr lang="en-US" dirty="0" smtClean="0"/>
              <a:t>Frequent </a:t>
            </a:r>
            <a:r>
              <a:rPr lang="en-US" b="1" dirty="0" smtClean="0"/>
              <a:t>conferencing</a:t>
            </a:r>
            <a:r>
              <a:rPr lang="en-US" dirty="0" smtClean="0"/>
              <a:t> and </a:t>
            </a:r>
            <a:r>
              <a:rPr lang="en-US" b="1" dirty="0" smtClean="0"/>
              <a:t>immediate feedback</a:t>
            </a:r>
          </a:p>
          <a:p>
            <a:pPr>
              <a:spcBef>
                <a:spcPts val="0"/>
              </a:spcBef>
              <a:spcAft>
                <a:spcPts val="0"/>
              </a:spcAft>
              <a:buClr>
                <a:schemeClr val="accent3">
                  <a:lumMod val="60000"/>
                  <a:lumOff val="40000"/>
                </a:schemeClr>
              </a:buClr>
            </a:pPr>
            <a:r>
              <a:rPr lang="en-US" dirty="0" smtClean="0"/>
              <a:t>Consistent direct connections between ENG 121 and CCR 094 </a:t>
            </a:r>
            <a:r>
              <a:rPr lang="en-US" b="1" dirty="0" smtClean="0"/>
              <a:t>curricula</a:t>
            </a:r>
          </a:p>
          <a:p>
            <a:pPr>
              <a:spcBef>
                <a:spcPts val="0"/>
              </a:spcBef>
              <a:spcAft>
                <a:spcPts val="0"/>
              </a:spcAft>
              <a:buClr>
                <a:schemeClr val="accent3">
                  <a:lumMod val="60000"/>
                  <a:lumOff val="40000"/>
                </a:schemeClr>
              </a:buClr>
            </a:pPr>
            <a:r>
              <a:rPr lang="en-US" dirty="0" smtClean="0"/>
              <a:t>Improved </a:t>
            </a:r>
            <a:r>
              <a:rPr lang="en-US" b="1" dirty="0" smtClean="0"/>
              <a:t>instructor morale </a:t>
            </a:r>
            <a:r>
              <a:rPr lang="en-US" dirty="0" smtClean="0"/>
              <a:t>– and this matters!  </a:t>
            </a:r>
          </a:p>
          <a:p>
            <a:pPr lvl="1">
              <a:spcBef>
                <a:spcPts val="0"/>
              </a:spcBef>
              <a:spcAft>
                <a:spcPts val="0"/>
              </a:spcAft>
              <a:buClr>
                <a:schemeClr val="accent3">
                  <a:lumMod val="60000"/>
                  <a:lumOff val="40000"/>
                </a:schemeClr>
              </a:buClr>
            </a:pPr>
            <a:r>
              <a:rPr lang="en-US" sz="2400" dirty="0"/>
              <a:t>L</a:t>
            </a:r>
            <a:r>
              <a:rPr lang="en-US" sz="2400" dirty="0" smtClean="0"/>
              <a:t>ess frustration, more autonomy, reduced grading load, new confidence in the course’s potential</a:t>
            </a:r>
          </a:p>
          <a:p>
            <a:pPr lvl="2">
              <a:spcBef>
                <a:spcPts val="0"/>
              </a:spcBef>
              <a:spcAft>
                <a:spcPts val="0"/>
              </a:spcAft>
            </a:pPr>
            <a:endParaRPr lang="en-US" sz="1600" dirty="0"/>
          </a:p>
        </p:txBody>
      </p:sp>
      <p:sp>
        <p:nvSpPr>
          <p:cNvPr id="6"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20</a:t>
            </a:r>
            <a:endParaRPr lang="en-US" sz="1800" dirty="0"/>
          </a:p>
        </p:txBody>
      </p:sp>
    </p:spTree>
    <p:extLst>
      <p:ext uri="{BB962C8B-B14F-4D97-AF65-F5344CB8AC3E}">
        <p14:creationId xmlns:p14="http://schemas.microsoft.com/office/powerpoint/2010/main" val="206788115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3120" y="914400"/>
            <a:ext cx="9601200" cy="4805680"/>
          </a:xfrm>
        </p:spPr>
        <p:txBody>
          <a:bodyPr>
            <a:normAutofit fontScale="92500" lnSpcReduction="10000"/>
          </a:bodyPr>
          <a:lstStyle/>
          <a:p>
            <a:pPr marL="0" indent="0">
              <a:spcBef>
                <a:spcPts val="0"/>
              </a:spcBef>
              <a:spcAft>
                <a:spcPts val="0"/>
              </a:spcAft>
              <a:buClr>
                <a:schemeClr val="accent3">
                  <a:lumMod val="60000"/>
                  <a:lumOff val="40000"/>
                </a:schemeClr>
              </a:buClr>
              <a:buNone/>
            </a:pPr>
            <a:endParaRPr lang="en-US" dirty="0" smtClean="0"/>
          </a:p>
          <a:p>
            <a:pPr marL="0" indent="0">
              <a:spcBef>
                <a:spcPts val="0"/>
              </a:spcBef>
              <a:spcAft>
                <a:spcPts val="0"/>
              </a:spcAft>
              <a:buClr>
                <a:schemeClr val="accent3">
                  <a:lumMod val="60000"/>
                  <a:lumOff val="40000"/>
                </a:schemeClr>
              </a:buClr>
              <a:buNone/>
            </a:pPr>
            <a:r>
              <a:rPr lang="en-US" dirty="0" smtClean="0"/>
              <a:t>These are still early days, but the current </a:t>
            </a:r>
            <a:r>
              <a:rPr lang="en-US" dirty="0"/>
              <a:t>success </a:t>
            </a:r>
            <a:r>
              <a:rPr lang="en-US" dirty="0" smtClean="0"/>
              <a:t>data (averages of 2014-2015 academic year, about 900 students):  </a:t>
            </a:r>
          </a:p>
          <a:p>
            <a:pPr marL="0" indent="0">
              <a:spcBef>
                <a:spcPts val="0"/>
              </a:spcBef>
              <a:spcAft>
                <a:spcPts val="0"/>
              </a:spcAft>
              <a:buClr>
                <a:schemeClr val="accent3">
                  <a:lumMod val="60000"/>
                  <a:lumOff val="40000"/>
                </a:schemeClr>
              </a:buClr>
              <a:buNone/>
            </a:pPr>
            <a:endParaRPr lang="en-US" dirty="0" smtClean="0"/>
          </a:p>
          <a:p>
            <a:pPr lvl="1">
              <a:spcBef>
                <a:spcPts val="0"/>
              </a:spcBef>
              <a:spcAft>
                <a:spcPts val="0"/>
              </a:spcAft>
              <a:buClr>
                <a:schemeClr val="accent3">
                  <a:lumMod val="60000"/>
                  <a:lumOff val="40000"/>
                </a:schemeClr>
              </a:buClr>
            </a:pPr>
            <a:r>
              <a:rPr lang="en-US" sz="2400" dirty="0" smtClean="0"/>
              <a:t>Approximately </a:t>
            </a:r>
            <a:r>
              <a:rPr lang="en-US" sz="2400" dirty="0"/>
              <a:t>70% of students pass CCR </a:t>
            </a:r>
            <a:r>
              <a:rPr lang="en-US" sz="2400" dirty="0" smtClean="0"/>
              <a:t>094, which is ironically the same as our “old” model and the Triangle model</a:t>
            </a:r>
          </a:p>
          <a:p>
            <a:pPr>
              <a:spcBef>
                <a:spcPts val="0"/>
              </a:spcBef>
              <a:spcAft>
                <a:spcPts val="0"/>
              </a:spcAft>
              <a:buClr>
                <a:schemeClr val="accent3">
                  <a:lumMod val="60000"/>
                  <a:lumOff val="40000"/>
                </a:schemeClr>
              </a:buClr>
            </a:pPr>
            <a:endParaRPr lang="en-US" dirty="0"/>
          </a:p>
          <a:p>
            <a:pPr marL="0" indent="0" algn="ctr">
              <a:spcBef>
                <a:spcPts val="0"/>
              </a:spcBef>
              <a:spcAft>
                <a:spcPts val="0"/>
              </a:spcAft>
              <a:buClr>
                <a:schemeClr val="accent3">
                  <a:lumMod val="60000"/>
                  <a:lumOff val="40000"/>
                </a:schemeClr>
              </a:buClr>
              <a:buNone/>
            </a:pPr>
            <a:r>
              <a:rPr lang="en-US" sz="3200" dirty="0" smtClean="0"/>
              <a:t>BUT…</a:t>
            </a:r>
          </a:p>
          <a:p>
            <a:pPr lvl="1">
              <a:spcBef>
                <a:spcPts val="0"/>
              </a:spcBef>
              <a:spcAft>
                <a:spcPts val="0"/>
              </a:spcAft>
              <a:buClr>
                <a:schemeClr val="accent3">
                  <a:lumMod val="60000"/>
                  <a:lumOff val="40000"/>
                </a:schemeClr>
              </a:buClr>
            </a:pPr>
            <a:r>
              <a:rPr lang="en-US" sz="2400" b="1" dirty="0" smtClean="0"/>
              <a:t>90</a:t>
            </a:r>
            <a:r>
              <a:rPr lang="en-US" sz="2400" b="1" dirty="0"/>
              <a:t>% </a:t>
            </a:r>
            <a:r>
              <a:rPr lang="en-US" sz="2400" dirty="0"/>
              <a:t>of students who pass </a:t>
            </a:r>
            <a:r>
              <a:rPr lang="en-US" sz="2400" dirty="0" smtClean="0"/>
              <a:t>the new 1:1 model of CCR </a:t>
            </a:r>
            <a:r>
              <a:rPr lang="en-US" sz="2400" dirty="0"/>
              <a:t>094 </a:t>
            </a:r>
            <a:r>
              <a:rPr lang="en-US" sz="2400" u="sng" dirty="0"/>
              <a:t>pass ENG 121</a:t>
            </a:r>
            <a:r>
              <a:rPr lang="en-US" sz="2400" dirty="0"/>
              <a:t> – which has always been the </a:t>
            </a:r>
            <a:r>
              <a:rPr lang="en-US" sz="2400" dirty="0" smtClean="0"/>
              <a:t>goal</a:t>
            </a:r>
          </a:p>
          <a:p>
            <a:pPr lvl="1">
              <a:spcBef>
                <a:spcPts val="0"/>
              </a:spcBef>
              <a:spcAft>
                <a:spcPts val="0"/>
              </a:spcAft>
              <a:buClr>
                <a:schemeClr val="accent3">
                  <a:lumMod val="60000"/>
                  <a:lumOff val="40000"/>
                </a:schemeClr>
              </a:buClr>
            </a:pPr>
            <a:r>
              <a:rPr lang="en-US" sz="2400" dirty="0"/>
              <a:t>The previous ENG 121 success rate of students coming out of ENG 090 was 67</a:t>
            </a:r>
            <a:r>
              <a:rPr lang="en-US" sz="2400" dirty="0" smtClean="0"/>
              <a:t>%. </a:t>
            </a:r>
          </a:p>
          <a:p>
            <a:pPr lvl="1">
              <a:spcBef>
                <a:spcPts val="0"/>
              </a:spcBef>
              <a:spcAft>
                <a:spcPts val="0"/>
              </a:spcAft>
              <a:buClr>
                <a:schemeClr val="accent3">
                  <a:lumMod val="60000"/>
                  <a:lumOff val="40000"/>
                </a:schemeClr>
              </a:buClr>
            </a:pPr>
            <a:r>
              <a:rPr lang="en-US" sz="2400" dirty="0" smtClean="0"/>
              <a:t>And only </a:t>
            </a:r>
            <a:r>
              <a:rPr lang="en-US" sz="2400" dirty="0" smtClean="0">
                <a:solidFill>
                  <a:schemeClr val="tx1"/>
                </a:solidFill>
              </a:rPr>
              <a:t>72 % </a:t>
            </a:r>
            <a:r>
              <a:rPr lang="en-US" sz="2400" dirty="0" smtClean="0"/>
              <a:t>of students who passed ENG 090 ever even took ENG 121 within three years, so really the ENG 121 success rate of these Dev. Ed. students was </a:t>
            </a:r>
            <a:r>
              <a:rPr lang="en-US" sz="2400" b="1" dirty="0" smtClean="0"/>
              <a:t>48%.  </a:t>
            </a:r>
            <a:r>
              <a:rPr lang="en-US" sz="2400" dirty="0" smtClean="0"/>
              <a:t>We have nearly doubled that.</a:t>
            </a:r>
            <a:endParaRPr lang="en-US" sz="2400" dirty="0"/>
          </a:p>
          <a:p>
            <a:pPr lvl="1">
              <a:spcBef>
                <a:spcPts val="0"/>
              </a:spcBef>
              <a:spcAft>
                <a:spcPts val="0"/>
              </a:spcAft>
              <a:buClr>
                <a:schemeClr val="accent3">
                  <a:lumMod val="60000"/>
                  <a:lumOff val="40000"/>
                </a:schemeClr>
              </a:buClr>
            </a:pPr>
            <a:endParaRPr lang="en-US" sz="2400" dirty="0" smtClean="0"/>
          </a:p>
          <a:p>
            <a:endParaRPr lang="en-US" dirty="0"/>
          </a:p>
        </p:txBody>
      </p:sp>
      <p:sp>
        <p:nvSpPr>
          <p:cNvPr id="4"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21</a:t>
            </a:r>
            <a:endParaRPr lang="en-US" sz="1800" dirty="0"/>
          </a:p>
        </p:txBody>
      </p:sp>
    </p:spTree>
    <p:extLst>
      <p:ext uri="{BB962C8B-B14F-4D97-AF65-F5344CB8AC3E}">
        <p14:creationId xmlns:p14="http://schemas.microsoft.com/office/powerpoint/2010/main" val="184178924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What Students Have to Say</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295402" y="2285999"/>
            <a:ext cx="9601196" cy="3318936"/>
          </a:xfrm>
        </p:spPr>
        <p:txBody>
          <a:bodyPr/>
          <a:lstStyle/>
          <a:p>
            <a:pPr>
              <a:buClr>
                <a:schemeClr val="accent3">
                  <a:lumMod val="60000"/>
                  <a:lumOff val="40000"/>
                </a:schemeClr>
              </a:buClr>
            </a:pPr>
            <a:r>
              <a:rPr lang="en-US" dirty="0" smtClean="0"/>
              <a:t>“Studio class gave me access to my teacher in a more comfortable way than in ENG 121.  For some students, this meant they asked more questions and gave their opinions. The small group meant she could meet with us each one-on-one everyday.” </a:t>
            </a:r>
          </a:p>
          <a:p>
            <a:pPr>
              <a:buClr>
                <a:schemeClr val="accent3">
                  <a:lumMod val="60000"/>
                  <a:lumOff val="40000"/>
                </a:schemeClr>
              </a:buClr>
            </a:pPr>
            <a:r>
              <a:rPr lang="en-US" dirty="0" smtClean="0"/>
              <a:t>“All of the aspects have been very helpful, but I believe that the conferences helped me the most, and those wouldn’t have happened if there was a bigger group.”</a:t>
            </a:r>
          </a:p>
          <a:p>
            <a:endParaRPr lang="en-US" dirty="0"/>
          </a:p>
        </p:txBody>
      </p:sp>
      <p:sp>
        <p:nvSpPr>
          <p:cNvPr id="6"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22</a:t>
            </a:r>
            <a:endParaRPr lang="en-US" sz="1800" dirty="0"/>
          </a:p>
        </p:txBody>
      </p:sp>
    </p:spTree>
    <p:extLst>
      <p:ext uri="{BB962C8B-B14F-4D97-AF65-F5344CB8AC3E}">
        <p14:creationId xmlns:p14="http://schemas.microsoft.com/office/powerpoint/2010/main" val="47779864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A Few Continuing Struggles</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004779" y="2285999"/>
            <a:ext cx="10424160" cy="3830320"/>
          </a:xfrm>
        </p:spPr>
        <p:txBody>
          <a:bodyPr>
            <a:normAutofit/>
          </a:bodyPr>
          <a:lstStyle/>
          <a:p>
            <a:pPr>
              <a:spcBef>
                <a:spcPts val="0"/>
              </a:spcBef>
              <a:spcAft>
                <a:spcPts val="0"/>
              </a:spcAft>
              <a:buClr>
                <a:schemeClr val="accent3">
                  <a:lumMod val="60000"/>
                  <a:lumOff val="40000"/>
                </a:schemeClr>
              </a:buClr>
            </a:pPr>
            <a:r>
              <a:rPr lang="en-US" sz="2200" dirty="0" smtClean="0"/>
              <a:t>A few sections have ended up </a:t>
            </a:r>
            <a:r>
              <a:rPr lang="en-US" sz="2200" b="1" dirty="0" smtClean="0"/>
              <a:t>too small</a:t>
            </a:r>
            <a:r>
              <a:rPr lang="en-US" sz="2200" dirty="0" smtClean="0"/>
              <a:t>.  A class of 4 Studio students presents its own problems:</a:t>
            </a:r>
          </a:p>
          <a:p>
            <a:pPr lvl="1">
              <a:spcBef>
                <a:spcPts val="0"/>
              </a:spcBef>
              <a:spcAft>
                <a:spcPts val="0"/>
              </a:spcAft>
              <a:buClr>
                <a:schemeClr val="accent3">
                  <a:lumMod val="60000"/>
                  <a:lumOff val="40000"/>
                </a:schemeClr>
              </a:buClr>
            </a:pPr>
            <a:r>
              <a:rPr lang="en-US" sz="2200" dirty="0" smtClean="0"/>
              <a:t>Uncomfortable pressure on remaining students to “perform”</a:t>
            </a:r>
          </a:p>
          <a:p>
            <a:pPr lvl="1">
              <a:spcBef>
                <a:spcPts val="0"/>
              </a:spcBef>
              <a:spcAft>
                <a:spcPts val="0"/>
              </a:spcAft>
              <a:buClr>
                <a:schemeClr val="accent3">
                  <a:lumMod val="60000"/>
                  <a:lumOff val="40000"/>
                </a:schemeClr>
              </a:buClr>
            </a:pPr>
            <a:r>
              <a:rPr lang="en-US" sz="2200" dirty="0" smtClean="0"/>
              <a:t>Not many differing opinions, especially during discussions and peer workshop</a:t>
            </a:r>
          </a:p>
          <a:p>
            <a:pPr lvl="1">
              <a:spcBef>
                <a:spcPts val="0"/>
              </a:spcBef>
              <a:spcAft>
                <a:spcPts val="0"/>
              </a:spcAft>
              <a:buClr>
                <a:schemeClr val="accent3">
                  <a:lumMod val="60000"/>
                  <a:lumOff val="40000"/>
                </a:schemeClr>
              </a:buClr>
            </a:pPr>
            <a:r>
              <a:rPr lang="en-US" sz="2200" dirty="0" smtClean="0"/>
              <a:t>Can feel like “tutoring”</a:t>
            </a:r>
          </a:p>
          <a:p>
            <a:pPr>
              <a:spcBef>
                <a:spcPts val="0"/>
              </a:spcBef>
              <a:spcAft>
                <a:spcPts val="0"/>
              </a:spcAft>
              <a:buClr>
                <a:schemeClr val="accent3">
                  <a:lumMod val="60000"/>
                  <a:lumOff val="40000"/>
                </a:schemeClr>
              </a:buClr>
            </a:pPr>
            <a:r>
              <a:rPr lang="en-US" sz="2200" dirty="0" smtClean="0"/>
              <a:t>Like most departments that have restructured Dev. Ed., we have </a:t>
            </a:r>
            <a:r>
              <a:rPr lang="en-US" sz="2200" b="1" dirty="0" smtClean="0"/>
              <a:t>lost some adjunct and full-time instructors </a:t>
            </a:r>
            <a:r>
              <a:rPr lang="en-US" sz="2200" dirty="0" smtClean="0"/>
              <a:t>due to changing demands</a:t>
            </a:r>
          </a:p>
          <a:p>
            <a:pPr lvl="2">
              <a:spcBef>
                <a:spcPts val="0"/>
              </a:spcBef>
              <a:spcAft>
                <a:spcPts val="0"/>
              </a:spcAft>
              <a:buClr>
                <a:schemeClr val="accent3">
                  <a:lumMod val="60000"/>
                  <a:lumOff val="40000"/>
                </a:schemeClr>
              </a:buClr>
            </a:pPr>
            <a:r>
              <a:rPr lang="en-US" sz="2200" dirty="0" smtClean="0"/>
              <a:t>Combining REA and ENG</a:t>
            </a:r>
          </a:p>
          <a:p>
            <a:pPr lvl="2">
              <a:spcBef>
                <a:spcPts val="0"/>
              </a:spcBef>
              <a:spcAft>
                <a:spcPts val="0"/>
              </a:spcAft>
              <a:buClr>
                <a:schemeClr val="accent3">
                  <a:lumMod val="60000"/>
                  <a:lumOff val="40000"/>
                </a:schemeClr>
              </a:buClr>
            </a:pPr>
            <a:r>
              <a:rPr lang="en-US" sz="2200" dirty="0" smtClean="0"/>
              <a:t>Combining CCR 094 and ENG 121</a:t>
            </a:r>
            <a:endParaRPr lang="en-US" sz="2200" dirty="0"/>
          </a:p>
          <a:p>
            <a:pPr lvl="2">
              <a:spcBef>
                <a:spcPts val="0"/>
              </a:spcBef>
              <a:spcAft>
                <a:spcPts val="0"/>
              </a:spcAft>
              <a:buClr>
                <a:schemeClr val="accent3">
                  <a:lumMod val="60000"/>
                  <a:lumOff val="40000"/>
                </a:schemeClr>
              </a:buClr>
            </a:pPr>
            <a:r>
              <a:rPr lang="en-US" sz="2200" dirty="0" smtClean="0"/>
              <a:t>Minimum 6-credit hour teaching commitment</a:t>
            </a:r>
            <a:r>
              <a:rPr lang="en-US" sz="2200" dirty="0"/>
              <a:t> </a:t>
            </a:r>
            <a:r>
              <a:rPr lang="en-US" sz="2200" dirty="0" smtClean="0"/>
              <a:t>for adjunct instructors</a:t>
            </a:r>
            <a:endParaRPr lang="en-US" sz="2200" dirty="0"/>
          </a:p>
          <a:p>
            <a:pPr lvl="1"/>
            <a:endParaRPr lang="en-US" dirty="0" smtClean="0"/>
          </a:p>
        </p:txBody>
      </p:sp>
      <p:sp>
        <p:nvSpPr>
          <p:cNvPr id="4" name="TextBox 3"/>
          <p:cNvSpPr txBox="1"/>
          <p:nvPr/>
        </p:nvSpPr>
        <p:spPr>
          <a:xfrm>
            <a:off x="632462" y="628189"/>
            <a:ext cx="1325880" cy="707886"/>
          </a:xfrm>
          <a:prstGeom prst="rect">
            <a:avLst/>
          </a:prstGeom>
          <a:noFill/>
        </p:spPr>
        <p:txBody>
          <a:bodyPr wrap="square" rtlCol="0">
            <a:spAutoFit/>
          </a:bodyPr>
          <a:lstStyle/>
          <a:p>
            <a:r>
              <a:rPr lang="en-US" sz="4000" dirty="0" smtClean="0">
                <a:solidFill>
                  <a:schemeClr val="accent3">
                    <a:lumMod val="60000"/>
                    <a:lumOff val="40000"/>
                  </a:schemeClr>
                </a:solidFill>
              </a:rPr>
              <a:t>4</a:t>
            </a:r>
            <a:r>
              <a:rPr lang="en-US" sz="4000" dirty="0" smtClean="0">
                <a:solidFill>
                  <a:schemeClr val="bg1">
                    <a:lumMod val="65000"/>
                  </a:schemeClr>
                </a:solidFill>
              </a:rPr>
              <a:t>-10</a:t>
            </a:r>
            <a:endParaRPr lang="en-US" sz="4000" dirty="0">
              <a:solidFill>
                <a:schemeClr val="bg1">
                  <a:lumMod val="65000"/>
                </a:schemeClr>
              </a:solidFill>
            </a:endParaRPr>
          </a:p>
        </p:txBody>
      </p:sp>
      <p:sp>
        <p:nvSpPr>
          <p:cNvPr id="6"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23</a:t>
            </a:r>
            <a:endParaRPr lang="en-US" sz="1800" dirty="0"/>
          </a:p>
        </p:txBody>
      </p:sp>
    </p:spTree>
    <p:extLst>
      <p:ext uri="{BB962C8B-B14F-4D97-AF65-F5344CB8AC3E}">
        <p14:creationId xmlns:p14="http://schemas.microsoft.com/office/powerpoint/2010/main" val="408124219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The Future</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899160" y="2285999"/>
            <a:ext cx="10393680" cy="3318936"/>
          </a:xfrm>
        </p:spPr>
        <p:txBody>
          <a:bodyPr/>
          <a:lstStyle/>
          <a:p>
            <a:pPr>
              <a:spcBef>
                <a:spcPts val="0"/>
              </a:spcBef>
              <a:spcAft>
                <a:spcPts val="0"/>
              </a:spcAft>
              <a:buClr>
                <a:schemeClr val="accent3">
                  <a:lumMod val="60000"/>
                  <a:lumOff val="40000"/>
                </a:schemeClr>
              </a:buClr>
            </a:pPr>
            <a:r>
              <a:rPr lang="en-US" sz="2200" dirty="0" smtClean="0"/>
              <a:t>Now that we have CCR 094 where we want it, our sights have turned to CCR 092.  These 400 students every semester need our attention, perhaps more than any other group.</a:t>
            </a:r>
          </a:p>
          <a:p>
            <a:pPr>
              <a:spcBef>
                <a:spcPts val="0"/>
              </a:spcBef>
              <a:spcAft>
                <a:spcPts val="0"/>
              </a:spcAft>
              <a:buClr>
                <a:schemeClr val="accent3">
                  <a:lumMod val="60000"/>
                  <a:lumOff val="40000"/>
                </a:schemeClr>
              </a:buClr>
            </a:pPr>
            <a:r>
              <a:rPr lang="en-US" sz="2200" dirty="0" smtClean="0"/>
              <a:t>Fall ‘15 CCR 092 classes will move from 24 students to 18 students, and we will push to continue to reduce that class size.</a:t>
            </a:r>
          </a:p>
        </p:txBody>
      </p:sp>
      <p:sp>
        <p:nvSpPr>
          <p:cNvPr id="6" name="Rectangle 1"/>
          <p:cNvSpPr>
            <a:spLocks noChangeArrowheads="1"/>
          </p:cNvSpPr>
          <p:nvPr/>
        </p:nvSpPr>
        <p:spPr bwMode="auto">
          <a:xfrm>
            <a:off x="2344738" y="46224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24</a:t>
            </a:r>
            <a:endParaRPr lang="en-US" sz="1800" dirty="0"/>
          </a:p>
        </p:txBody>
      </p:sp>
    </p:spTree>
    <p:extLst>
      <p:ext uri="{BB962C8B-B14F-4D97-AF65-F5344CB8AC3E}">
        <p14:creationId xmlns:p14="http://schemas.microsoft.com/office/powerpoint/2010/main" val="200843550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6112" y="1133856"/>
            <a:ext cx="10000486" cy="4893647"/>
          </a:xfrm>
          <a:prstGeom prst="rect">
            <a:avLst/>
          </a:prstGeom>
          <a:noFill/>
        </p:spPr>
        <p:txBody>
          <a:bodyPr wrap="square" rtlCol="0">
            <a:spAutoFit/>
          </a:bodyPr>
          <a:lstStyle/>
          <a:p>
            <a:pPr marL="342900" indent="-342900">
              <a:buClr>
                <a:schemeClr val="accent3">
                  <a:lumMod val="60000"/>
                  <a:lumOff val="40000"/>
                </a:schemeClr>
              </a:buClr>
              <a:buFont typeface="Arial" panose="020B0604020202020204" pitchFamily="34" charset="0"/>
              <a:buChar char="•"/>
            </a:pPr>
            <a:r>
              <a:rPr lang="en-US" sz="2400" dirty="0"/>
              <a:t>Preliminary CCR 092 class size data (33 sections of academic year 2013-2014):</a:t>
            </a:r>
          </a:p>
          <a:p>
            <a:pPr>
              <a:buClr>
                <a:schemeClr val="accent3">
                  <a:lumMod val="60000"/>
                  <a:lumOff val="40000"/>
                </a:schemeClr>
              </a:buClr>
            </a:pPr>
            <a:endParaRPr lang="en-US" sz="2400" dirty="0" smtClean="0"/>
          </a:p>
          <a:p>
            <a:pPr marL="342900" indent="-342900">
              <a:buClr>
                <a:schemeClr val="accent3">
                  <a:lumMod val="60000"/>
                  <a:lumOff val="40000"/>
                </a:schemeClr>
              </a:buClr>
              <a:buFont typeface="Arial" panose="020B0604020202020204" pitchFamily="34" charset="0"/>
              <a:buChar char="•"/>
            </a:pPr>
            <a:endParaRPr lang="en-US" sz="2400" dirty="0" smtClean="0"/>
          </a:p>
          <a:p>
            <a:pPr marL="342900" indent="-342900">
              <a:buClr>
                <a:schemeClr val="accent3">
                  <a:lumMod val="60000"/>
                  <a:lumOff val="40000"/>
                </a:schemeClr>
              </a:buClr>
              <a:buFont typeface="Arial" panose="020B0604020202020204" pitchFamily="34" charset="0"/>
              <a:buChar char="•"/>
            </a:pPr>
            <a:endParaRPr lang="en-US" sz="2400" dirty="0"/>
          </a:p>
          <a:p>
            <a:pPr marL="342900" indent="-342900">
              <a:buClr>
                <a:schemeClr val="accent3">
                  <a:lumMod val="60000"/>
                  <a:lumOff val="40000"/>
                </a:schemeClr>
              </a:buClr>
              <a:buFont typeface="Arial" panose="020B0604020202020204" pitchFamily="34" charset="0"/>
              <a:buChar char="•"/>
            </a:pPr>
            <a:endParaRPr lang="en-US" sz="2400" dirty="0" smtClean="0"/>
          </a:p>
          <a:p>
            <a:pPr marL="342900" indent="-342900">
              <a:buClr>
                <a:schemeClr val="accent3">
                  <a:lumMod val="60000"/>
                  <a:lumOff val="40000"/>
                </a:schemeClr>
              </a:buClr>
              <a:buFont typeface="Arial" panose="020B0604020202020204" pitchFamily="34" charset="0"/>
              <a:buChar char="•"/>
            </a:pPr>
            <a:endParaRPr lang="en-US" sz="2400" dirty="0"/>
          </a:p>
          <a:p>
            <a:pPr marL="342900" indent="-342900">
              <a:buClr>
                <a:schemeClr val="accent3">
                  <a:lumMod val="60000"/>
                  <a:lumOff val="40000"/>
                </a:schemeClr>
              </a:buClr>
              <a:buFont typeface="Arial" panose="020B0604020202020204" pitchFamily="34" charset="0"/>
              <a:buChar char="•"/>
            </a:pPr>
            <a:endParaRPr lang="en-US" sz="2400" dirty="0" smtClean="0"/>
          </a:p>
          <a:p>
            <a:pPr marL="342900" indent="-342900">
              <a:buClr>
                <a:schemeClr val="accent3">
                  <a:lumMod val="60000"/>
                  <a:lumOff val="40000"/>
                </a:schemeClr>
              </a:buClr>
              <a:buFont typeface="Arial" panose="020B0604020202020204" pitchFamily="34" charset="0"/>
              <a:buChar char="•"/>
            </a:pPr>
            <a:endParaRPr lang="en-US" sz="2400" dirty="0"/>
          </a:p>
          <a:p>
            <a:pPr>
              <a:buClr>
                <a:schemeClr val="accent3">
                  <a:lumMod val="60000"/>
                  <a:lumOff val="40000"/>
                </a:schemeClr>
              </a:buClr>
            </a:pPr>
            <a:endParaRPr lang="en-US" sz="2400" dirty="0" smtClean="0"/>
          </a:p>
          <a:p>
            <a:pPr marL="342900" indent="-342900">
              <a:buClr>
                <a:schemeClr val="accent3">
                  <a:lumMod val="60000"/>
                  <a:lumOff val="40000"/>
                </a:schemeClr>
              </a:buClr>
              <a:buFont typeface="Arial" panose="020B0604020202020204" pitchFamily="34" charset="0"/>
              <a:buChar char="•"/>
            </a:pPr>
            <a:r>
              <a:rPr lang="en-US" sz="2400" dirty="0" smtClean="0"/>
              <a:t>Ultimately, our CCR 094 program has been so successful and there is so much enthusiasm for it that we are considering lowering our placement test scores to allow more students to place into CCR 094 instead of CCR 092. </a:t>
            </a:r>
          </a:p>
          <a:p>
            <a:pPr marL="1257300" lvl="2" indent="-342900">
              <a:buClr>
                <a:schemeClr val="accent3">
                  <a:lumMod val="60000"/>
                  <a:lumOff val="40000"/>
                </a:schemeClr>
              </a:buClr>
              <a:buFont typeface="Arial" panose="020B0604020202020204" pitchFamily="34" charset="0"/>
              <a:buChar char="•"/>
            </a:pPr>
            <a:r>
              <a:rPr lang="en-US" sz="2400" dirty="0" smtClean="0"/>
              <a:t>Maybe that’s next year’s presentation….  </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140216834"/>
              </p:ext>
            </p:extLst>
          </p:nvPr>
        </p:nvGraphicFramePr>
        <p:xfrm>
          <a:off x="1390241" y="1636776"/>
          <a:ext cx="8963660" cy="1659940"/>
        </p:xfrm>
        <a:graphic>
          <a:graphicData uri="http://schemas.openxmlformats.org/drawingml/2006/table">
            <a:tbl>
              <a:tblPr firstRow="1" firstCol="1" bandRow="1">
                <a:tableStyleId>{5C22544A-7EE6-4342-B048-85BDC9FD1C3A}</a:tableStyleId>
              </a:tblPr>
              <a:tblGrid>
                <a:gridCol w="1785992"/>
                <a:gridCol w="2527348"/>
                <a:gridCol w="2409405"/>
                <a:gridCol w="2240915"/>
              </a:tblGrid>
              <a:tr h="824562">
                <a:tc>
                  <a:txBody>
                    <a:bodyPr/>
                    <a:lstStyle/>
                    <a:p>
                      <a:pPr marL="0" marR="0" algn="ctr">
                        <a:spcBef>
                          <a:spcPts val="0"/>
                        </a:spcBef>
                        <a:spcAft>
                          <a:spcPts val="0"/>
                        </a:spcAft>
                      </a:pPr>
                      <a:r>
                        <a:rPr lang="en-US" sz="2000" dirty="0">
                          <a:effectLst/>
                        </a:rPr>
                        <a:t>Enrollment</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75000"/>
                      </a:schemeClr>
                    </a:solidFill>
                  </a:tcPr>
                </a:tc>
                <a:tc>
                  <a:txBody>
                    <a:bodyPr/>
                    <a:lstStyle/>
                    <a:p>
                      <a:pPr marL="0" marR="0" algn="ctr">
                        <a:spcBef>
                          <a:spcPts val="0"/>
                        </a:spcBef>
                        <a:spcAft>
                          <a:spcPts val="0"/>
                        </a:spcAft>
                      </a:pPr>
                      <a:r>
                        <a:rPr lang="en-US" sz="2000" dirty="0">
                          <a:effectLst/>
                        </a:rPr>
                        <a:t>% Successful (A/B/C)</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75000"/>
                      </a:schemeClr>
                    </a:solidFill>
                  </a:tcPr>
                </a:tc>
                <a:tc>
                  <a:txBody>
                    <a:bodyPr/>
                    <a:lstStyle/>
                    <a:p>
                      <a:pPr marL="0" marR="0" algn="ctr">
                        <a:spcBef>
                          <a:spcPts val="0"/>
                        </a:spcBef>
                        <a:spcAft>
                          <a:spcPts val="0"/>
                        </a:spcAft>
                      </a:pPr>
                      <a:r>
                        <a:rPr lang="en-US" sz="2000" dirty="0">
                          <a:effectLst/>
                        </a:rPr>
                        <a:t>% Unsuccessful (D/F)</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75000"/>
                      </a:schemeClr>
                    </a:solidFill>
                  </a:tcPr>
                </a:tc>
                <a:tc>
                  <a:txBody>
                    <a:bodyPr/>
                    <a:lstStyle/>
                    <a:p>
                      <a:pPr marL="0" marR="0" algn="ctr">
                        <a:spcBef>
                          <a:spcPts val="0"/>
                        </a:spcBef>
                        <a:spcAft>
                          <a:spcPts val="0"/>
                        </a:spcAft>
                      </a:pPr>
                      <a:r>
                        <a:rPr lang="en-US" sz="2000" dirty="0">
                          <a:effectLst/>
                        </a:rPr>
                        <a:t>% Withdrawal</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75000"/>
                      </a:schemeClr>
                    </a:solidFill>
                  </a:tcPr>
                </a:tc>
              </a:tr>
              <a:tr h="417689">
                <a:tc>
                  <a:txBody>
                    <a:bodyPr/>
                    <a:lstStyle/>
                    <a:p>
                      <a:pPr marL="0" marR="0">
                        <a:spcBef>
                          <a:spcPts val="0"/>
                        </a:spcBef>
                        <a:spcAft>
                          <a:spcPts val="0"/>
                        </a:spcAft>
                      </a:pPr>
                      <a:r>
                        <a:rPr lang="en-US" sz="2000" dirty="0">
                          <a:effectLst/>
                        </a:rPr>
                        <a:t>&lt; 19</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60000"/>
                        <a:lumOff val="40000"/>
                      </a:schemeClr>
                    </a:solidFill>
                  </a:tcPr>
                </a:tc>
                <a:tc>
                  <a:txBody>
                    <a:bodyPr/>
                    <a:lstStyle/>
                    <a:p>
                      <a:pPr marL="0" marR="0" algn="ctr">
                        <a:spcBef>
                          <a:spcPts val="0"/>
                        </a:spcBef>
                        <a:spcAft>
                          <a:spcPts val="0"/>
                        </a:spcAft>
                      </a:pPr>
                      <a:r>
                        <a:rPr lang="en-US" sz="2000" dirty="0">
                          <a:effectLst/>
                        </a:rPr>
                        <a:t>54.6</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en-US" sz="2000" dirty="0">
                          <a:effectLst/>
                        </a:rPr>
                        <a:t>37.2</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en-US" sz="2000" dirty="0">
                          <a:effectLst/>
                        </a:rPr>
                        <a:t>8.2</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20000"/>
                        <a:lumOff val="80000"/>
                      </a:schemeClr>
                    </a:solidFill>
                  </a:tcPr>
                </a:tc>
              </a:tr>
              <a:tr h="417689">
                <a:tc>
                  <a:txBody>
                    <a:bodyPr/>
                    <a:lstStyle/>
                    <a:p>
                      <a:pPr marL="0" marR="0">
                        <a:spcBef>
                          <a:spcPts val="0"/>
                        </a:spcBef>
                        <a:spcAft>
                          <a:spcPts val="0"/>
                        </a:spcAft>
                      </a:pPr>
                      <a:r>
                        <a:rPr lang="en-US" sz="2000" dirty="0">
                          <a:effectLst/>
                        </a:rPr>
                        <a:t>&gt; 19</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60000"/>
                        <a:lumOff val="40000"/>
                      </a:schemeClr>
                    </a:solidFill>
                  </a:tcPr>
                </a:tc>
                <a:tc>
                  <a:txBody>
                    <a:bodyPr/>
                    <a:lstStyle/>
                    <a:p>
                      <a:pPr marL="0" marR="0" algn="ctr">
                        <a:spcBef>
                          <a:spcPts val="0"/>
                        </a:spcBef>
                        <a:spcAft>
                          <a:spcPts val="0"/>
                        </a:spcAft>
                      </a:pPr>
                      <a:r>
                        <a:rPr lang="en-US" sz="2000" dirty="0">
                          <a:effectLst/>
                        </a:rPr>
                        <a:t>47.9</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en-US" sz="2000" dirty="0">
                          <a:effectLst/>
                        </a:rPr>
                        <a:t>38.9</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en-US" sz="2000" dirty="0">
                          <a:effectLst/>
                        </a:rPr>
                        <a:t>13.1</a:t>
                      </a:r>
                      <a:endParaRPr lang="en-US" sz="2000" dirty="0">
                        <a:effectLst/>
                        <a:latin typeface="Times New Roman" panose="02020603050405020304" pitchFamily="18" charset="0"/>
                        <a:ea typeface="Calibri" panose="020F0502020204030204" pitchFamily="34" charset="0"/>
                      </a:endParaRPr>
                    </a:p>
                  </a:txBody>
                  <a:tcPr marL="68580" marR="68580" marT="0" marB="0">
                    <a:solidFill>
                      <a:schemeClr val="accent3">
                        <a:lumMod val="20000"/>
                        <a:lumOff val="80000"/>
                      </a:schemeClr>
                    </a:solidFill>
                  </a:tcPr>
                </a:tc>
              </a:tr>
            </a:tbl>
          </a:graphicData>
        </a:graphic>
      </p:graphicFrame>
      <p:sp>
        <p:nvSpPr>
          <p:cNvPr id="9"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2</a:t>
            </a:r>
            <a:fld id="{E97799C9-84D9-46D2-A11E-BCF8A720529D}" type="slidenum">
              <a:rPr lang="en-US" sz="1800" smtClean="0"/>
              <a:pPr/>
              <a:t>25</a:t>
            </a:fld>
            <a:endParaRPr lang="en-US" sz="1800" dirty="0"/>
          </a:p>
        </p:txBody>
      </p:sp>
    </p:spTree>
    <p:extLst>
      <p:ext uri="{BB962C8B-B14F-4D97-AF65-F5344CB8AC3E}">
        <p14:creationId xmlns:p14="http://schemas.microsoft.com/office/powerpoint/2010/main" val="167383211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Contact Information</a:t>
            </a:r>
            <a:endParaRPr lang="en-US" dirty="0">
              <a:solidFill>
                <a:schemeClr val="tx1"/>
              </a:solidFill>
            </a:endParaRPr>
          </a:p>
        </p:txBody>
      </p:sp>
      <p:sp>
        <p:nvSpPr>
          <p:cNvPr id="3" name="Content Placeholder 2"/>
          <p:cNvSpPr>
            <a:spLocks noGrp="1"/>
          </p:cNvSpPr>
          <p:nvPr>
            <p:ph idx="1"/>
          </p:nvPr>
        </p:nvSpPr>
        <p:spPr>
          <a:xfrm>
            <a:off x="1295402" y="2285999"/>
            <a:ext cx="9601196" cy="3752428"/>
          </a:xfrm>
        </p:spPr>
        <p:txBody>
          <a:bodyPr>
            <a:noAutofit/>
          </a:bodyPr>
          <a:lstStyle/>
          <a:p>
            <a:pPr marL="0" indent="0">
              <a:buNone/>
            </a:pPr>
            <a:r>
              <a:rPr lang="en-US" sz="2200" smtClean="0"/>
              <a:t>Candace McClelland- , </a:t>
            </a:r>
            <a:r>
              <a:rPr lang="en-US" sz="2200" dirty="0" smtClean="0"/>
              <a:t>B.A., M.A. </a:t>
            </a:r>
          </a:p>
          <a:p>
            <a:pPr lvl="1"/>
            <a:r>
              <a:rPr lang="en-US" sz="2200" dirty="0" smtClean="0"/>
              <a:t>Regular/full-time English </a:t>
            </a:r>
            <a:r>
              <a:rPr lang="en-US" sz="2200" dirty="0"/>
              <a:t>f</a:t>
            </a:r>
            <a:r>
              <a:rPr lang="en-US" sz="2200" dirty="0" smtClean="0"/>
              <a:t>aculty at Community College of Aurora</a:t>
            </a:r>
          </a:p>
          <a:p>
            <a:pPr lvl="1"/>
            <a:r>
              <a:rPr lang="en-US" sz="2200" dirty="0" smtClean="0"/>
              <a:t>CCR 094 Lead Faculty during </a:t>
            </a:r>
            <a:r>
              <a:rPr lang="en-US" sz="2200" dirty="0"/>
              <a:t>r</a:t>
            </a:r>
            <a:r>
              <a:rPr lang="en-US" sz="2200" dirty="0" smtClean="0"/>
              <a:t>edesign </a:t>
            </a:r>
            <a:r>
              <a:rPr lang="en-US" sz="2200" dirty="0"/>
              <a:t>i</a:t>
            </a:r>
            <a:r>
              <a:rPr lang="en-US" sz="2200" dirty="0" smtClean="0"/>
              <a:t>mplementation</a:t>
            </a:r>
          </a:p>
          <a:p>
            <a:pPr lvl="1"/>
            <a:r>
              <a:rPr lang="en-US" sz="2200" dirty="0" smtClean="0">
                <a:solidFill>
                  <a:schemeClr val="tx1"/>
                </a:solidFill>
              </a:rPr>
              <a:t>Candace.mcclelland-fieler@ccaurora.edu</a:t>
            </a:r>
            <a:endParaRPr lang="en-US" sz="2200" dirty="0">
              <a:solidFill>
                <a:schemeClr val="tx1"/>
              </a:solidFill>
            </a:endParaRPr>
          </a:p>
          <a:p>
            <a:pPr lvl="1"/>
            <a:r>
              <a:rPr lang="en-US" sz="2200" dirty="0" smtClean="0">
                <a:solidFill>
                  <a:schemeClr val="tx1"/>
                </a:solidFill>
              </a:rPr>
              <a:t>www.ccaurora.edu</a:t>
            </a:r>
          </a:p>
          <a:p>
            <a:pPr marL="0" indent="0" algn="r">
              <a:buNone/>
            </a:pPr>
            <a:r>
              <a:rPr lang="en-US" sz="2200" dirty="0" smtClean="0">
                <a:solidFill>
                  <a:schemeClr val="tx1"/>
                </a:solidFill>
              </a:rPr>
              <a:t>Special thanks to </a:t>
            </a:r>
          </a:p>
          <a:p>
            <a:pPr algn="r"/>
            <a:r>
              <a:rPr lang="en-US" sz="2200" dirty="0">
                <a:solidFill>
                  <a:schemeClr val="tx1"/>
                </a:solidFill>
              </a:rPr>
              <a:t>	</a:t>
            </a:r>
            <a:r>
              <a:rPr lang="en-US" sz="2200" dirty="0" smtClean="0">
                <a:solidFill>
                  <a:schemeClr val="tx1"/>
                </a:solidFill>
              </a:rPr>
              <a:t>Scott Reichel, English Dept. Chair</a:t>
            </a:r>
          </a:p>
          <a:p>
            <a:pPr algn="r"/>
            <a:r>
              <a:rPr lang="en-US" sz="2200" dirty="0">
                <a:solidFill>
                  <a:schemeClr val="tx1"/>
                </a:solidFill>
              </a:rPr>
              <a:t>	</a:t>
            </a:r>
            <a:r>
              <a:rPr lang="en-US" sz="2200" dirty="0" smtClean="0">
                <a:solidFill>
                  <a:schemeClr val="tx1"/>
                </a:solidFill>
              </a:rPr>
              <a:t>Brandon Feres, CCA’s State Task Force Member</a:t>
            </a:r>
          </a:p>
        </p:txBody>
      </p:sp>
      <p:sp>
        <p:nvSpPr>
          <p:cNvPr id="5"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26</a:t>
            </a:r>
            <a:endParaRPr lang="en-US" sz="1800" dirty="0"/>
          </a:p>
        </p:txBody>
      </p:sp>
    </p:spTree>
    <p:extLst>
      <p:ext uri="{BB962C8B-B14F-4D97-AF65-F5344CB8AC3E}">
        <p14:creationId xmlns:p14="http://schemas.microsoft.com/office/powerpoint/2010/main" val="36084640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lumMod val="50000"/>
                  </a:schemeClr>
                </a:solidFill>
              </a:rPr>
              <a:t>The Students We Serve</a:t>
            </a:r>
            <a:endParaRPr lang="en-US" dirty="0">
              <a:solidFill>
                <a:schemeClr val="bg1">
                  <a:lumMod val="50000"/>
                </a:schemeClr>
              </a:solidFill>
            </a:endParaRPr>
          </a:p>
        </p:txBody>
      </p:sp>
      <p:sp>
        <p:nvSpPr>
          <p:cNvPr id="5" name="Content Placeholder 4"/>
          <p:cNvSpPr>
            <a:spLocks noGrp="1"/>
          </p:cNvSpPr>
          <p:nvPr>
            <p:ph idx="1"/>
          </p:nvPr>
        </p:nvSpPr>
        <p:spPr>
          <a:xfrm>
            <a:off x="1295402" y="2285999"/>
            <a:ext cx="9601196" cy="3318936"/>
          </a:xfrm>
        </p:spPr>
        <p:txBody>
          <a:bodyPr/>
          <a:lstStyle/>
          <a:p>
            <a:pPr>
              <a:buClr>
                <a:schemeClr val="bg2">
                  <a:lumMod val="50000"/>
                </a:schemeClr>
              </a:buClr>
            </a:pPr>
            <a:r>
              <a:rPr lang="en-US" dirty="0" smtClean="0"/>
              <a:t>CCA has 11,000 students / 4,000 full-time</a:t>
            </a:r>
            <a:endParaRPr lang="en-US" dirty="0"/>
          </a:p>
          <a:p>
            <a:pPr lvl="1">
              <a:buClr>
                <a:schemeClr val="bg2">
                  <a:lumMod val="50000"/>
                </a:schemeClr>
              </a:buClr>
            </a:pPr>
            <a:r>
              <a:rPr lang="en-US" sz="2400" dirty="0" smtClean="0"/>
              <a:t>61%  are first generation college students</a:t>
            </a:r>
          </a:p>
          <a:p>
            <a:pPr lvl="1">
              <a:buClr>
                <a:schemeClr val="bg2">
                  <a:lumMod val="50000"/>
                </a:schemeClr>
              </a:buClr>
            </a:pPr>
            <a:r>
              <a:rPr lang="en-US" sz="2400" dirty="0" smtClean="0"/>
              <a:t>40% identify as white</a:t>
            </a:r>
          </a:p>
          <a:p>
            <a:pPr lvl="1">
              <a:buClr>
                <a:schemeClr val="bg2">
                  <a:lumMod val="50000"/>
                </a:schemeClr>
              </a:buClr>
            </a:pPr>
            <a:r>
              <a:rPr lang="en-US" sz="2400" dirty="0" smtClean="0"/>
              <a:t>24% identify as black (both African American and African immigrants)</a:t>
            </a:r>
          </a:p>
          <a:p>
            <a:pPr lvl="1">
              <a:buClr>
                <a:schemeClr val="bg2">
                  <a:lumMod val="50000"/>
                </a:schemeClr>
              </a:buClr>
            </a:pPr>
            <a:r>
              <a:rPr lang="en-US" sz="2400" dirty="0" smtClean="0"/>
              <a:t>22% identify as Latino</a:t>
            </a:r>
          </a:p>
          <a:p>
            <a:pPr lvl="1">
              <a:buClr>
                <a:schemeClr val="bg2">
                  <a:lumMod val="50000"/>
                </a:schemeClr>
              </a:buClr>
            </a:pPr>
            <a:r>
              <a:rPr lang="en-US" sz="2400" dirty="0" smtClean="0"/>
              <a:t>27% are over 30 years old</a:t>
            </a:r>
          </a:p>
          <a:p>
            <a:pPr marL="457200" lvl="1" indent="0">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E97799C9-84D9-46D2-A11E-BCF8A720529D}" type="slidenum">
              <a:rPr lang="en-US" sz="1800" smtClean="0"/>
              <a:t>3</a:t>
            </a:fld>
            <a:endParaRPr lang="en-US" sz="1800" dirty="0"/>
          </a:p>
        </p:txBody>
      </p:sp>
      <p:sp>
        <p:nvSpPr>
          <p:cNvPr id="3" name="TextBox 2"/>
          <p:cNvSpPr txBox="1"/>
          <p:nvPr/>
        </p:nvSpPr>
        <p:spPr>
          <a:xfrm>
            <a:off x="658368" y="628189"/>
            <a:ext cx="2481072" cy="707886"/>
          </a:xfrm>
          <a:prstGeom prst="rect">
            <a:avLst/>
          </a:prstGeom>
          <a:noFill/>
        </p:spPr>
        <p:txBody>
          <a:bodyPr wrap="square" rtlCol="0">
            <a:spAutoFit/>
          </a:bodyPr>
          <a:lstStyle/>
          <a:p>
            <a:r>
              <a:rPr lang="en-US" sz="4000" dirty="0" smtClean="0">
                <a:solidFill>
                  <a:schemeClr val="bg1">
                    <a:lumMod val="65000"/>
                  </a:schemeClr>
                </a:solidFill>
              </a:rPr>
              <a:t>Section 1</a:t>
            </a:r>
            <a:endParaRPr lang="en-US" sz="4000" dirty="0">
              <a:solidFill>
                <a:schemeClr val="bg1">
                  <a:lumMod val="65000"/>
                </a:schemeClr>
              </a:solidFill>
            </a:endParaRPr>
          </a:p>
        </p:txBody>
      </p:sp>
    </p:spTree>
    <p:extLst>
      <p:ext uri="{BB962C8B-B14F-4D97-AF65-F5344CB8AC3E}">
        <p14:creationId xmlns:p14="http://schemas.microsoft.com/office/powerpoint/2010/main" val="39310050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Our Developmental English Students</a:t>
            </a:r>
            <a:endParaRPr lang="en-US" dirty="0">
              <a:solidFill>
                <a:schemeClr val="bg1">
                  <a:lumMod val="50000"/>
                </a:schemeClr>
              </a:solidFill>
            </a:endParaRPr>
          </a:p>
        </p:txBody>
      </p:sp>
      <p:sp>
        <p:nvSpPr>
          <p:cNvPr id="3" name="Content Placeholder 2"/>
          <p:cNvSpPr>
            <a:spLocks noGrp="1"/>
          </p:cNvSpPr>
          <p:nvPr>
            <p:ph idx="1"/>
          </p:nvPr>
        </p:nvSpPr>
        <p:spPr>
          <a:xfrm>
            <a:off x="1295402" y="2285999"/>
            <a:ext cx="9601196" cy="3318936"/>
          </a:xfrm>
        </p:spPr>
        <p:txBody>
          <a:bodyPr/>
          <a:lstStyle/>
          <a:p>
            <a:pPr>
              <a:buClr>
                <a:schemeClr val="bg2">
                  <a:lumMod val="50000"/>
                </a:schemeClr>
              </a:buClr>
            </a:pPr>
            <a:r>
              <a:rPr lang="en-US" dirty="0" smtClean="0"/>
              <a:t>Approximately 50% of CCA students place into Developmental English (close to the national average)</a:t>
            </a:r>
          </a:p>
          <a:p>
            <a:pPr>
              <a:buClr>
                <a:schemeClr val="bg2">
                  <a:lumMod val="50000"/>
                </a:schemeClr>
              </a:buClr>
            </a:pPr>
            <a:r>
              <a:rPr lang="en-US" dirty="0" smtClean="0"/>
              <a:t>Our semester average in Dev. Ed. English is 840 students</a:t>
            </a:r>
          </a:p>
          <a:p>
            <a:pPr>
              <a:buClr>
                <a:schemeClr val="bg2">
                  <a:lumMod val="50000"/>
                </a:schemeClr>
              </a:buClr>
            </a:pPr>
            <a:r>
              <a:rPr lang="en-US" dirty="0" smtClean="0"/>
              <a:t>Our English Department has 45 faculty members, 8 full-time</a:t>
            </a:r>
          </a:p>
          <a:p>
            <a:endParaRPr lang="en-US" dirty="0" smtClean="0"/>
          </a:p>
        </p:txBody>
      </p:sp>
      <p:sp>
        <p:nvSpPr>
          <p:cNvPr id="5" name="Slide Number Placeholder 4"/>
          <p:cNvSpPr>
            <a:spLocks noGrp="1"/>
          </p:cNvSpPr>
          <p:nvPr>
            <p:ph type="sldNum" sz="quarter" idx="12"/>
          </p:nvPr>
        </p:nvSpPr>
        <p:spPr>
          <a:xfrm>
            <a:off x="11453653" y="6413844"/>
            <a:ext cx="542697" cy="279400"/>
          </a:xfrm>
        </p:spPr>
        <p:txBody>
          <a:bodyPr/>
          <a:lstStyle/>
          <a:p>
            <a:fld id="{E97799C9-84D9-46D2-A11E-BCF8A720529D}" type="slidenum">
              <a:rPr lang="en-US" sz="1800" smtClean="0"/>
              <a:t>4</a:t>
            </a:fld>
            <a:endParaRPr lang="en-US" sz="1800" dirty="0"/>
          </a:p>
        </p:txBody>
      </p:sp>
    </p:spTree>
    <p:extLst>
      <p:ext uri="{BB962C8B-B14F-4D97-AF65-F5344CB8AC3E}">
        <p14:creationId xmlns:p14="http://schemas.microsoft.com/office/powerpoint/2010/main" val="158619341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Our Starting Point (“Our </a:t>
            </a:r>
            <a:r>
              <a:rPr lang="en-US" dirty="0">
                <a:solidFill>
                  <a:schemeClr val="accent1">
                    <a:lumMod val="75000"/>
                  </a:schemeClr>
                </a:solidFill>
              </a:rPr>
              <a:t>O</a:t>
            </a:r>
            <a:r>
              <a:rPr lang="en-US" dirty="0" smtClean="0">
                <a:solidFill>
                  <a:schemeClr val="accent1">
                    <a:lumMod val="75000"/>
                  </a:schemeClr>
                </a:solidFill>
              </a:rPr>
              <a:t>ld </a:t>
            </a:r>
            <a:r>
              <a:rPr lang="en-US" dirty="0">
                <a:solidFill>
                  <a:schemeClr val="accent1">
                    <a:lumMod val="75000"/>
                  </a:schemeClr>
                </a:solidFill>
              </a:rPr>
              <a:t>W</a:t>
            </a:r>
            <a:r>
              <a:rPr lang="en-US" dirty="0" smtClean="0">
                <a:solidFill>
                  <a:schemeClr val="accent1">
                    <a:lumMod val="75000"/>
                  </a:schemeClr>
                </a:solidFill>
              </a:rPr>
              <a:t>ay”)</a:t>
            </a:r>
            <a:endParaRPr lang="en-US" dirty="0">
              <a:solidFill>
                <a:schemeClr val="accent1">
                  <a:lumMod val="75000"/>
                </a:schemeClr>
              </a:solidFill>
            </a:endParaRPr>
          </a:p>
        </p:txBody>
      </p:sp>
      <p:sp>
        <p:nvSpPr>
          <p:cNvPr id="3" name="Content Placeholder 2"/>
          <p:cNvSpPr>
            <a:spLocks noGrp="1"/>
          </p:cNvSpPr>
          <p:nvPr>
            <p:ph idx="1"/>
          </p:nvPr>
        </p:nvSpPr>
        <p:spPr>
          <a:xfrm>
            <a:off x="1295402" y="2327894"/>
            <a:ext cx="9601196" cy="3826017"/>
          </a:xfrm>
        </p:spPr>
        <p:txBody>
          <a:bodyPr>
            <a:normAutofit/>
          </a:bodyPr>
          <a:lstStyle/>
          <a:p>
            <a:r>
              <a:rPr lang="en-US" dirty="0" smtClean="0"/>
              <a:t>For years prior to 2013, like many other colleges, our Developmental Education department (called Academic Enrichment, or AcE for short), taught all below-college level courses in both Math and English (now both reabsorbed into the Math and English Departments)</a:t>
            </a:r>
          </a:p>
          <a:p>
            <a:r>
              <a:rPr lang="en-US" dirty="0" smtClean="0"/>
              <a:t>Students’ English test scores (Accuplacer) put them somewhere on the following two-part track:</a:t>
            </a:r>
          </a:p>
          <a:p>
            <a:pPr lvl="1"/>
            <a:r>
              <a:rPr lang="en-US" sz="2400" dirty="0" smtClean="0"/>
              <a:t>Reading 030 				Reading 060 			Reading 090</a:t>
            </a:r>
          </a:p>
          <a:p>
            <a:pPr lvl="1"/>
            <a:r>
              <a:rPr lang="en-US" sz="2400" dirty="0" smtClean="0"/>
              <a:t>English 030 				English 060 			English 090</a:t>
            </a:r>
          </a:p>
        </p:txBody>
      </p:sp>
      <p:sp>
        <p:nvSpPr>
          <p:cNvPr id="4" name="TextBox 3"/>
          <p:cNvSpPr txBox="1"/>
          <p:nvPr/>
        </p:nvSpPr>
        <p:spPr>
          <a:xfrm>
            <a:off x="648208" y="628189"/>
            <a:ext cx="3050032" cy="707886"/>
          </a:xfrm>
          <a:prstGeom prst="rect">
            <a:avLst/>
          </a:prstGeom>
          <a:noFill/>
        </p:spPr>
        <p:txBody>
          <a:bodyPr wrap="square" rtlCol="0">
            <a:spAutoFit/>
          </a:bodyPr>
          <a:lstStyle/>
          <a:p>
            <a:r>
              <a:rPr lang="en-US" sz="4000" dirty="0" smtClean="0">
                <a:solidFill>
                  <a:schemeClr val="accent1">
                    <a:lumMod val="60000"/>
                    <a:lumOff val="40000"/>
                  </a:schemeClr>
                </a:solidFill>
              </a:rPr>
              <a:t>Section 2</a:t>
            </a:r>
            <a:endParaRPr lang="en-US" sz="4000" dirty="0">
              <a:solidFill>
                <a:schemeClr val="bg1">
                  <a:lumMod val="65000"/>
                </a:schemeClr>
              </a:solidFill>
            </a:endParaRPr>
          </a:p>
        </p:txBody>
      </p:sp>
      <p:sp>
        <p:nvSpPr>
          <p:cNvPr id="5" name="Slide Number Placeholder 4"/>
          <p:cNvSpPr>
            <a:spLocks noGrp="1"/>
          </p:cNvSpPr>
          <p:nvPr>
            <p:ph type="sldNum" sz="quarter" idx="12"/>
          </p:nvPr>
        </p:nvSpPr>
        <p:spPr>
          <a:xfrm>
            <a:off x="11428939" y="6498511"/>
            <a:ext cx="542697" cy="279400"/>
          </a:xfrm>
        </p:spPr>
        <p:txBody>
          <a:bodyPr/>
          <a:lstStyle/>
          <a:p>
            <a:fld id="{E97799C9-84D9-46D2-A11E-BCF8A720529D}" type="slidenum">
              <a:rPr lang="en-US" sz="1800" smtClean="0"/>
              <a:t>5</a:t>
            </a:fld>
            <a:endParaRPr lang="en-US" sz="1800" dirty="0"/>
          </a:p>
        </p:txBody>
      </p:sp>
      <p:sp>
        <p:nvSpPr>
          <p:cNvPr id="7" name="Right Arrow 6"/>
          <p:cNvSpPr/>
          <p:nvPr/>
        </p:nvSpPr>
        <p:spPr>
          <a:xfrm>
            <a:off x="3743524" y="4918878"/>
            <a:ext cx="1105772" cy="25930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6621286" y="5387524"/>
            <a:ext cx="1105772" cy="25930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6621286" y="4918878"/>
            <a:ext cx="1105772" cy="25930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3743524" y="5397373"/>
            <a:ext cx="1105772" cy="25930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2100072" y="5248656"/>
            <a:ext cx="142951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59680" y="5739384"/>
            <a:ext cx="142951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8683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Our First Foray into Redesign: Fall ‘13</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850392" y="2285999"/>
            <a:ext cx="10710672" cy="3691468"/>
          </a:xfrm>
        </p:spPr>
        <p:txBody>
          <a:bodyPr>
            <a:noAutofit/>
          </a:bodyPr>
          <a:lstStyle/>
          <a:p>
            <a:pPr>
              <a:spcBef>
                <a:spcPts val="0"/>
              </a:spcBef>
              <a:spcAft>
                <a:spcPts val="0"/>
              </a:spcAft>
              <a:buClr>
                <a:schemeClr val="accent2">
                  <a:lumMod val="60000"/>
                  <a:lumOff val="40000"/>
                </a:schemeClr>
              </a:buClr>
            </a:pPr>
            <a:r>
              <a:rPr lang="en-US" sz="2200" dirty="0" smtClean="0"/>
              <a:t>Colorado Community College System Developmental Education Redesign Task Force was created to change virtually EVERYTHING about Developmental Education.  </a:t>
            </a:r>
          </a:p>
          <a:p>
            <a:pPr>
              <a:spcBef>
                <a:spcPts val="0"/>
              </a:spcBef>
              <a:spcAft>
                <a:spcPts val="0"/>
              </a:spcAft>
              <a:buClr>
                <a:schemeClr val="accent2">
                  <a:lumMod val="60000"/>
                  <a:lumOff val="40000"/>
                </a:schemeClr>
              </a:buClr>
            </a:pPr>
            <a:r>
              <a:rPr lang="en-US" sz="2200" dirty="0" smtClean="0"/>
              <a:t>The Task Force’s goals were to streamline the pipeline, primarily by:</a:t>
            </a:r>
          </a:p>
          <a:p>
            <a:pPr lvl="1">
              <a:spcBef>
                <a:spcPts val="0"/>
              </a:spcBef>
              <a:spcAft>
                <a:spcPts val="0"/>
              </a:spcAft>
              <a:buClr>
                <a:schemeClr val="accent2">
                  <a:lumMod val="60000"/>
                  <a:lumOff val="40000"/>
                </a:schemeClr>
              </a:buClr>
            </a:pPr>
            <a:r>
              <a:rPr lang="en-US" sz="2200" dirty="0" smtClean="0"/>
              <a:t>combining REA and ENG throughout the program </a:t>
            </a:r>
          </a:p>
          <a:p>
            <a:pPr lvl="1">
              <a:spcBef>
                <a:spcPts val="0"/>
              </a:spcBef>
              <a:spcAft>
                <a:spcPts val="0"/>
              </a:spcAft>
              <a:buClr>
                <a:schemeClr val="accent2">
                  <a:lumMod val="60000"/>
                  <a:lumOff val="40000"/>
                </a:schemeClr>
              </a:buClr>
            </a:pPr>
            <a:r>
              <a:rPr lang="en-US" sz="2200" dirty="0" smtClean="0"/>
              <a:t>accelerating movement through courses by combining and corequiring courses</a:t>
            </a:r>
          </a:p>
          <a:p>
            <a:pPr lvl="1">
              <a:spcBef>
                <a:spcPts val="0"/>
              </a:spcBef>
              <a:spcAft>
                <a:spcPts val="0"/>
              </a:spcAft>
              <a:buClr>
                <a:schemeClr val="accent2">
                  <a:lumMod val="60000"/>
                  <a:lumOff val="40000"/>
                </a:schemeClr>
              </a:buClr>
            </a:pPr>
            <a:r>
              <a:rPr lang="en-US" sz="2200" dirty="0" smtClean="0"/>
              <a:t>No longer offering 30-level work (Soft Landing offered instead)</a:t>
            </a:r>
          </a:p>
          <a:p>
            <a:pPr>
              <a:spcBef>
                <a:spcPts val="0"/>
              </a:spcBef>
              <a:spcAft>
                <a:spcPts val="0"/>
              </a:spcAft>
              <a:buClr>
                <a:schemeClr val="accent2">
                  <a:lumMod val="60000"/>
                  <a:lumOff val="40000"/>
                </a:schemeClr>
              </a:buClr>
            </a:pPr>
            <a:r>
              <a:rPr lang="en-US" sz="2200" dirty="0" smtClean="0"/>
              <a:t>New set-up:</a:t>
            </a:r>
          </a:p>
          <a:p>
            <a:pPr lvl="2">
              <a:spcBef>
                <a:spcPts val="0"/>
              </a:spcBef>
              <a:spcAft>
                <a:spcPts val="0"/>
              </a:spcAft>
              <a:buClr>
                <a:schemeClr val="accent2">
                  <a:lumMod val="60000"/>
                  <a:lumOff val="40000"/>
                </a:schemeClr>
              </a:buClr>
            </a:pPr>
            <a:r>
              <a:rPr lang="en-US" sz="2200" dirty="0" smtClean="0"/>
              <a:t>CCR 092 (5 credits) would replace REA/ENG 60 </a:t>
            </a:r>
            <a:r>
              <a:rPr lang="en-US" sz="2200" u="sng" dirty="0" smtClean="0"/>
              <a:t>and</a:t>
            </a:r>
            <a:r>
              <a:rPr lang="en-US" sz="2200" dirty="0" smtClean="0"/>
              <a:t> 90 </a:t>
            </a:r>
          </a:p>
          <a:p>
            <a:pPr lvl="2">
              <a:spcBef>
                <a:spcPts val="0"/>
              </a:spcBef>
              <a:spcAft>
                <a:spcPts val="0"/>
              </a:spcAft>
              <a:buClr>
                <a:schemeClr val="accent2">
                  <a:lumMod val="60000"/>
                  <a:lumOff val="40000"/>
                </a:schemeClr>
              </a:buClr>
            </a:pPr>
            <a:r>
              <a:rPr lang="en-US" sz="2200" dirty="0" smtClean="0"/>
              <a:t>CCR 094 (3 credits) would replace REA/ENG 90</a:t>
            </a:r>
          </a:p>
          <a:p>
            <a:pPr lvl="3">
              <a:spcBef>
                <a:spcPts val="0"/>
              </a:spcBef>
              <a:spcAft>
                <a:spcPts val="0"/>
              </a:spcAft>
              <a:buClr>
                <a:schemeClr val="accent2">
                  <a:lumMod val="60000"/>
                  <a:lumOff val="40000"/>
                </a:schemeClr>
              </a:buClr>
            </a:pPr>
            <a:r>
              <a:rPr lang="en-US" sz="2200" dirty="0" smtClean="0"/>
              <a:t>Co-required and paired with ENG 121</a:t>
            </a:r>
            <a:endParaRPr lang="en-US" sz="2200" dirty="0"/>
          </a:p>
          <a:p>
            <a:pPr marL="914400" lvl="1" indent="-342900">
              <a:spcBef>
                <a:spcPts val="0"/>
              </a:spcBef>
              <a:spcAft>
                <a:spcPts val="0"/>
              </a:spcAft>
            </a:pPr>
            <a:endParaRPr lang="en-US" sz="2400" dirty="0" smtClean="0"/>
          </a:p>
        </p:txBody>
      </p:sp>
      <p:sp>
        <p:nvSpPr>
          <p:cNvPr id="4" name="TextBox 3"/>
          <p:cNvSpPr txBox="1"/>
          <p:nvPr/>
        </p:nvSpPr>
        <p:spPr>
          <a:xfrm>
            <a:off x="632462" y="628189"/>
            <a:ext cx="2124386" cy="707886"/>
          </a:xfrm>
          <a:prstGeom prst="rect">
            <a:avLst/>
          </a:prstGeom>
          <a:noFill/>
        </p:spPr>
        <p:txBody>
          <a:bodyPr wrap="square" rtlCol="0">
            <a:spAutoFit/>
          </a:bodyPr>
          <a:lstStyle/>
          <a:p>
            <a:r>
              <a:rPr lang="en-US" sz="4000" dirty="0" smtClean="0">
                <a:solidFill>
                  <a:schemeClr val="accent2">
                    <a:lumMod val="40000"/>
                    <a:lumOff val="60000"/>
                  </a:schemeClr>
                </a:solidFill>
              </a:rPr>
              <a:t>Section 3</a:t>
            </a:r>
            <a:endParaRPr lang="en-US" sz="4000" dirty="0">
              <a:solidFill>
                <a:schemeClr val="accent2">
                  <a:lumMod val="40000"/>
                  <a:lumOff val="60000"/>
                </a:schemeClr>
              </a:solidFill>
            </a:endParaRPr>
          </a:p>
        </p:txBody>
      </p:sp>
      <p:sp>
        <p:nvSpPr>
          <p:cNvPr id="7" name="Slide Number Placeholder 4"/>
          <p:cNvSpPr>
            <a:spLocks noGrp="1"/>
          </p:cNvSpPr>
          <p:nvPr>
            <p:ph type="sldNum" sz="quarter" idx="12"/>
          </p:nvPr>
        </p:nvSpPr>
        <p:spPr>
          <a:xfrm>
            <a:off x="11428939" y="6498511"/>
            <a:ext cx="542697" cy="279400"/>
          </a:xfrm>
        </p:spPr>
        <p:txBody>
          <a:bodyPr/>
          <a:lstStyle/>
          <a:p>
            <a:r>
              <a:rPr lang="en-US" sz="1800" dirty="0"/>
              <a:t>6</a:t>
            </a:r>
          </a:p>
        </p:txBody>
      </p:sp>
    </p:spTree>
    <p:extLst>
      <p:ext uri="{BB962C8B-B14F-4D97-AF65-F5344CB8AC3E}">
        <p14:creationId xmlns:p14="http://schemas.microsoft.com/office/powerpoint/2010/main" val="393651443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8941" y="1687747"/>
            <a:ext cx="10373360" cy="4093428"/>
          </a:xfrm>
          <a:prstGeom prst="rect">
            <a:avLst/>
          </a:prstGeom>
        </p:spPr>
        <p:txBody>
          <a:bodyPr wrap="square">
            <a:spAutoFit/>
          </a:bodyPr>
          <a:lstStyle/>
          <a:p>
            <a:pPr marL="342900" indent="-342900">
              <a:spcBef>
                <a:spcPts val="0"/>
              </a:spcBef>
              <a:spcAft>
                <a:spcPts val="0"/>
              </a:spcAft>
              <a:buClr>
                <a:schemeClr val="accent2">
                  <a:lumMod val="60000"/>
                  <a:lumOff val="40000"/>
                </a:schemeClr>
              </a:buClr>
              <a:buFont typeface="Arial" panose="020B0604020202020204" pitchFamily="34" charset="0"/>
              <a:buChar char="•"/>
            </a:pPr>
            <a:r>
              <a:rPr lang="en-US" sz="2400" dirty="0" smtClean="0"/>
              <a:t>CCA ran a modified ALP pilot section in Spring ’13, using many of Baltimore’s ALP recommendations = 10 students mainstreamed in ENG 121 while taking a Studio 094</a:t>
            </a:r>
          </a:p>
          <a:p>
            <a:pPr marL="342900" indent="-342900">
              <a:spcBef>
                <a:spcPts val="0"/>
              </a:spcBef>
              <a:spcAft>
                <a:spcPts val="0"/>
              </a:spcAft>
              <a:buClr>
                <a:schemeClr val="accent2">
                  <a:lumMod val="60000"/>
                  <a:lumOff val="40000"/>
                </a:schemeClr>
              </a:buClr>
              <a:buFont typeface="Arial" panose="020B0604020202020204" pitchFamily="34" charset="0"/>
              <a:buChar char="•"/>
            </a:pPr>
            <a:endParaRPr lang="en-US" sz="2400" dirty="0" smtClean="0"/>
          </a:p>
          <a:p>
            <a:pPr marL="342900" indent="-342900">
              <a:spcBef>
                <a:spcPts val="0"/>
              </a:spcBef>
              <a:spcAft>
                <a:spcPts val="0"/>
              </a:spcAft>
              <a:buClr>
                <a:schemeClr val="accent2">
                  <a:lumMod val="60000"/>
                  <a:lumOff val="40000"/>
                </a:schemeClr>
              </a:buClr>
              <a:buFont typeface="Arial" panose="020B0604020202020204" pitchFamily="34" charset="0"/>
              <a:buChar char="•"/>
            </a:pPr>
            <a:r>
              <a:rPr lang="en-US" sz="2400" dirty="0" smtClean="0"/>
              <a:t>This one section’s pass rate was 78% (versus 70% in our previous ENG 90)</a:t>
            </a:r>
          </a:p>
          <a:p>
            <a:pPr marL="342900" indent="-342900">
              <a:spcBef>
                <a:spcPts val="0"/>
              </a:spcBef>
              <a:spcAft>
                <a:spcPts val="0"/>
              </a:spcAft>
              <a:buClr>
                <a:schemeClr val="accent2">
                  <a:lumMod val="60000"/>
                  <a:lumOff val="40000"/>
                </a:schemeClr>
              </a:buClr>
              <a:buFont typeface="Arial" panose="020B0604020202020204" pitchFamily="34" charset="0"/>
              <a:buChar char="•"/>
            </a:pPr>
            <a:endParaRPr lang="en-US" sz="2400" dirty="0"/>
          </a:p>
          <a:p>
            <a:pPr marL="342900" indent="-342900">
              <a:spcBef>
                <a:spcPts val="0"/>
              </a:spcBef>
              <a:spcAft>
                <a:spcPts val="0"/>
              </a:spcAft>
              <a:buClr>
                <a:schemeClr val="accent2">
                  <a:lumMod val="60000"/>
                  <a:lumOff val="40000"/>
                </a:schemeClr>
              </a:buClr>
              <a:buFont typeface="Arial" panose="020B0604020202020204" pitchFamily="34" charset="0"/>
              <a:buChar char="•"/>
            </a:pPr>
            <a:r>
              <a:rPr lang="en-US" sz="2400" dirty="0" smtClean="0"/>
              <a:t>For full implementation in Fall ‘13, we </a:t>
            </a:r>
            <a:r>
              <a:rPr lang="en-US" sz="2400" dirty="0"/>
              <a:t>did </a:t>
            </a:r>
            <a:r>
              <a:rPr lang="en-US" sz="2400" dirty="0" smtClean="0"/>
              <a:t>not, however, </a:t>
            </a:r>
            <a:r>
              <a:rPr lang="en-US" sz="2400" dirty="0"/>
              <a:t>think it was feasible for CCA to offer the number of sections that our ideal modified ALP plan </a:t>
            </a:r>
            <a:r>
              <a:rPr lang="en-US" sz="2400" dirty="0" smtClean="0"/>
              <a:t>demanded because…</a:t>
            </a:r>
          </a:p>
          <a:p>
            <a:pPr marL="2171700" lvl="4" indent="-342900">
              <a:buClr>
                <a:schemeClr val="accent2">
                  <a:lumMod val="60000"/>
                  <a:lumOff val="40000"/>
                </a:schemeClr>
              </a:buClr>
              <a:buFont typeface="Arial" panose="020B0604020202020204" pitchFamily="34" charset="0"/>
              <a:buChar char="•"/>
            </a:pPr>
            <a:endParaRPr lang="en-US" sz="2200" dirty="0"/>
          </a:p>
          <a:p>
            <a:pPr marL="2171700" lvl="4" indent="-342900">
              <a:buClr>
                <a:schemeClr val="accent2">
                  <a:lumMod val="60000"/>
                  <a:lumOff val="40000"/>
                </a:schemeClr>
              </a:buClr>
              <a:buFont typeface="Arial" panose="020B0604020202020204" pitchFamily="34" charset="0"/>
              <a:buChar char="•"/>
            </a:pPr>
            <a:endParaRPr lang="en-US" sz="2200" dirty="0"/>
          </a:p>
        </p:txBody>
      </p:sp>
      <p:sp>
        <p:nvSpPr>
          <p:cNvPr id="6" name="Slide Number Placeholder 4"/>
          <p:cNvSpPr>
            <a:spLocks noGrp="1"/>
          </p:cNvSpPr>
          <p:nvPr>
            <p:ph type="sldNum" sz="quarter" idx="12"/>
          </p:nvPr>
        </p:nvSpPr>
        <p:spPr>
          <a:xfrm>
            <a:off x="11428939" y="6498511"/>
            <a:ext cx="542697" cy="279400"/>
          </a:xfrm>
        </p:spPr>
        <p:txBody>
          <a:bodyPr/>
          <a:lstStyle/>
          <a:p>
            <a:r>
              <a:rPr lang="en-US" sz="1800" dirty="0"/>
              <a:t>7</a:t>
            </a:r>
          </a:p>
        </p:txBody>
      </p:sp>
    </p:spTree>
    <p:extLst>
      <p:ext uri="{BB962C8B-B14F-4D97-AF65-F5344CB8AC3E}">
        <p14:creationId xmlns:p14="http://schemas.microsoft.com/office/powerpoint/2010/main" val="359448577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979" y="1536568"/>
            <a:ext cx="10159619" cy="3785652"/>
          </a:xfrm>
          <a:prstGeom prst="rect">
            <a:avLst/>
          </a:prstGeom>
        </p:spPr>
        <p:txBody>
          <a:bodyPr wrap="square">
            <a:spAutoFit/>
          </a:bodyPr>
          <a:lstStyle/>
          <a:p>
            <a:pPr marL="1257300" lvl="2" indent="-342900">
              <a:buClr>
                <a:schemeClr val="accent2">
                  <a:lumMod val="60000"/>
                  <a:lumOff val="40000"/>
                </a:schemeClr>
              </a:buClr>
              <a:buFont typeface="Arial" panose="020B0604020202020204" pitchFamily="34" charset="0"/>
              <a:buChar char="•"/>
            </a:pPr>
            <a:r>
              <a:rPr lang="en-US" sz="2400" dirty="0"/>
              <a:t>We would need </a:t>
            </a:r>
            <a:r>
              <a:rPr lang="en-US" sz="2400" dirty="0" smtClean="0"/>
              <a:t>at least 30 </a:t>
            </a:r>
            <a:r>
              <a:rPr lang="en-US" sz="2400" dirty="0"/>
              <a:t>sections of CCR 094 to keep our class sizes low, while we had previously had only 16 sections of ENG 090.  </a:t>
            </a:r>
          </a:p>
          <a:p>
            <a:pPr marL="1257300" lvl="2" indent="-342900">
              <a:buClr>
                <a:schemeClr val="accent2">
                  <a:lumMod val="60000"/>
                  <a:lumOff val="40000"/>
                </a:schemeClr>
              </a:buClr>
              <a:buFont typeface="Arial" panose="020B0604020202020204" pitchFamily="34" charset="0"/>
              <a:buChar char="•"/>
            </a:pPr>
            <a:r>
              <a:rPr lang="en-US" sz="2400" dirty="0"/>
              <a:t>The concerns were significant</a:t>
            </a:r>
            <a:r>
              <a:rPr lang="en-US" sz="2400" dirty="0" smtClean="0"/>
              <a:t>:</a:t>
            </a:r>
          </a:p>
          <a:p>
            <a:pPr marL="1257300" lvl="2" indent="-342900">
              <a:buClr>
                <a:schemeClr val="accent2">
                  <a:lumMod val="60000"/>
                  <a:lumOff val="40000"/>
                </a:schemeClr>
              </a:buClr>
              <a:buFont typeface="Arial" panose="020B0604020202020204" pitchFamily="34" charset="0"/>
              <a:buChar char="•"/>
            </a:pPr>
            <a:endParaRPr lang="en-US" sz="2400" dirty="0"/>
          </a:p>
          <a:p>
            <a:pPr marL="2171700" lvl="4" indent="-342900">
              <a:buClr>
                <a:schemeClr val="accent2">
                  <a:lumMod val="60000"/>
                  <a:lumOff val="40000"/>
                </a:schemeClr>
              </a:buClr>
              <a:buFont typeface="Arial" panose="020B0604020202020204" pitchFamily="34" charset="0"/>
              <a:buChar char="•"/>
            </a:pPr>
            <a:r>
              <a:rPr lang="en-US" sz="2400" dirty="0"/>
              <a:t>Classroom </a:t>
            </a:r>
            <a:r>
              <a:rPr lang="en-US" sz="2400" b="1" dirty="0"/>
              <a:t>scheduling</a:t>
            </a:r>
            <a:r>
              <a:rPr lang="en-US" sz="2400" dirty="0"/>
              <a:t> &amp; </a:t>
            </a:r>
            <a:r>
              <a:rPr lang="en-US" sz="2400" b="1" dirty="0"/>
              <a:t>space availability</a:t>
            </a:r>
          </a:p>
          <a:p>
            <a:pPr marL="2171700" lvl="4" indent="-342900">
              <a:buClr>
                <a:schemeClr val="accent2">
                  <a:lumMod val="60000"/>
                  <a:lumOff val="40000"/>
                </a:schemeClr>
              </a:buClr>
              <a:buFont typeface="Arial" panose="020B0604020202020204" pitchFamily="34" charset="0"/>
              <a:buChar char="•"/>
            </a:pPr>
            <a:r>
              <a:rPr lang="en-US" sz="2400" b="1" dirty="0"/>
              <a:t>Number of instructors </a:t>
            </a:r>
            <a:r>
              <a:rPr lang="en-US" sz="2400" dirty="0"/>
              <a:t>required</a:t>
            </a:r>
          </a:p>
          <a:p>
            <a:pPr marL="2171700" lvl="4" indent="-342900">
              <a:buClr>
                <a:schemeClr val="accent2">
                  <a:lumMod val="60000"/>
                  <a:lumOff val="40000"/>
                </a:schemeClr>
              </a:buClr>
              <a:buFont typeface="Arial" panose="020B0604020202020204" pitchFamily="34" charset="0"/>
              <a:buChar char="•"/>
            </a:pPr>
            <a:r>
              <a:rPr lang="en-US" sz="2400" dirty="0"/>
              <a:t>We would have to </a:t>
            </a:r>
            <a:r>
              <a:rPr lang="en-US" sz="2400" b="1" dirty="0"/>
              <a:t>pay</a:t>
            </a:r>
            <a:r>
              <a:rPr lang="en-US" sz="2400" dirty="0"/>
              <a:t> instructors teaching 10 students the same as when they taught 22 students …	</a:t>
            </a:r>
            <a:endParaRPr lang="en-US" sz="2400" dirty="0" smtClean="0"/>
          </a:p>
          <a:p>
            <a:pPr lvl="4">
              <a:buClr>
                <a:schemeClr val="accent2">
                  <a:lumMod val="60000"/>
                  <a:lumOff val="40000"/>
                </a:schemeClr>
              </a:buClr>
            </a:pPr>
            <a:endParaRPr lang="en-US" sz="2400" dirty="0"/>
          </a:p>
          <a:p>
            <a:pPr marL="4000500" lvl="8" indent="-342900">
              <a:buClr>
                <a:schemeClr val="accent2">
                  <a:lumMod val="60000"/>
                  <a:lumOff val="40000"/>
                </a:schemeClr>
              </a:buClr>
              <a:buFont typeface="Arial" panose="020B0604020202020204" pitchFamily="34" charset="0"/>
              <a:buChar char="•"/>
            </a:pPr>
            <a:r>
              <a:rPr lang="en-US" sz="2400" b="1" dirty="0"/>
              <a:t>Money, money, money!</a:t>
            </a:r>
          </a:p>
        </p:txBody>
      </p:sp>
      <p:sp>
        <p:nvSpPr>
          <p:cNvPr id="4" name="Slide Number Placeholder 4"/>
          <p:cNvSpPr txBox="1">
            <a:spLocks/>
          </p:cNvSpPr>
          <p:nvPr/>
        </p:nvSpPr>
        <p:spPr>
          <a:xfrm>
            <a:off x="11428939" y="6498511"/>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smtClean="0"/>
              <a:t>8</a:t>
            </a:r>
            <a:endParaRPr lang="en-US" sz="1800" dirty="0"/>
          </a:p>
        </p:txBody>
      </p:sp>
    </p:spTree>
    <p:extLst>
      <p:ext uri="{BB962C8B-B14F-4D97-AF65-F5344CB8AC3E}">
        <p14:creationId xmlns:p14="http://schemas.microsoft.com/office/powerpoint/2010/main" val="241723308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554" y="853418"/>
            <a:ext cx="9601196" cy="1303867"/>
          </a:xfrm>
        </p:spPr>
        <p:txBody>
          <a:bodyPr/>
          <a:lstStyle/>
          <a:p>
            <a:r>
              <a:rPr lang="en-US" dirty="0" smtClean="0">
                <a:solidFill>
                  <a:schemeClr val="accent2">
                    <a:lumMod val="60000"/>
                    <a:lumOff val="40000"/>
                  </a:schemeClr>
                </a:solidFill>
              </a:rPr>
              <a:t>Our Triangle Model</a:t>
            </a:r>
            <a:endParaRPr lang="en-US" dirty="0">
              <a:solidFill>
                <a:schemeClr val="accent2">
                  <a:lumMod val="60000"/>
                  <a:lumOff val="40000"/>
                </a:schemeClr>
              </a:solidFill>
            </a:endParaRPr>
          </a:p>
        </p:txBody>
      </p:sp>
      <p:sp>
        <p:nvSpPr>
          <p:cNvPr id="5" name="TextBox 4"/>
          <p:cNvSpPr txBox="1"/>
          <p:nvPr/>
        </p:nvSpPr>
        <p:spPr>
          <a:xfrm>
            <a:off x="1368554" y="3272089"/>
            <a:ext cx="4617720" cy="923330"/>
          </a:xfrm>
          <a:prstGeom prst="rect">
            <a:avLst/>
          </a:prstGeom>
          <a:noFill/>
          <a:ln w="28575">
            <a:solidFill>
              <a:schemeClr val="accent6">
                <a:lumMod val="60000"/>
                <a:lumOff val="40000"/>
              </a:schemeClr>
            </a:solidFill>
          </a:ln>
        </p:spPr>
        <p:txBody>
          <a:bodyPr wrap="square" rtlCol="0">
            <a:spAutoFit/>
          </a:bodyPr>
          <a:lstStyle/>
          <a:p>
            <a:r>
              <a:rPr lang="en-US" dirty="0" smtClean="0"/>
              <a:t>English 121: 101 and S01		Instructor A</a:t>
            </a:r>
          </a:p>
          <a:p>
            <a:r>
              <a:rPr lang="en-US" dirty="0" smtClean="0"/>
              <a:t>8:00-9:15 a.m. MW</a:t>
            </a:r>
          </a:p>
          <a:p>
            <a:r>
              <a:rPr lang="en-US" dirty="0" smtClean="0"/>
              <a:t>12 students  +   11 students</a:t>
            </a:r>
            <a:endParaRPr lang="en-US" dirty="0"/>
          </a:p>
        </p:txBody>
      </p:sp>
      <p:sp>
        <p:nvSpPr>
          <p:cNvPr id="6" name="TextBox 5"/>
          <p:cNvSpPr txBox="1"/>
          <p:nvPr/>
        </p:nvSpPr>
        <p:spPr>
          <a:xfrm>
            <a:off x="1368554" y="5073895"/>
            <a:ext cx="4617720" cy="923330"/>
          </a:xfrm>
          <a:prstGeom prst="rect">
            <a:avLst/>
          </a:prstGeom>
          <a:noFill/>
          <a:ln w="28575">
            <a:solidFill>
              <a:schemeClr val="accent3">
                <a:lumMod val="60000"/>
                <a:lumOff val="40000"/>
              </a:schemeClr>
            </a:solidFill>
          </a:ln>
        </p:spPr>
        <p:txBody>
          <a:bodyPr wrap="square" rtlCol="0">
            <a:spAutoFit/>
          </a:bodyPr>
          <a:lstStyle/>
          <a:p>
            <a:r>
              <a:rPr lang="en-US" dirty="0" smtClean="0"/>
              <a:t>English 121: 102 and S02		Instructor B </a:t>
            </a:r>
          </a:p>
          <a:p>
            <a:r>
              <a:rPr lang="en-US" dirty="0" smtClean="0"/>
              <a:t>8:00-9:15 a.m. MW</a:t>
            </a:r>
          </a:p>
          <a:p>
            <a:r>
              <a:rPr lang="en-US" dirty="0" smtClean="0"/>
              <a:t>12 students  +   11 students</a:t>
            </a:r>
            <a:endParaRPr lang="en-US" dirty="0"/>
          </a:p>
        </p:txBody>
      </p:sp>
      <p:sp>
        <p:nvSpPr>
          <p:cNvPr id="7" name="TextBox 6"/>
          <p:cNvSpPr txBox="1"/>
          <p:nvPr/>
        </p:nvSpPr>
        <p:spPr>
          <a:xfrm>
            <a:off x="6265407" y="4205834"/>
            <a:ext cx="4617720" cy="923330"/>
          </a:xfrm>
          <a:prstGeom prst="rect">
            <a:avLst/>
          </a:prstGeom>
          <a:noFill/>
          <a:ln w="28575">
            <a:solidFill>
              <a:schemeClr val="accent1">
                <a:lumMod val="75000"/>
              </a:schemeClr>
            </a:solidFill>
          </a:ln>
        </p:spPr>
        <p:txBody>
          <a:bodyPr wrap="square" rtlCol="0">
            <a:spAutoFit/>
          </a:bodyPr>
          <a:lstStyle/>
          <a:p>
            <a:r>
              <a:rPr lang="en-US" dirty="0" smtClean="0"/>
              <a:t>CCR 094: S01 and S02 		Instructor A</a:t>
            </a:r>
          </a:p>
          <a:p>
            <a:r>
              <a:rPr lang="en-US" dirty="0" smtClean="0"/>
              <a:t>9:30-10:45 a.m. MW</a:t>
            </a:r>
          </a:p>
          <a:p>
            <a:r>
              <a:rPr lang="en-US" dirty="0" smtClean="0"/>
              <a:t>11 students  +   11 students</a:t>
            </a:r>
            <a:endParaRPr lang="en-US" dirty="0"/>
          </a:p>
        </p:txBody>
      </p:sp>
      <p:sp>
        <p:nvSpPr>
          <p:cNvPr id="8" name="Oval 7"/>
          <p:cNvSpPr/>
          <p:nvPr/>
        </p:nvSpPr>
        <p:spPr>
          <a:xfrm>
            <a:off x="1258453" y="3723995"/>
            <a:ext cx="704088" cy="672676"/>
          </a:xfrm>
          <a:prstGeom prst="ellipse">
            <a:avLst/>
          </a:prstGeom>
          <a:noFill/>
          <a:ln w="25400" cmpd="sng">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731778" y="3775125"/>
            <a:ext cx="704088" cy="672676"/>
          </a:xfrm>
          <a:prstGeom prst="ellipse">
            <a:avLst/>
          </a:prstGeom>
          <a:no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731778" y="5573051"/>
            <a:ext cx="704088" cy="672676"/>
          </a:xfrm>
          <a:prstGeom prst="ellipse">
            <a:avLst/>
          </a:prstGeom>
          <a:no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212870" y="5535560"/>
            <a:ext cx="704088" cy="672676"/>
          </a:xfrm>
          <a:prstGeom prst="ellipse">
            <a:avLst/>
          </a:prstGeom>
          <a:noFill/>
          <a:ln w="254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689604" y="4743270"/>
            <a:ext cx="704088" cy="672676"/>
          </a:xfrm>
          <a:prstGeom prst="ellipse">
            <a:avLst/>
          </a:prstGeom>
          <a:no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168389" y="4743270"/>
            <a:ext cx="704088" cy="672676"/>
          </a:xfrm>
          <a:prstGeom prst="ellipse">
            <a:avLst/>
          </a:prstGeom>
          <a:no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stCxn id="9" idx="5"/>
          </p:cNvCxnSpPr>
          <p:nvPr/>
        </p:nvCxnSpPr>
        <p:spPr>
          <a:xfrm>
            <a:off x="3332755" y="4349290"/>
            <a:ext cx="2884143" cy="630470"/>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2" idx="3"/>
          </p:cNvCxnSpPr>
          <p:nvPr/>
        </p:nvCxnSpPr>
        <p:spPr>
          <a:xfrm flipV="1">
            <a:off x="3389381" y="5317435"/>
            <a:ext cx="4403334" cy="69861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5705" y="2289185"/>
            <a:ext cx="10817352" cy="461665"/>
          </a:xfrm>
          <a:prstGeom prst="rect">
            <a:avLst/>
          </a:prstGeom>
          <a:noFill/>
        </p:spPr>
        <p:txBody>
          <a:bodyPr wrap="square" rtlCol="0">
            <a:spAutoFit/>
          </a:bodyPr>
          <a:lstStyle/>
          <a:p>
            <a:r>
              <a:rPr lang="en-US" sz="2400" dirty="0" smtClean="0"/>
              <a:t>We created an affordable, albeit complicated, Triangle model to keep class size around 22:</a:t>
            </a:r>
            <a:endParaRPr lang="en-US" sz="2400" dirty="0"/>
          </a:p>
        </p:txBody>
      </p:sp>
      <p:sp>
        <p:nvSpPr>
          <p:cNvPr id="19" name="Slide Number Placeholder 4"/>
          <p:cNvSpPr>
            <a:spLocks noGrp="1"/>
          </p:cNvSpPr>
          <p:nvPr>
            <p:ph type="sldNum" sz="quarter" idx="12"/>
          </p:nvPr>
        </p:nvSpPr>
        <p:spPr>
          <a:xfrm>
            <a:off x="11428939" y="6498511"/>
            <a:ext cx="542697" cy="279400"/>
          </a:xfrm>
        </p:spPr>
        <p:txBody>
          <a:bodyPr/>
          <a:lstStyle/>
          <a:p>
            <a:r>
              <a:rPr lang="en-US" sz="1800" dirty="0"/>
              <a:t>9</a:t>
            </a:r>
          </a:p>
        </p:txBody>
      </p:sp>
    </p:spTree>
    <p:extLst>
      <p:ext uri="{BB962C8B-B14F-4D97-AF65-F5344CB8AC3E}">
        <p14:creationId xmlns:p14="http://schemas.microsoft.com/office/powerpoint/2010/main" val="57022969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1046</TotalTime>
  <Words>1859</Words>
  <Application>Microsoft Office PowerPoint</Application>
  <PresentationFormat>Widescreen</PresentationFormat>
  <Paragraphs>242</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Garamond</vt:lpstr>
      <vt:lpstr>Times New Roman</vt:lpstr>
      <vt:lpstr>Organic</vt:lpstr>
      <vt:lpstr>  The Numbers Game What We’ve Learned  While Getting Class Size Just Right</vt:lpstr>
      <vt:lpstr>Table of Contents</vt:lpstr>
      <vt:lpstr>The Students We Serve</vt:lpstr>
      <vt:lpstr>Our Developmental English Students</vt:lpstr>
      <vt:lpstr>Our Starting Point (“Our Old Way”)</vt:lpstr>
      <vt:lpstr>Our First Foray into Redesign: Fall ‘13</vt:lpstr>
      <vt:lpstr>PowerPoint Presentation</vt:lpstr>
      <vt:lpstr>PowerPoint Presentation</vt:lpstr>
      <vt:lpstr>Our Triangle Model</vt:lpstr>
      <vt:lpstr>What Worked</vt:lpstr>
      <vt:lpstr>What Didn’t Work </vt:lpstr>
      <vt:lpstr>What Students and Instructors Had to Say</vt:lpstr>
      <vt:lpstr>How This Affected Our Students</vt:lpstr>
      <vt:lpstr>Proposing a Change -- Again</vt:lpstr>
      <vt:lpstr>The Almighty Dollar &amp; Other Problems</vt:lpstr>
      <vt:lpstr>Some Solutions</vt:lpstr>
      <vt:lpstr>Justification</vt:lpstr>
      <vt:lpstr>PowerPoint Presentation</vt:lpstr>
      <vt:lpstr>Our Current Model</vt:lpstr>
      <vt:lpstr>What Works</vt:lpstr>
      <vt:lpstr>PowerPoint Presentation</vt:lpstr>
      <vt:lpstr>What Students Have to Say</vt:lpstr>
      <vt:lpstr>A Few Continuing Struggles</vt:lpstr>
      <vt:lpstr>The Future</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Numbers Game What We’ve Learned  While Getting Class Size Just Right</dc:title>
  <dc:creator>Candace</dc:creator>
  <cp:lastModifiedBy>McClelland-Fieler, Candace</cp:lastModifiedBy>
  <cp:revision>75</cp:revision>
  <cp:lastPrinted>2015-06-23T18:15:10Z</cp:lastPrinted>
  <dcterms:created xsi:type="dcterms:W3CDTF">2015-06-15T03:25:17Z</dcterms:created>
  <dcterms:modified xsi:type="dcterms:W3CDTF">2015-06-23T18:15:41Z</dcterms:modified>
</cp:coreProperties>
</file>