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612" r:id="rId2"/>
    <p:sldId id="508" r:id="rId3"/>
    <p:sldId id="854" r:id="rId4"/>
    <p:sldId id="859" r:id="rId5"/>
    <p:sldId id="853" r:id="rId6"/>
    <p:sldId id="787" r:id="rId7"/>
    <p:sldId id="788" r:id="rId8"/>
    <p:sldId id="789" r:id="rId9"/>
    <p:sldId id="790" r:id="rId10"/>
    <p:sldId id="791" r:id="rId11"/>
    <p:sldId id="792" r:id="rId12"/>
    <p:sldId id="793" r:id="rId13"/>
    <p:sldId id="794" r:id="rId14"/>
    <p:sldId id="795" r:id="rId15"/>
    <p:sldId id="855" r:id="rId16"/>
    <p:sldId id="797" r:id="rId17"/>
    <p:sldId id="798" r:id="rId18"/>
    <p:sldId id="799" r:id="rId19"/>
    <p:sldId id="800" r:id="rId20"/>
    <p:sldId id="801" r:id="rId21"/>
    <p:sldId id="856" r:id="rId22"/>
    <p:sldId id="770" r:id="rId23"/>
    <p:sldId id="771" r:id="rId24"/>
    <p:sldId id="802" r:id="rId25"/>
    <p:sldId id="803" r:id="rId26"/>
    <p:sldId id="804" r:id="rId27"/>
    <p:sldId id="805" r:id="rId28"/>
    <p:sldId id="806" r:id="rId29"/>
    <p:sldId id="807" r:id="rId30"/>
    <p:sldId id="808" r:id="rId31"/>
    <p:sldId id="809" r:id="rId32"/>
    <p:sldId id="857" r:id="rId33"/>
    <p:sldId id="858" r:id="rId34"/>
    <p:sldId id="85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C86F6"/>
    <a:srgbClr val="8164B0"/>
    <a:srgbClr val="615CB0"/>
    <a:srgbClr val="6EAB26"/>
    <a:srgbClr val="B8F63A"/>
    <a:srgbClr val="6FA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4" autoAdjust="0"/>
    <p:restoredTop sz="97982" autoAdjust="0"/>
  </p:normalViewPr>
  <p:slideViewPr>
    <p:cSldViewPr>
      <p:cViewPr>
        <p:scale>
          <a:sx n="110" d="100"/>
          <a:sy n="110" d="100"/>
        </p:scale>
        <p:origin x="176" y="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rgbClr val="6EAB2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West Virginia</c:v>
                </c:pt>
                <c:pt idx="1">
                  <c:v>Tennessee</c:v>
                </c:pt>
                <c:pt idx="2">
                  <c:v>Indiana</c:v>
                </c:pt>
                <c:pt idx="3">
                  <c:v>Georgia</c:v>
                </c:pt>
                <c:pt idx="4">
                  <c:v>Colorado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0.37</c:v>
                </c:pt>
                <c:pt idx="1">
                  <c:v>0.31</c:v>
                </c:pt>
                <c:pt idx="2">
                  <c:v>0.37</c:v>
                </c:pt>
                <c:pt idx="3">
                  <c:v>0.16</c:v>
                </c:pt>
                <c:pt idx="4">
                  <c:v>0.31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B6-49B5-A6A1-6764B506ED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82796784"/>
        <c:axId val="-582794464"/>
      </c:barChart>
      <c:catAx>
        <c:axId val="-582796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Avenir Medium"/>
                <a:cs typeface="Avenir Medium"/>
              </a:defRPr>
            </a:pPr>
            <a:endParaRPr lang="en-US"/>
          </a:p>
        </c:txPr>
        <c:crossAx val="-582794464"/>
        <c:crosses val="autoZero"/>
        <c:auto val="1"/>
        <c:lblAlgn val="ctr"/>
        <c:lblOffset val="100"/>
        <c:noMultiLvlLbl val="0"/>
      </c:catAx>
      <c:valAx>
        <c:axId val="-582794464"/>
        <c:scaling>
          <c:orientation val="minMax"/>
          <c:max val="0.8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Avenir Medium"/>
                <a:cs typeface="Avenir Medium"/>
              </a:defRPr>
            </a:pPr>
            <a:endParaRPr lang="en-US"/>
          </a:p>
        </c:txPr>
        <c:crossAx val="-582796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0.13626</cdr:x>
      <cdr:y>0.2933</cdr:y>
    </cdr:from>
    <cdr:to>
      <cdr:x>0.23986</cdr:x>
      <cdr:y>0.49441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02740" y="1333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0.02514</cdr:y>
    </cdr:from>
    <cdr:to>
      <cdr:x>0.17943</cdr:x>
      <cdr:y>0.87989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14300"/>
          <a:ext cx="1583740" cy="388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34CF2-CDE5-44AD-A1F1-1521E35A76C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B53F5-7A81-4F21-A3A7-FF76986863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1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946322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426789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563632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300950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974612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641184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168945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04268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2055154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82015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037784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pPr marL="39682">
              <a:spcBef>
                <a:spcPts val="425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  <a:sym typeface="Times" charset="0"/>
              </a:rPr>
              <a:t>So we began gathering and analyzing data about our developmental courses. In our early attempts, our data looked like this . . . and we concluded we were doing fairly well.  But we thought we could get a better idea of how things were going if, instead of these snapshots of particular moments, we looked at the entire chronology, if we conducted a longitudinal study that followed students through their experiences with developmental writing and ENG 101.  </a:t>
            </a:r>
          </a:p>
          <a:p>
            <a:pPr marL="39682">
              <a:spcBef>
                <a:spcPts val="425"/>
              </a:spcBef>
            </a:pPr>
            <a:endParaRPr lang="en-US" dirty="0">
              <a:solidFill>
                <a:srgbClr val="000000"/>
              </a:solidFill>
              <a:latin typeface="Times" charset="0"/>
              <a:cs typeface="Times" charset="0"/>
              <a:sym typeface="Times" charset="0"/>
            </a:endParaRPr>
          </a:p>
          <a:p>
            <a:pPr marL="39682">
              <a:spcBef>
                <a:spcPts val="425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cs typeface="Times" charset="0"/>
                <a:sym typeface="Times" charset="0"/>
              </a:rPr>
              <a:t>In fact, we have now concluded that this kind of data, success rates in individual courses, is not a particularly good way to evaluate how effective a program is.  After all, it is possible to have an 81% passing rate in ENG 101 even if only a handful of students actually ever make it to ENG 101.  </a:t>
            </a:r>
          </a:p>
        </p:txBody>
      </p:sp>
    </p:spTree>
    <p:extLst>
      <p:ext uri="{BB962C8B-B14F-4D97-AF65-F5344CB8AC3E}">
        <p14:creationId xmlns:p14="http://schemas.microsoft.com/office/powerpoint/2010/main" val="1246058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1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pPr marL="39684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cs typeface="Times" charset="0"/>
                <a:sym typeface="Times" charset="0"/>
              </a:rPr>
              <a:t>We have come to see that a longitudinal study in which you follow students through the entire sequence of courses provides a much more useful insight into the success of a program.</a:t>
            </a:r>
          </a:p>
          <a:p>
            <a:pPr marL="39684">
              <a:spcBef>
                <a:spcPts val="425"/>
              </a:spcBef>
            </a:pPr>
            <a:endParaRPr lang="en-US">
              <a:solidFill>
                <a:srgbClr val="000000"/>
              </a:solidFill>
              <a:latin typeface="Times" charset="0"/>
              <a:cs typeface="Times" charset="0"/>
              <a:sym typeface="Times" charset="0"/>
            </a:endParaRPr>
          </a:p>
          <a:p>
            <a:pPr marL="39684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cs typeface="Times" charset="0"/>
                <a:sym typeface="Times" charset="0"/>
              </a:rPr>
              <a:t>When we did this, we found that of our original 863 students, after 4 years, only 57% had passed ENG 052.  Even more startling, of those 490 who passed 052, 135 never even attempted ENG 101; they simply leaked out of the system.  After looking at a lot of diagrams like this one, we have come to talk of the program as a pipeline, and we have come to say that students like the 43% who never passed 052 and the 16% who passed 052 but didn</a:t>
            </a:r>
            <a:r>
              <a:rPr lang="ja-JP" altLang="en-US">
                <a:solidFill>
                  <a:srgbClr val="000000"/>
                </a:solidFill>
                <a:latin typeface="Arial"/>
                <a:cs typeface="Times" charset="0"/>
                <a:sym typeface="Times" charset="0"/>
              </a:rPr>
              <a:t>’</a:t>
            </a:r>
            <a:r>
              <a:rPr lang="en-US">
                <a:solidFill>
                  <a:srgbClr val="000000"/>
                </a:solidFill>
                <a:latin typeface="Times" charset="0"/>
                <a:cs typeface="Times" charset="0"/>
                <a:sym typeface="Times" charset="0"/>
              </a:rPr>
              <a:t>t even attempt 101 after 4 years, we have come to describe this phenomenon as </a:t>
            </a:r>
            <a:r>
              <a:rPr lang="ja-JP" altLang="en-US">
                <a:solidFill>
                  <a:srgbClr val="000000"/>
                </a:solidFill>
                <a:latin typeface="Arial"/>
                <a:cs typeface="Times" charset="0"/>
                <a:sym typeface="Times" charset="0"/>
              </a:rPr>
              <a:t>“</a:t>
            </a:r>
            <a:r>
              <a:rPr lang="en-US">
                <a:solidFill>
                  <a:srgbClr val="000000"/>
                </a:solidFill>
                <a:latin typeface="Times" charset="0"/>
                <a:cs typeface="Times" charset="0"/>
                <a:sym typeface="Times" charset="0"/>
              </a:rPr>
              <a:t>leakage from the pipeline.</a:t>
            </a:r>
            <a:r>
              <a:rPr lang="ja-JP" altLang="en-US">
                <a:solidFill>
                  <a:srgbClr val="000000"/>
                </a:solidFill>
                <a:latin typeface="Arial"/>
                <a:cs typeface="Times" charset="0"/>
                <a:sym typeface="Times" charset="0"/>
              </a:rPr>
              <a:t>”</a:t>
            </a:r>
            <a:r>
              <a:rPr lang="en-US">
                <a:solidFill>
                  <a:srgbClr val="000000"/>
                </a:solidFill>
                <a:latin typeface="Times" charset="0"/>
                <a:cs typeface="Times" charset="0"/>
                <a:sym typeface="Times" charset="0"/>
              </a:rPr>
              <a:t>  Much of the design of ALP has been an attempt to shorten the pipeline so there is less opportunity for </a:t>
            </a:r>
            <a:r>
              <a:rPr lang="ja-JP" altLang="en-US">
                <a:solidFill>
                  <a:srgbClr val="000000"/>
                </a:solidFill>
                <a:latin typeface="Arial"/>
                <a:cs typeface="Times" charset="0"/>
                <a:sym typeface="Times" charset="0"/>
              </a:rPr>
              <a:t>“</a:t>
            </a:r>
            <a:r>
              <a:rPr lang="en-US">
                <a:solidFill>
                  <a:srgbClr val="000000"/>
                </a:solidFill>
                <a:latin typeface="Times" charset="0"/>
                <a:cs typeface="Times" charset="0"/>
                <a:sym typeface="Times" charset="0"/>
              </a:rPr>
              <a:t>leakage.</a:t>
            </a:r>
            <a:r>
              <a:rPr lang="ja-JP" altLang="en-US">
                <a:solidFill>
                  <a:srgbClr val="000000"/>
                </a:solidFill>
                <a:latin typeface="Arial"/>
                <a:cs typeface="Times" charset="0"/>
                <a:sym typeface="Times" charset="0"/>
              </a:rPr>
              <a:t>”</a:t>
            </a:r>
            <a:endParaRPr lang="en-US">
              <a:solidFill>
                <a:srgbClr val="000000"/>
              </a:solidFill>
              <a:latin typeface="Times" charset="0"/>
              <a:cs typeface="Times" charset="0"/>
              <a:sym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59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870132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9684">
              <a:spcBef>
                <a:spcPts val="425"/>
              </a:spcBef>
            </a:pPr>
            <a:r>
              <a:rPr lang="en-US" smtClean="0">
                <a:solidFill>
                  <a:srgbClr val="000000"/>
                </a:solidFill>
                <a:latin typeface="Times" charset="0"/>
                <a:ea typeface="Times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162601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31646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3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3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0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1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8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1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7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1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5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6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4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5AC10-A9C5-4E79-A5E6-79F8557280A5}" type="datetimeFigureOut">
              <a:rPr lang="en-US" smtClean="0"/>
              <a:t>6/14/17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4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1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838" y="-152400"/>
            <a:ext cx="9367838" cy="704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LP Logo w Name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932925" y="2449352"/>
            <a:ext cx="5121915" cy="695944"/>
            <a:chOff x="1932093" y="2419514"/>
            <a:chExt cx="5121925" cy="694965"/>
          </a:xfrm>
        </p:grpSpPr>
        <p:sp>
          <p:nvSpPr>
            <p:cNvPr id="10" name="TextBox 3"/>
            <p:cNvSpPr txBox="1">
              <a:spLocks noChangeArrowheads="1"/>
            </p:cNvSpPr>
            <p:nvPr/>
          </p:nvSpPr>
          <p:spPr bwMode="auto">
            <a:xfrm rot="19112923">
              <a:off x="2117372" y="2419514"/>
              <a:ext cx="4011668" cy="36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/>
                <a:t>The Accelerated Learning Program</a:t>
              </a:r>
            </a:p>
          </p:txBody>
        </p:sp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 rot="19112923">
              <a:off x="1932093" y="2745667"/>
              <a:ext cx="5121925" cy="368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>
                  <a:solidFill>
                    <a:schemeClr val="bg1"/>
                  </a:solidFill>
                </a:rPr>
                <a:t>The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Community College </a:t>
              </a:r>
              <a:r>
                <a:rPr lang="en-US" sz="1800" b="1" dirty="0">
                  <a:solidFill>
                    <a:schemeClr val="bg1"/>
                  </a:solidFill>
                </a:rPr>
                <a:t>of Baltimore County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423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8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4876800"/>
            <a:ext cx="2097359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eviction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 rot="19602608">
            <a:off x="6374091" y="3068008"/>
            <a:ext cx="248741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car trouble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 rot="1311136">
            <a:off x="4372970" y="958718"/>
            <a:ext cx="3689465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changes at work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 rot="19186578">
            <a:off x="-63716" y="1444172"/>
            <a:ext cx="4237372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financial problems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 rot="2600865">
            <a:off x="2982891" y="4257438"/>
            <a:ext cx="5476207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abusive situation at home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 rot="2117356">
            <a:off x="1957592" y="4890917"/>
            <a:ext cx="3947689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medical problems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 rot="1498021">
            <a:off x="2653019" y="2166517"/>
            <a:ext cx="5019891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problems with children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 rot="21419496">
            <a:off x="4813070" y="1738639"/>
            <a:ext cx="1827427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buClr>
                <a:srgbClr val="7FA500"/>
              </a:buClr>
            </a:pPr>
            <a:r>
              <a:rPr lang="en-US" sz="3600" dirty="0"/>
              <a:t>laid off</a:t>
            </a:r>
          </a:p>
        </p:txBody>
      </p:sp>
      <p:sp>
        <p:nvSpPr>
          <p:cNvPr id="4" name="Rectangle 3"/>
          <p:cNvSpPr/>
          <p:nvPr/>
        </p:nvSpPr>
        <p:spPr>
          <a:xfrm rot="21128680">
            <a:off x="409059" y="2974775"/>
            <a:ext cx="343313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legal problems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12700" y="2667000"/>
            <a:ext cx="9131300" cy="11079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ctr">
              <a:buClr>
                <a:srgbClr val="7FA500"/>
              </a:buClr>
            </a:pPr>
            <a:r>
              <a:rPr lang="en-US" sz="6600" dirty="0" smtClean="0"/>
              <a:t>life issues</a:t>
            </a:r>
            <a:endParaRPr lang="en-US" sz="66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-4737" y="0"/>
            <a:ext cx="9166174" cy="6858000"/>
          </a:xfrm>
          <a:prstGeom prst="rect">
            <a:avLst/>
          </a:prstGeom>
          <a:solidFill>
            <a:srgbClr val="7C86F6">
              <a:alpha val="66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1383212">
            <a:off x="318435" y="856639"/>
            <a:ext cx="6773367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student becomes discouraged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 rot="20352802">
            <a:off x="110008" y="2504495"/>
            <a:ext cx="9509059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buClr>
                <a:srgbClr val="7FA500"/>
              </a:buClr>
            </a:pPr>
            <a:r>
              <a:rPr lang="en-US" sz="3600" dirty="0" smtClean="0"/>
              <a:t>student fears she isn’t “college material”</a:t>
            </a:r>
            <a:endParaRPr lang="en-US" sz="3600" dirty="0"/>
          </a:p>
        </p:txBody>
      </p:sp>
      <p:sp>
        <p:nvSpPr>
          <p:cNvPr id="17" name="Rectangle 16"/>
          <p:cNvSpPr/>
          <p:nvPr/>
        </p:nvSpPr>
        <p:spPr>
          <a:xfrm rot="1771494">
            <a:off x="2861176" y="1804786"/>
            <a:ext cx="5330141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student loses confidence </a:t>
            </a:r>
            <a:endParaRPr lang="en-US" sz="3600" dirty="0"/>
          </a:p>
        </p:txBody>
      </p:sp>
      <p:sp>
        <p:nvSpPr>
          <p:cNvPr id="21" name="Rectangle 20"/>
          <p:cNvSpPr/>
          <p:nvPr/>
        </p:nvSpPr>
        <p:spPr>
          <a:xfrm rot="1967839">
            <a:off x="-136216" y="3992745"/>
            <a:ext cx="6773367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student becomes depressed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 rot="19801898">
            <a:off x="2787186" y="4277566"/>
            <a:ext cx="631633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ctr">
              <a:buClr>
                <a:srgbClr val="7FA500"/>
              </a:buClr>
            </a:pPr>
            <a:r>
              <a:rPr lang="en-US" sz="3600" dirty="0" smtClean="0"/>
              <a:t>stress becomes too great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 rot="1771494">
            <a:off x="-138123" y="5093446"/>
            <a:ext cx="4580057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student feels isolated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0" y="2667000"/>
            <a:ext cx="9144000" cy="11079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ctr">
              <a:buClr>
                <a:srgbClr val="7FA500"/>
              </a:buClr>
            </a:pPr>
            <a:r>
              <a:rPr lang="en-US" sz="6600" dirty="0" smtClean="0"/>
              <a:t>affective issues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9760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3" grpId="0" animBg="1"/>
      <p:bldP spid="2" grpId="0" animBg="1"/>
      <p:bldP spid="6" grpId="0" animBg="1"/>
      <p:bldP spid="7" grpId="0" animBg="1"/>
      <p:bldP spid="10" grpId="0" animBg="1"/>
      <p:bldP spid="11" grpId="0" animBg="1"/>
      <p:bldP spid="4" grpId="0" animBg="1"/>
      <p:bldP spid="12" grpId="0" animBg="1"/>
      <p:bldP spid="14" grpId="0" animBg="1"/>
      <p:bldP spid="13" grpId="0" animBg="1"/>
      <p:bldP spid="18" grpId="0" animBg="1"/>
      <p:bldP spid="17" grpId="0" animBg="1"/>
      <p:bldP spid="21" grpId="0" animBg="1"/>
      <p:bldP spid="19" grpId="0" animBg="1"/>
      <p:bldP spid="22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8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822" y="1771650"/>
            <a:ext cx="2288822" cy="1860291"/>
            <a:chOff x="4563534" y="1600200"/>
            <a:chExt cx="2288822" cy="1860291"/>
          </a:xfrm>
        </p:grpSpPr>
        <p:sp>
          <p:nvSpPr>
            <p:cNvPr id="11" name="Rectangle 10"/>
            <p:cNvSpPr/>
            <p:nvPr/>
          </p:nvSpPr>
          <p:spPr bwMode="auto">
            <a:xfrm>
              <a:off x="4572000" y="1600200"/>
              <a:ext cx="2280356" cy="1860291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63534" y="1828800"/>
              <a:ext cx="2280356" cy="1200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0" lvl="1" algn="ctr">
                <a:buClr>
                  <a:srgbClr val="7FA500"/>
                </a:buClr>
              </a:pPr>
              <a:r>
                <a:rPr lang="en-US" sz="3600" dirty="0" smtClean="0"/>
                <a:t>life</a:t>
              </a:r>
            </a:p>
            <a:p>
              <a:pPr marL="0" lvl="1" algn="ctr">
                <a:buClr>
                  <a:srgbClr val="7FA500"/>
                </a:buClr>
              </a:pPr>
              <a:r>
                <a:rPr lang="en-US" sz="3600" dirty="0" smtClean="0"/>
                <a:t>issues</a:t>
              </a:r>
              <a:endParaRPr lang="en-US" sz="36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30411" y="1771650"/>
            <a:ext cx="2288822" cy="1860291"/>
            <a:chOff x="4563534" y="1600200"/>
            <a:chExt cx="2288822" cy="1860291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572000" y="1600200"/>
              <a:ext cx="2280356" cy="1860291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563534" y="1828800"/>
              <a:ext cx="2280356" cy="1200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0" lvl="1" algn="ctr">
                <a:buClr>
                  <a:srgbClr val="7FA500"/>
                </a:buClr>
              </a:pPr>
              <a:r>
                <a:rPr lang="en-US" sz="3600" dirty="0" smtClean="0"/>
                <a:t>affective</a:t>
              </a:r>
            </a:p>
            <a:p>
              <a:pPr marL="0" lvl="1" algn="ctr">
                <a:buClr>
                  <a:srgbClr val="7FA500"/>
                </a:buClr>
              </a:pPr>
              <a:r>
                <a:rPr lang="en-US" sz="3600" dirty="0" smtClean="0"/>
                <a:t>issues</a:t>
              </a:r>
              <a:endParaRPr lang="en-US" sz="3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781800" y="1771650"/>
            <a:ext cx="2280356" cy="1860291"/>
            <a:chOff x="4572000" y="1600200"/>
            <a:chExt cx="2280356" cy="1860291"/>
          </a:xfrm>
        </p:grpSpPr>
        <p:sp>
          <p:nvSpPr>
            <p:cNvPr id="22" name="Rectangle 21"/>
            <p:cNvSpPr/>
            <p:nvPr/>
          </p:nvSpPr>
          <p:spPr bwMode="auto">
            <a:xfrm>
              <a:off x="4572000" y="1600200"/>
              <a:ext cx="2280356" cy="1860291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000" y="1676400"/>
              <a:ext cx="2280356" cy="1754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0" lvl="1" algn="ctr">
                <a:buClr>
                  <a:srgbClr val="7FA500"/>
                </a:buClr>
              </a:pPr>
              <a:r>
                <a:rPr lang="en-US" sz="3600" dirty="0" smtClean="0"/>
                <a:t>non-</a:t>
              </a:r>
            </a:p>
            <a:p>
              <a:pPr marL="0" lvl="1" algn="ctr">
                <a:buClr>
                  <a:srgbClr val="7FA500"/>
                </a:buClr>
              </a:pPr>
              <a:r>
                <a:rPr lang="en-US" sz="3600" dirty="0" smtClean="0"/>
                <a:t>cognitive</a:t>
              </a:r>
            </a:p>
            <a:p>
              <a:pPr marL="0" lvl="1" algn="ctr">
                <a:buClr>
                  <a:srgbClr val="7FA500"/>
                </a:buClr>
              </a:pPr>
              <a:r>
                <a:rPr lang="en-US" sz="3600" dirty="0" smtClean="0"/>
                <a:t>issues</a:t>
              </a:r>
              <a:endParaRPr lang="en-US" sz="3600" dirty="0"/>
            </a:p>
          </p:txBody>
        </p:sp>
      </p:grpSp>
      <p:sp>
        <p:nvSpPr>
          <p:cNvPr id="5" name="Plus 4"/>
          <p:cNvSpPr/>
          <p:nvPr/>
        </p:nvSpPr>
        <p:spPr bwMode="auto">
          <a:xfrm>
            <a:off x="2438400" y="2244595"/>
            <a:ext cx="914400" cy="914400"/>
          </a:xfrm>
          <a:prstGeom prst="mathPlus">
            <a:avLst/>
          </a:prstGeom>
          <a:solidFill>
            <a:schemeClr val="tx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Equal 5"/>
          <p:cNvSpPr/>
          <p:nvPr/>
        </p:nvSpPr>
        <p:spPr bwMode="auto">
          <a:xfrm>
            <a:off x="5715000" y="2168395"/>
            <a:ext cx="1066800" cy="1066800"/>
          </a:xfrm>
          <a:prstGeom prst="mathEqual">
            <a:avLst/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1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57787" y="922313"/>
            <a:ext cx="12624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dirty="0" smtClean="0"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credit</a:t>
            </a: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course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486400" y="2514600"/>
            <a:ext cx="2609840" cy="1924040"/>
            <a:chOff x="5486400" y="2514600"/>
            <a:chExt cx="2609840" cy="192404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486400" y="3581400"/>
              <a:ext cx="673414" cy="0"/>
            </a:xfrm>
            <a:prstGeom prst="line">
              <a:avLst/>
            </a:prstGeom>
            <a:ln w="76200" cmpd="sng">
              <a:solidFill>
                <a:srgbClr val="849D2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6172200" y="2514600"/>
              <a:ext cx="1924040" cy="1924040"/>
            </a:xfrm>
            <a:prstGeom prst="rect">
              <a:avLst/>
            </a:prstGeom>
            <a:solidFill>
              <a:srgbClr val="849D2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50%</a:t>
              </a:r>
            </a:p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pass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08" y="6067044"/>
            <a:ext cx="1837944" cy="7147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64254" y="2514600"/>
            <a:ext cx="1924040" cy="1924040"/>
          </a:xfrm>
          <a:prstGeom prst="rect">
            <a:avLst/>
          </a:prstGeom>
          <a:solidFill>
            <a:srgbClr val="849D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64254" y="2514600"/>
            <a:ext cx="1924040" cy="1924040"/>
          </a:xfrm>
          <a:prstGeom prst="rect">
            <a:avLst/>
          </a:prstGeom>
          <a:solidFill>
            <a:srgbClr val="849D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7787" y="922313"/>
            <a:ext cx="12624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dirty="0" smtClean="0"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credit</a:t>
            </a: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course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08669" y="922313"/>
            <a:ext cx="2755585" cy="3516327"/>
            <a:chOff x="908669" y="922313"/>
            <a:chExt cx="2755585" cy="3516327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990840" y="3614845"/>
              <a:ext cx="673414" cy="0"/>
            </a:xfrm>
            <a:prstGeom prst="line">
              <a:avLst/>
            </a:prstGeom>
            <a:ln w="76200" cmpd="sng">
              <a:solidFill>
                <a:srgbClr val="849D2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908669" y="922313"/>
              <a:ext cx="2520216" cy="3516327"/>
              <a:chOff x="908669" y="922313"/>
              <a:chExt cx="2520216" cy="351632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908669" y="922313"/>
                <a:ext cx="2520216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sz="2800" dirty="0" smtClean="0">
                  <a:latin typeface="Arial"/>
                  <a:cs typeface="Arial"/>
                </a:endParaRPr>
              </a:p>
              <a:p>
                <a:pPr algn="ctr"/>
                <a:r>
                  <a:rPr lang="en-US" sz="2800" dirty="0" smtClean="0">
                    <a:latin typeface="Arial"/>
                    <a:cs typeface="Arial"/>
                  </a:rPr>
                  <a:t>developmental</a:t>
                </a:r>
              </a:p>
              <a:p>
                <a:pPr algn="ctr"/>
                <a:r>
                  <a:rPr lang="en-US" sz="2800" dirty="0" smtClean="0">
                    <a:latin typeface="Arial"/>
                    <a:cs typeface="Arial"/>
                  </a:rPr>
                  <a:t>course</a:t>
                </a:r>
                <a:endParaRPr lang="en-US" sz="2800" dirty="0">
                  <a:latin typeface="Arial"/>
                  <a:cs typeface="Arial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143000" y="2514600"/>
                <a:ext cx="1924040" cy="1924040"/>
              </a:xfrm>
              <a:prstGeom prst="rect">
                <a:avLst/>
              </a:prstGeom>
              <a:solidFill>
                <a:srgbClr val="849D2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08" y="6019800"/>
            <a:ext cx="1837944" cy="71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5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352800" y="3564311"/>
            <a:ext cx="2514600" cy="2085554"/>
            <a:chOff x="3352800" y="3564311"/>
            <a:chExt cx="2514600" cy="2085554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5867400" y="3564311"/>
              <a:ext cx="0" cy="203502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352800" y="3614845"/>
              <a:ext cx="0" cy="203502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990840" y="922313"/>
            <a:ext cx="2597454" cy="3516327"/>
            <a:chOff x="2990840" y="922313"/>
            <a:chExt cx="2597454" cy="3516327"/>
          </a:xfrm>
        </p:grpSpPr>
        <p:grpSp>
          <p:nvGrpSpPr>
            <p:cNvPr id="2" name="Group 1"/>
            <p:cNvGrpSpPr/>
            <p:nvPr/>
          </p:nvGrpSpPr>
          <p:grpSpPr>
            <a:xfrm>
              <a:off x="2990840" y="2514600"/>
              <a:ext cx="2597454" cy="1924040"/>
              <a:chOff x="3295640" y="914400"/>
              <a:chExt cx="2597454" cy="1924040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3295640" y="2014645"/>
                <a:ext cx="673414" cy="0"/>
              </a:xfrm>
              <a:prstGeom prst="line">
                <a:avLst/>
              </a:prstGeom>
              <a:ln w="76200" cmpd="sng">
                <a:solidFill>
                  <a:srgbClr val="849D2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Rectangle 3"/>
              <p:cNvSpPr/>
              <p:nvPr/>
            </p:nvSpPr>
            <p:spPr>
              <a:xfrm>
                <a:off x="3969054" y="914400"/>
                <a:ext cx="1924040" cy="1924040"/>
              </a:xfrm>
              <a:prstGeom prst="rect">
                <a:avLst/>
              </a:prstGeom>
              <a:solidFill>
                <a:srgbClr val="849D2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7</a:t>
                </a:r>
                <a:r>
                  <a:rPr lang="en-US" sz="3200" dirty="0">
                    <a:solidFill>
                      <a:schemeClr val="tx1"/>
                    </a:solidFill>
                  </a:rPr>
                  <a:t>5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%</a:t>
                </a: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pass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057787" y="922313"/>
              <a:ext cx="1262410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Arial"/>
                  <a:cs typeface="Arial"/>
                </a:rPr>
                <a:t>take</a:t>
              </a:r>
            </a:p>
            <a:p>
              <a:pPr algn="ctr"/>
              <a:r>
                <a:rPr lang="en-US" sz="2800" dirty="0" smtClean="0">
                  <a:latin typeface="Arial"/>
                  <a:cs typeface="Arial"/>
                </a:rPr>
                <a:t>credit</a:t>
              </a:r>
            </a:p>
            <a:p>
              <a:pPr algn="ctr"/>
              <a:r>
                <a:rPr lang="en-US" sz="2800" dirty="0" smtClean="0">
                  <a:latin typeface="Arial"/>
                  <a:cs typeface="Arial"/>
                </a:rPr>
                <a:t>course</a:t>
              </a:r>
              <a:endParaRPr lang="en-US" sz="2800" dirty="0">
                <a:latin typeface="Arial"/>
                <a:cs typeface="Arial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08669" y="922313"/>
            <a:ext cx="2520216" cy="3516327"/>
            <a:chOff x="908669" y="922313"/>
            <a:chExt cx="2520216" cy="3516327"/>
          </a:xfrm>
        </p:grpSpPr>
        <p:sp>
          <p:nvSpPr>
            <p:cNvPr id="11" name="TextBox 10"/>
            <p:cNvSpPr txBox="1"/>
            <p:nvPr/>
          </p:nvSpPr>
          <p:spPr>
            <a:xfrm>
              <a:off x="908669" y="922313"/>
              <a:ext cx="2520216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Arial"/>
                  <a:cs typeface="Arial"/>
                </a:rPr>
                <a:t>pass</a:t>
              </a:r>
            </a:p>
            <a:p>
              <a:pPr algn="ctr"/>
              <a:r>
                <a:rPr lang="en-US" sz="2800" dirty="0" smtClean="0">
                  <a:latin typeface="Arial"/>
                  <a:cs typeface="Arial"/>
                </a:rPr>
                <a:t>developmental</a:t>
              </a:r>
            </a:p>
            <a:p>
              <a:pPr algn="ctr"/>
              <a:r>
                <a:rPr lang="en-US" sz="2800" dirty="0" smtClean="0">
                  <a:latin typeface="Arial"/>
                  <a:cs typeface="Arial"/>
                </a:rPr>
                <a:t>course</a:t>
              </a:r>
              <a:endParaRPr lang="en-US" sz="28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43000" y="2514600"/>
              <a:ext cx="1924040" cy="1924040"/>
            </a:xfrm>
            <a:prstGeom prst="rect">
              <a:avLst/>
            </a:prstGeom>
            <a:solidFill>
              <a:srgbClr val="849D2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7</a:t>
              </a:r>
              <a:r>
                <a:rPr lang="en-US" sz="3200" dirty="0">
                  <a:solidFill>
                    <a:schemeClr val="tx1"/>
                  </a:solidFill>
                </a:rPr>
                <a:t>5</a:t>
              </a:r>
              <a:r>
                <a:rPr lang="en-US" sz="3200" dirty="0" smtClean="0">
                  <a:solidFill>
                    <a:schemeClr val="tx1"/>
                  </a:solidFill>
                </a:rPr>
                <a:t>%</a:t>
              </a:r>
            </a:p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pass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62600" y="990600"/>
            <a:ext cx="2623148" cy="3448040"/>
            <a:chOff x="5562600" y="990600"/>
            <a:chExt cx="2623148" cy="3448040"/>
          </a:xfrm>
        </p:grpSpPr>
        <p:sp>
          <p:nvSpPr>
            <p:cNvPr id="16" name="TextBox 15"/>
            <p:cNvSpPr txBox="1"/>
            <p:nvPr/>
          </p:nvSpPr>
          <p:spPr>
            <a:xfrm>
              <a:off x="6629400" y="990600"/>
              <a:ext cx="1262410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Arial"/>
                  <a:cs typeface="Arial"/>
                </a:rPr>
                <a:t>pass</a:t>
              </a:r>
            </a:p>
            <a:p>
              <a:pPr algn="ctr"/>
              <a:r>
                <a:rPr lang="en-US" sz="2800" dirty="0" smtClean="0">
                  <a:latin typeface="Arial"/>
                  <a:cs typeface="Arial"/>
                </a:rPr>
                <a:t>credit</a:t>
              </a:r>
            </a:p>
            <a:p>
              <a:pPr algn="ctr"/>
              <a:r>
                <a:rPr lang="en-US" sz="2800" dirty="0" smtClean="0">
                  <a:latin typeface="Arial"/>
                  <a:cs typeface="Arial"/>
                </a:rPr>
                <a:t>course</a:t>
              </a:r>
              <a:endParaRPr lang="en-US" sz="2800" dirty="0">
                <a:latin typeface="Arial"/>
                <a:cs typeface="Arial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562600" y="2514600"/>
              <a:ext cx="2623148" cy="1924040"/>
              <a:chOff x="5562600" y="2514600"/>
              <a:chExt cx="2623148" cy="192404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261708" y="2514600"/>
                <a:ext cx="1924040" cy="1924040"/>
              </a:xfrm>
              <a:prstGeom prst="rect">
                <a:avLst/>
              </a:prstGeom>
              <a:solidFill>
                <a:srgbClr val="849D2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75%</a:t>
                </a: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pass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5562600" y="3581400"/>
                <a:ext cx="673414" cy="0"/>
              </a:xfrm>
              <a:prstGeom prst="line">
                <a:avLst/>
              </a:prstGeom>
              <a:ln w="76200" cmpd="sng">
                <a:solidFill>
                  <a:srgbClr val="849D2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2209800" y="4953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.75  X  .75  X  .75  =  42%</a:t>
            </a:r>
            <a:endParaRPr lang="en-US" sz="36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08" y="6019800"/>
            <a:ext cx="1837944" cy="71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700611"/>
            <a:ext cx="8153400" cy="399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Introductions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is </a:t>
            </a:r>
            <a:r>
              <a:rPr lang="en-US" sz="3200" dirty="0">
                <a:cs typeface="Arial" charset="0"/>
                <a:sym typeface="Arial" charset="0"/>
              </a:rPr>
              <a:t>the </a:t>
            </a:r>
            <a:r>
              <a:rPr lang="en-US" sz="3200" dirty="0" smtClean="0">
                <a:cs typeface="Arial" charset="0"/>
                <a:sym typeface="Arial" charset="0"/>
              </a:rPr>
              <a:t>problem</a:t>
            </a:r>
            <a:r>
              <a:rPr lang="en-US" sz="3200" dirty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</a:t>
            </a:r>
            <a:r>
              <a:rPr lang="en-US" sz="3200" dirty="0">
                <a:cs typeface="Arial" charset="0"/>
                <a:sym typeface="Arial" charset="0"/>
              </a:rPr>
              <a:t>is ALP?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results </a:t>
            </a:r>
            <a:r>
              <a:rPr lang="en-US" sz="3200" dirty="0">
                <a:cs typeface="Arial" charset="0"/>
                <a:sym typeface="Arial" charset="0"/>
              </a:rPr>
              <a:t>has ALP produced</a:t>
            </a:r>
            <a:r>
              <a:rPr lang="en-US" sz="3200" dirty="0" smtClean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starting up difficult?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scaling up difficulty?</a:t>
            </a:r>
            <a:endParaRPr lang="en-US" sz="3200" dirty="0">
              <a:cs typeface="Arial" charset="0"/>
              <a:sym typeface="Arial" charset="0"/>
            </a:endParaRPr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Overview of Presentation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7" name="Picture 6" descr="ALP Logo w Name 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/>
          </p:cNvSpPr>
          <p:nvPr/>
        </p:nvSpPr>
        <p:spPr bwMode="auto">
          <a:xfrm>
            <a:off x="1524000" y="2362200"/>
            <a:ext cx="3866909" cy="533400"/>
          </a:xfrm>
          <a:prstGeom prst="rect">
            <a:avLst/>
          </a:prstGeom>
          <a:solidFill>
            <a:srgbClr val="615CB0">
              <a:alpha val="49803"/>
            </a:srgbClr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00034 0.1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10 olive on whi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882900"/>
            <a:ext cx="609600" cy="2959100"/>
          </a:xfrm>
          <a:prstGeom prst="rect">
            <a:avLst/>
          </a:prstGeom>
        </p:spPr>
      </p:pic>
      <p:pic>
        <p:nvPicPr>
          <p:cNvPr id="4" name="Picture 3" descr="10 olive on whi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00" y="2913194"/>
            <a:ext cx="609600" cy="2959100"/>
          </a:xfrm>
          <a:prstGeom prst="rect">
            <a:avLst/>
          </a:prstGeom>
        </p:spPr>
      </p:pic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1500" y="2963994"/>
            <a:ext cx="279400" cy="4826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2938594"/>
            <a:ext cx="279400" cy="4826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47110" name="Picture 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7600" y="2355982"/>
            <a:ext cx="2921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9718" name="Rectangle 18"/>
          <p:cNvSpPr>
            <a:spLocks/>
          </p:cNvSpPr>
          <p:nvPr/>
        </p:nvSpPr>
        <p:spPr bwMode="auto">
          <a:xfrm>
            <a:off x="3860800" y="1693994"/>
            <a:ext cx="24638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+mn-lt"/>
                <a:ea typeface="Arial" charset="0"/>
                <a:cs typeface="Arial" charset="0"/>
                <a:sym typeface="Arial" charset="0"/>
              </a:rPr>
              <a:t>ENG </a:t>
            </a:r>
            <a:r>
              <a:rPr lang="en-US" sz="2400" dirty="0" smtClean="0">
                <a:latin typeface="+mn-lt"/>
                <a:ea typeface="Arial" charset="0"/>
                <a:cs typeface="Arial" charset="0"/>
                <a:sym typeface="Arial" charset="0"/>
              </a:rPr>
              <a:t>101</a:t>
            </a:r>
            <a:endParaRPr lang="en-US" sz="2400" dirty="0">
              <a:latin typeface="+mn-lt"/>
              <a:ea typeface="Arial" charset="0"/>
              <a:cs typeface="Arial" charset="0"/>
              <a:sym typeface="Arial" charset="0"/>
            </a:endParaRPr>
          </a:p>
        </p:txBody>
      </p:sp>
      <p:sp>
        <p:nvSpPr>
          <p:cNvPr id="29716" name="Rectangle 23"/>
          <p:cNvSpPr>
            <a:spLocks/>
          </p:cNvSpPr>
          <p:nvPr/>
        </p:nvSpPr>
        <p:spPr bwMode="auto">
          <a:xfrm>
            <a:off x="6299200" y="1693994"/>
            <a:ext cx="24638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+mn-lt"/>
                <a:ea typeface="Arial" charset="0"/>
                <a:cs typeface="Arial" charset="0"/>
                <a:sym typeface="Arial" charset="0"/>
              </a:rPr>
              <a:t>ENG 052</a:t>
            </a:r>
          </a:p>
        </p:txBody>
      </p:sp>
      <p:pic>
        <p:nvPicPr>
          <p:cNvPr id="47130" name="Picture 2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2355982"/>
            <a:ext cx="2921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" name="Picture 1" descr="10 purple peopl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2836994"/>
            <a:ext cx="801511" cy="305091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ALP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18" name="Picture 2" descr="ALP Logo w Name smal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46800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90500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Developmental student are in ENG 101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Cohort effect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Attitude toward the developmental course changes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Allows exposures to stronger role models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ime for non-cog issues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ime for reading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Time for individual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2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152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cs typeface="Arial" charset="0"/>
                <a:sym typeface="Arial" charset="0"/>
              </a:rPr>
              <a:t>How does an ALP developmental class</a:t>
            </a:r>
          </a:p>
          <a:p>
            <a:pPr algn="ctr" eaLnBrk="1" hangingPunct="1"/>
            <a:r>
              <a:rPr lang="en-US" sz="2400" b="1" dirty="0" smtClean="0">
                <a:cs typeface="Arial" charset="0"/>
                <a:sym typeface="Arial" charset="0"/>
              </a:rPr>
              <a:t>differ from a traditional one?</a:t>
            </a:r>
            <a:endParaRPr lang="en-US" sz="2400" b="1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657600"/>
            <a:ext cx="6553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cs typeface="Arial" charset="0"/>
                <a:sym typeface="Arial" charset="0"/>
              </a:rPr>
              <a:t>Goal of an ALP developmental course:</a:t>
            </a:r>
            <a:endParaRPr lang="en-US" sz="2800" b="1" dirty="0">
              <a:solidFill>
                <a:srgbClr val="FF0000"/>
              </a:solidFill>
              <a:cs typeface="Arial" charset="0"/>
              <a:sym typeface="Arial" charset="0"/>
            </a:endParaRPr>
          </a:p>
          <a:p>
            <a:pPr algn="l"/>
            <a:endParaRPr lang="en-US" sz="1800" b="1" dirty="0">
              <a:solidFill>
                <a:srgbClr val="FF0000"/>
              </a:solidFill>
              <a:cs typeface="Arial" charset="0"/>
              <a:sym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cs typeface="Arial" charset="0"/>
                <a:sym typeface="Arial" charset="0"/>
              </a:rPr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05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cs typeface="Arial" charset="0"/>
                <a:sym typeface="Arial" charset="0"/>
              </a:rPr>
              <a:t>for </a:t>
            </a:r>
            <a:r>
              <a:rPr lang="en-US" sz="2800" dirty="0" smtClean="0">
                <a:cs typeface="Arial" charset="0"/>
                <a:sym typeface="Arial" charset="0"/>
              </a:rPr>
              <a:t>students </a:t>
            </a:r>
            <a:r>
              <a:rPr lang="en-US" sz="2800" dirty="0">
                <a:cs typeface="Arial" charset="0"/>
                <a:sym typeface="Arial" charset="0"/>
              </a:rPr>
              <a:t>to pass </a:t>
            </a:r>
            <a:r>
              <a:rPr lang="en-US" sz="2800" dirty="0" smtClean="0">
                <a:cs typeface="Arial" charset="0"/>
                <a:sym typeface="Arial" charset="0"/>
              </a:rPr>
              <a:t>the developmental course and be ready for first-year composition.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4343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cs typeface="Arial" charset="0"/>
                <a:sym typeface="Arial" charset="0"/>
              </a:rPr>
              <a:t>for </a:t>
            </a:r>
            <a:r>
              <a:rPr lang="en-US" sz="2800" dirty="0" smtClean="0">
                <a:cs typeface="Arial" charset="0"/>
                <a:sym typeface="Arial" charset="0"/>
              </a:rPr>
              <a:t>students </a:t>
            </a:r>
            <a:r>
              <a:rPr lang="en-US" sz="2800" dirty="0">
                <a:cs typeface="Arial" charset="0"/>
                <a:sym typeface="Arial" charset="0"/>
              </a:rPr>
              <a:t>to pass first-year composition course.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3716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cs typeface="Arial" charset="0"/>
                <a:sym typeface="Arial" charset="0"/>
              </a:rPr>
              <a:t>Goal of a traditional developmental course:</a:t>
            </a:r>
          </a:p>
        </p:txBody>
      </p:sp>
    </p:spTree>
    <p:extLst>
      <p:ext uri="{BB962C8B-B14F-4D97-AF65-F5344CB8AC3E}">
        <p14:creationId xmlns:p14="http://schemas.microsoft.com/office/powerpoint/2010/main" val="203582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152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cs typeface="Arial" charset="0"/>
                <a:sym typeface="Arial" charset="0"/>
              </a:rPr>
              <a:t>How does an ALP developmental class</a:t>
            </a:r>
          </a:p>
          <a:p>
            <a:pPr algn="ctr" eaLnBrk="1" hangingPunct="1"/>
            <a:r>
              <a:rPr lang="en-US" sz="2400" b="1" dirty="0" smtClean="0">
                <a:cs typeface="Arial" charset="0"/>
                <a:sym typeface="Arial" charset="0"/>
              </a:rPr>
              <a:t>differ from a traditional one?</a:t>
            </a:r>
            <a:endParaRPr lang="en-US" sz="2400" b="1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cs typeface="Arial" charset="0"/>
                <a:sym typeface="Arial" charset="0"/>
              </a:rPr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>
              <a:spcBef>
                <a:spcPct val="0"/>
              </a:spcBef>
            </a:pPr>
            <a:r>
              <a:rPr lang="en-US" altLang="en-US" sz="2800" dirty="0" smtClean="0"/>
              <a:t>“	I </a:t>
            </a:r>
            <a:r>
              <a:rPr lang="en-US" altLang="en-US" sz="2800" dirty="0"/>
              <a:t>don’t </a:t>
            </a:r>
            <a:r>
              <a:rPr lang="en-US" altLang="en-US" sz="2800" dirty="0" smtClean="0"/>
              <a:t>really </a:t>
            </a:r>
            <a:r>
              <a:rPr lang="en-US" altLang="en-US" sz="2800" dirty="0"/>
              <a:t>feel like I’m taking two classes.  I feel like I’m taking one class, but we get the deeper version.</a:t>
            </a:r>
            <a:r>
              <a:rPr lang="en-US" altLang="en-US" sz="2800" dirty="0" smtClean="0"/>
              <a:t>”</a:t>
            </a:r>
          </a:p>
          <a:p>
            <a:pPr>
              <a:spcBef>
                <a:spcPct val="0"/>
              </a:spcBef>
            </a:pPr>
            <a:endParaRPr lang="en-US" altLang="en-US" sz="2800" dirty="0"/>
          </a:p>
          <a:p>
            <a:pPr algn="r">
              <a:spcBef>
                <a:spcPct val="0"/>
              </a:spcBef>
            </a:pPr>
            <a:r>
              <a:rPr lang="en-US" altLang="en-US" sz="2800" dirty="0" smtClean="0"/>
              <a:t>ALP student in Michigan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9199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152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en-US" sz="2800" b="1" dirty="0" smtClean="0"/>
              <a:t>Student’s End-of-Semester Comment</a:t>
            </a:r>
            <a:endParaRPr lang="en-US" sz="2800" b="1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cs typeface="Arial" charset="0"/>
                <a:sym typeface="Arial" charset="0"/>
              </a:rPr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>
              <a:spcBef>
                <a:spcPct val="0"/>
              </a:spcBef>
            </a:pPr>
            <a:r>
              <a:rPr lang="en-US" altLang="en-US" sz="2800" dirty="0" smtClean="0"/>
              <a:t>“	</a:t>
            </a:r>
            <a:r>
              <a:rPr lang="en-US" sz="2800" dirty="0"/>
              <a:t>I’m really a bad </a:t>
            </a:r>
            <a:r>
              <a:rPr lang="en-US" sz="2800" dirty="0" smtClean="0"/>
              <a:t>writer</a:t>
            </a:r>
          </a:p>
          <a:p>
            <a:pPr marL="223838" indent="-223838">
              <a:spcBef>
                <a:spcPct val="0"/>
              </a:spcBef>
            </a:pPr>
            <a:endParaRPr lang="en-US" altLang="en-US" sz="2800" dirty="0"/>
          </a:p>
          <a:p>
            <a:pPr marL="223838" indent="-223838">
              <a:spcBef>
                <a:spcPct val="0"/>
              </a:spcBef>
            </a:pPr>
            <a:endParaRPr lang="en-US" altLang="en-US" sz="2800" dirty="0" smtClean="0"/>
          </a:p>
          <a:p>
            <a:pPr marL="223838" indent="-223838">
              <a:spcBef>
                <a:spcPct val="0"/>
              </a:spcBef>
            </a:pPr>
            <a:endParaRPr lang="en-US" altLang="en-US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1143000" y="2590800"/>
            <a:ext cx="7467600" cy="954107"/>
            <a:chOff x="1143000" y="2590800"/>
            <a:chExt cx="7467600" cy="954107"/>
          </a:xfrm>
        </p:grpSpPr>
        <p:sp>
          <p:nvSpPr>
            <p:cNvPr id="4" name="TextBox 3"/>
            <p:cNvSpPr txBox="1"/>
            <p:nvPr/>
          </p:nvSpPr>
          <p:spPr>
            <a:xfrm>
              <a:off x="4267200" y="2590800"/>
              <a:ext cx="434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, but my English </a:t>
              </a:r>
              <a:r>
                <a:rPr lang="en-US" sz="2800" dirty="0" smtClean="0"/>
                <a:t>teacher </a:t>
              </a:r>
              <a:endParaRPr lang="en-US" alt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3000" y="3021687"/>
              <a:ext cx="480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thinks I’m a good writer</a:t>
              </a:r>
              <a:endParaRPr lang="en-US" altLang="en-US" sz="2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43000" y="2999187"/>
            <a:ext cx="9829800" cy="1774686"/>
            <a:chOff x="1143000" y="2999187"/>
            <a:chExt cx="9829800" cy="1774686"/>
          </a:xfrm>
        </p:grpSpPr>
        <p:sp>
          <p:nvSpPr>
            <p:cNvPr id="5" name="TextBox 4"/>
            <p:cNvSpPr txBox="1"/>
            <p:nvPr/>
          </p:nvSpPr>
          <p:spPr>
            <a:xfrm>
              <a:off x="4572000" y="2999187"/>
              <a:ext cx="640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, so this semester </a:t>
              </a:r>
              <a:r>
                <a:rPr lang="en-US" sz="2800" dirty="0" smtClean="0"/>
                <a:t>I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3000" y="3388878"/>
              <a:ext cx="7086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wrote really good </a:t>
              </a:r>
              <a:r>
                <a:rPr lang="en-US" sz="2800" dirty="0" smtClean="0"/>
                <a:t>papers, </a:t>
              </a:r>
              <a:r>
                <a:rPr lang="en-US" sz="2800" dirty="0"/>
                <a:t>so </a:t>
              </a:r>
              <a:r>
                <a:rPr lang="en-US" sz="2800" dirty="0" smtClean="0"/>
                <a:t>she </a:t>
              </a:r>
              <a:r>
                <a:rPr lang="en-US" sz="2800" dirty="0"/>
                <a:t>wouldn’t find out what a bad writer I am</a:t>
              </a:r>
              <a:r>
                <a:rPr lang="en-US" altLang="en-US" sz="2800" dirty="0"/>
                <a:t>.”</a:t>
              </a:r>
              <a:endParaRPr lang="en-US" sz="2800" dirty="0"/>
            </a:p>
            <a:p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5547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700611"/>
            <a:ext cx="8153400" cy="399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Introductions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is </a:t>
            </a:r>
            <a:r>
              <a:rPr lang="en-US" sz="3200" dirty="0">
                <a:cs typeface="Arial" charset="0"/>
                <a:sym typeface="Arial" charset="0"/>
              </a:rPr>
              <a:t>the </a:t>
            </a:r>
            <a:r>
              <a:rPr lang="en-US" sz="3200" dirty="0" smtClean="0">
                <a:cs typeface="Arial" charset="0"/>
                <a:sym typeface="Arial" charset="0"/>
              </a:rPr>
              <a:t>problem?</a:t>
            </a:r>
            <a:endParaRPr lang="en-US" sz="3200" dirty="0">
              <a:cs typeface="Arial" charset="0"/>
              <a:sym typeface="Arial" charset="0"/>
            </a:endParaRP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</a:t>
            </a:r>
            <a:r>
              <a:rPr lang="en-US" sz="3200" dirty="0">
                <a:cs typeface="Arial" charset="0"/>
                <a:sym typeface="Arial" charset="0"/>
              </a:rPr>
              <a:t>is ALP?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results </a:t>
            </a:r>
            <a:r>
              <a:rPr lang="en-US" sz="3200" dirty="0">
                <a:cs typeface="Arial" charset="0"/>
                <a:sym typeface="Arial" charset="0"/>
              </a:rPr>
              <a:t>has ALP produced</a:t>
            </a:r>
            <a:r>
              <a:rPr lang="en-US" sz="3200" dirty="0" smtClean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starting up difficult?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scaling up difficulty?</a:t>
            </a:r>
            <a:endParaRPr lang="en-US" sz="3200" dirty="0">
              <a:cs typeface="Arial" charset="0"/>
              <a:sym typeface="Arial" charset="0"/>
            </a:endParaRPr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Overview of Presentation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7" name="Picture 6" descr="ALP Logo w Name 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/>
          </p:cNvSpPr>
          <p:nvPr/>
        </p:nvSpPr>
        <p:spPr bwMode="auto">
          <a:xfrm>
            <a:off x="1467091" y="1635889"/>
            <a:ext cx="2571509" cy="533400"/>
          </a:xfrm>
          <a:prstGeom prst="rect">
            <a:avLst/>
          </a:prstGeom>
          <a:solidFill>
            <a:srgbClr val="615CB0">
              <a:alpha val="49803"/>
            </a:srgbClr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1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/>
          <p:cNvSpPr>
            <a:spLocks/>
          </p:cNvSpPr>
          <p:nvPr/>
        </p:nvSpPr>
        <p:spPr bwMode="auto">
          <a:xfrm>
            <a:off x="533400" y="1384300"/>
            <a:ext cx="8001000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342900" indent="-342900" algn="l">
              <a:spcAft>
                <a:spcPts val="1200"/>
              </a:spcAft>
              <a:buSzPct val="66000"/>
              <a:buBlip>
                <a:blip r:embed="rId3"/>
              </a:buBlip>
            </a:pPr>
            <a:r>
              <a:rPr lang="en-US" sz="2000" dirty="0" smtClean="0">
                <a:cs typeface="Arial" charset="0"/>
                <a:sym typeface="Arial" charset="0"/>
              </a:rPr>
              <a:t>Conduct class as a writing workshop, an extension/supplement to the 101 class</a:t>
            </a:r>
          </a:p>
          <a:p>
            <a:pPr marL="342900" indent="-342900" algn="l">
              <a:spcAft>
                <a:spcPts val="1200"/>
              </a:spcAft>
              <a:buSzPct val="66000"/>
              <a:buBlip>
                <a:blip r:embed="rId3"/>
              </a:buBlip>
            </a:pPr>
            <a:r>
              <a:rPr lang="en-US" sz="2000" dirty="0" smtClean="0">
                <a:cs typeface="Arial" charset="0"/>
                <a:sym typeface="Arial" charset="0"/>
              </a:rPr>
              <a:t>Answer </a:t>
            </a:r>
            <a:r>
              <a:rPr lang="en-US" sz="2000" dirty="0">
                <a:cs typeface="Arial" charset="0"/>
                <a:sym typeface="Arial" charset="0"/>
              </a:rPr>
              <a:t>questions left over from the </a:t>
            </a:r>
            <a:r>
              <a:rPr lang="en-US" sz="2000" dirty="0" smtClean="0">
                <a:cs typeface="Arial" charset="0"/>
                <a:sym typeface="Arial" charset="0"/>
              </a:rPr>
              <a:t>101 class</a:t>
            </a:r>
          </a:p>
          <a:p>
            <a:pPr marL="342900" indent="-342900" algn="l">
              <a:spcAft>
                <a:spcPts val="1200"/>
              </a:spcAft>
              <a:buSzPct val="66000"/>
              <a:buBlip>
                <a:blip r:embed="rId3"/>
              </a:buBlip>
            </a:pPr>
            <a:r>
              <a:rPr lang="en-US" sz="2000" dirty="0" smtClean="0">
                <a:cs typeface="Arial" charset="0"/>
                <a:sym typeface="Arial" charset="0"/>
              </a:rPr>
              <a:t>Provide reading strategies and literacy support as students work with the college-level texts assigned in ENG 101.</a:t>
            </a:r>
          </a:p>
          <a:p>
            <a:pPr marL="342900" indent="-342900" algn="l">
              <a:spcAft>
                <a:spcPts val="1200"/>
              </a:spcAft>
              <a:buSzPct val="66000"/>
              <a:buBlip>
                <a:blip r:embed="rId3"/>
              </a:buBlip>
            </a:pPr>
            <a:r>
              <a:rPr lang="en-US" sz="2000" dirty="0" smtClean="0">
                <a:cs typeface="Arial" charset="0"/>
                <a:sym typeface="Arial" charset="0"/>
              </a:rPr>
              <a:t>Provide opportunities for more writing practice—short papers and other scaffolding activities to </a:t>
            </a:r>
            <a:r>
              <a:rPr lang="en-US" sz="2000" dirty="0">
                <a:cs typeface="Arial" charset="0"/>
                <a:sym typeface="Arial" charset="0"/>
              </a:rPr>
              <a:t>reinforce </a:t>
            </a:r>
            <a:r>
              <a:rPr lang="en-US" sz="2000" dirty="0" smtClean="0">
                <a:cs typeface="Arial" charset="0"/>
                <a:sym typeface="Arial" charset="0"/>
              </a:rPr>
              <a:t>concepts from ENG 101.</a:t>
            </a:r>
          </a:p>
          <a:p>
            <a:pPr marL="342900" indent="-342900" algn="l">
              <a:spcAft>
                <a:spcPts val="1200"/>
              </a:spcAft>
              <a:buSzPct val="66000"/>
              <a:buBlip>
                <a:blip r:embed="rId3"/>
              </a:buBlip>
            </a:pPr>
            <a:r>
              <a:rPr lang="en-US" sz="2000" dirty="0" smtClean="0">
                <a:cs typeface="Arial" charset="0"/>
                <a:sym typeface="Arial" charset="0"/>
              </a:rPr>
              <a:t>Brainstorm ideas </a:t>
            </a:r>
            <a:r>
              <a:rPr lang="en-US" sz="2000" dirty="0">
                <a:cs typeface="Arial" charset="0"/>
                <a:sym typeface="Arial" charset="0"/>
              </a:rPr>
              <a:t>for the next </a:t>
            </a:r>
            <a:r>
              <a:rPr lang="en-US" sz="2000" dirty="0" smtClean="0">
                <a:cs typeface="Arial" charset="0"/>
                <a:sym typeface="Arial" charset="0"/>
              </a:rPr>
              <a:t>ENG 101 essay.</a:t>
            </a:r>
            <a:endParaRPr lang="en-US" sz="2000" dirty="0">
              <a:cs typeface="Arial" charset="0"/>
              <a:sym typeface="Arial" charset="0"/>
            </a:endParaRPr>
          </a:p>
          <a:p>
            <a:pPr marL="342900" indent="-342900" algn="l">
              <a:spcAft>
                <a:spcPts val="1200"/>
              </a:spcAft>
              <a:buSzPct val="66000"/>
              <a:buBlip>
                <a:blip r:embed="rId3"/>
              </a:buBlip>
            </a:pPr>
            <a:r>
              <a:rPr lang="en-US" sz="2000" dirty="0" smtClean="0">
                <a:cs typeface="Arial" charset="0"/>
                <a:sym typeface="Arial" charset="0"/>
              </a:rPr>
              <a:t>Review </a:t>
            </a:r>
            <a:r>
              <a:rPr lang="en-US" sz="2000" dirty="0">
                <a:cs typeface="Arial" charset="0"/>
                <a:sym typeface="Arial" charset="0"/>
              </a:rPr>
              <a:t>drafts </a:t>
            </a:r>
            <a:r>
              <a:rPr lang="en-US" sz="2000" dirty="0" smtClean="0">
                <a:cs typeface="Arial" charset="0"/>
                <a:sym typeface="Arial" charset="0"/>
              </a:rPr>
              <a:t>the </a:t>
            </a:r>
            <a:r>
              <a:rPr lang="en-US" sz="2000" dirty="0">
                <a:cs typeface="Arial" charset="0"/>
                <a:sym typeface="Arial" charset="0"/>
              </a:rPr>
              <a:t>students are working on for </a:t>
            </a:r>
            <a:r>
              <a:rPr lang="en-US" sz="2000" dirty="0" smtClean="0">
                <a:cs typeface="Arial" charset="0"/>
                <a:sym typeface="Arial" charset="0"/>
              </a:rPr>
              <a:t>ENG 101, in groups or individually.</a:t>
            </a:r>
            <a:endParaRPr lang="en-US" sz="2000" dirty="0">
              <a:cs typeface="Arial" charset="0"/>
              <a:sym typeface="Arial" charset="0"/>
            </a:endParaRPr>
          </a:p>
          <a:p>
            <a:pPr marL="342900" indent="-342900" algn="l">
              <a:spcAft>
                <a:spcPts val="1200"/>
              </a:spcAft>
              <a:buSzPct val="66000"/>
              <a:buBlip>
                <a:blip r:embed="rId3"/>
              </a:buBlip>
            </a:pPr>
            <a:r>
              <a:rPr lang="en-US" sz="2000" dirty="0" smtClean="0">
                <a:cs typeface="Arial" charset="0"/>
                <a:sym typeface="Arial" charset="0"/>
              </a:rPr>
              <a:t>Help students reduce the frequency and severity of sentence-level error and become more effective editors of their writing.</a:t>
            </a:r>
            <a:endParaRPr lang="en-US" sz="2000" dirty="0">
              <a:cs typeface="Arial" charset="0"/>
              <a:sym typeface="Arial" charset="0"/>
            </a:endParaRPr>
          </a:p>
          <a:p>
            <a:pPr marL="342900" indent="-342900" algn="l">
              <a:spcAft>
                <a:spcPts val="1200"/>
              </a:spcAft>
              <a:buSzPct val="66000"/>
              <a:buBlip>
                <a:blip r:embed="rId3"/>
              </a:buBlip>
            </a:pPr>
            <a:r>
              <a:rPr lang="en-US" sz="2000" dirty="0" smtClean="0">
                <a:solidFill>
                  <a:srgbClr val="0D0D0D"/>
                </a:solidFill>
                <a:cs typeface="Arial" charset="0"/>
                <a:sym typeface="Arial" charset="0"/>
              </a:rPr>
              <a:t>Address non-cognitive issues (life problems and affective issues)</a:t>
            </a:r>
            <a:endParaRPr lang="en-US" sz="2000" dirty="0">
              <a:solidFill>
                <a:srgbClr val="0D0D0D"/>
              </a:solidFill>
              <a:cs typeface="Arial" charset="0"/>
              <a:sym typeface="Arial" charset="0"/>
            </a:endParaRPr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533400" y="3048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cs typeface="Arial" charset="0"/>
                <a:sym typeface="Arial" charset="0"/>
              </a:rPr>
              <a:t>What do we do in the ALP 052 class?</a:t>
            </a:r>
            <a:endParaRPr lang="en-US" sz="2400" b="1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0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700611"/>
            <a:ext cx="8153400" cy="399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Introductions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is </a:t>
            </a:r>
            <a:r>
              <a:rPr lang="en-US" sz="3200" dirty="0">
                <a:cs typeface="Arial" charset="0"/>
                <a:sym typeface="Arial" charset="0"/>
              </a:rPr>
              <a:t>the </a:t>
            </a:r>
            <a:r>
              <a:rPr lang="en-US" sz="3200" dirty="0" smtClean="0">
                <a:cs typeface="Arial" charset="0"/>
                <a:sym typeface="Arial" charset="0"/>
              </a:rPr>
              <a:t>problem</a:t>
            </a:r>
            <a:r>
              <a:rPr lang="en-US" sz="3200" dirty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</a:t>
            </a:r>
            <a:r>
              <a:rPr lang="en-US" sz="3200" dirty="0">
                <a:cs typeface="Arial" charset="0"/>
                <a:sym typeface="Arial" charset="0"/>
              </a:rPr>
              <a:t>is ALP?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results </a:t>
            </a:r>
            <a:r>
              <a:rPr lang="en-US" sz="3200" dirty="0">
                <a:cs typeface="Arial" charset="0"/>
                <a:sym typeface="Arial" charset="0"/>
              </a:rPr>
              <a:t>has ALP produced</a:t>
            </a:r>
            <a:r>
              <a:rPr lang="en-US" sz="3200" dirty="0" smtClean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starting up difficult?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scaling up difficulty?</a:t>
            </a:r>
            <a:endParaRPr lang="en-US" sz="3200" dirty="0">
              <a:cs typeface="Arial" charset="0"/>
              <a:sym typeface="Arial" charset="0"/>
            </a:endParaRPr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Overview of Presentation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7" name="Picture 6" descr="ALP Logo w Name 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/>
          </p:cNvSpPr>
          <p:nvPr/>
        </p:nvSpPr>
        <p:spPr bwMode="auto">
          <a:xfrm>
            <a:off x="1524000" y="3048000"/>
            <a:ext cx="5486400" cy="533400"/>
          </a:xfrm>
          <a:prstGeom prst="rect">
            <a:avLst/>
          </a:prstGeom>
          <a:solidFill>
            <a:srgbClr val="615CB0">
              <a:alpha val="49803"/>
            </a:srgbClr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0035 0.1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657600" y="228600"/>
            <a:ext cx="1605337" cy="2672137"/>
            <a:chOff x="3657600" y="228600"/>
            <a:chExt cx="1605337" cy="2672137"/>
          </a:xfrm>
        </p:grpSpPr>
        <p:grpSp>
          <p:nvGrpSpPr>
            <p:cNvPr id="85" name="Group 84"/>
            <p:cNvGrpSpPr/>
            <p:nvPr/>
          </p:nvGrpSpPr>
          <p:grpSpPr>
            <a:xfrm>
              <a:off x="3657600" y="914400"/>
              <a:ext cx="533400" cy="1435101"/>
              <a:chOff x="381000" y="3479800"/>
              <a:chExt cx="533400" cy="1435101"/>
            </a:xfrm>
          </p:grpSpPr>
          <p:sp>
            <p:nvSpPr>
              <p:cNvPr id="86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7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8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038600" y="228600"/>
              <a:ext cx="1224337" cy="1224337"/>
              <a:chOff x="4038600" y="304800"/>
              <a:chExt cx="1224337" cy="1224337"/>
            </a:xfrm>
          </p:grpSpPr>
          <p:sp>
            <p:nvSpPr>
              <p:cNvPr id="108" name="Rectangle 2"/>
              <p:cNvSpPr>
                <a:spLocks/>
              </p:cNvSpPr>
              <p:nvPr/>
            </p:nvSpPr>
            <p:spPr bwMode="auto">
              <a:xfrm>
                <a:off x="40386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5" name="Rectangle 10"/>
              <p:cNvSpPr>
                <a:spLocks/>
              </p:cNvSpPr>
              <p:nvPr/>
            </p:nvSpPr>
            <p:spPr bwMode="auto">
              <a:xfrm>
                <a:off x="4038600" y="381000"/>
                <a:ext cx="1219200" cy="984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3604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65%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38600" y="1676400"/>
              <a:ext cx="1224337" cy="1224337"/>
              <a:chOff x="4114800" y="1676400"/>
              <a:chExt cx="1224337" cy="1224337"/>
            </a:xfrm>
          </p:grpSpPr>
          <p:sp>
            <p:nvSpPr>
              <p:cNvPr id="110" name="Rectangle 2"/>
              <p:cNvSpPr>
                <a:spLocks/>
              </p:cNvSpPr>
              <p:nvPr/>
            </p:nvSpPr>
            <p:spPr bwMode="auto">
              <a:xfrm>
                <a:off x="4114800" y="1676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3" name="Rectangle 13"/>
              <p:cNvSpPr>
                <a:spLocks/>
              </p:cNvSpPr>
              <p:nvPr/>
            </p:nvSpPr>
            <p:spPr bwMode="auto">
              <a:xfrm>
                <a:off x="4114800" y="1752600"/>
                <a:ext cx="1203325" cy="9848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  did </a:t>
                </a: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not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       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1941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35%</a:t>
                </a:r>
              </a:p>
            </p:txBody>
          </p:sp>
        </p:grpSp>
      </p:grpSp>
      <p:sp>
        <p:nvSpPr>
          <p:cNvPr id="31748" name="Line 45"/>
          <p:cNvSpPr>
            <a:spLocks noChangeShapeType="1"/>
          </p:cNvSpPr>
          <p:nvPr/>
        </p:nvSpPr>
        <p:spPr bwMode="auto">
          <a:xfrm>
            <a:off x="355600" y="3378200"/>
            <a:ext cx="8077200" cy="1588"/>
          </a:xfrm>
          <a:prstGeom prst="line">
            <a:avLst/>
          </a:prstGeom>
          <a:noFill/>
          <a:ln w="38100">
            <a:solidFill>
              <a:srgbClr val="615CB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438400" y="228600"/>
            <a:ext cx="1224337" cy="1230313"/>
            <a:chOff x="2438400" y="304800"/>
            <a:chExt cx="1224337" cy="1230313"/>
          </a:xfrm>
        </p:grpSpPr>
        <p:sp>
          <p:nvSpPr>
            <p:cNvPr id="107" name="Rectangle 2"/>
            <p:cNvSpPr>
              <a:spLocks/>
            </p:cNvSpPr>
            <p:nvPr/>
          </p:nvSpPr>
          <p:spPr bwMode="auto">
            <a:xfrm>
              <a:off x="2438400" y="3048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Rectangle 3"/>
            <p:cNvSpPr>
              <a:spLocks/>
            </p:cNvSpPr>
            <p:nvPr/>
          </p:nvSpPr>
          <p:spPr bwMode="auto">
            <a:xfrm>
              <a:off x="2438400" y="304800"/>
              <a:ext cx="1219199" cy="1230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took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ENG 052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Fa07-</a:t>
              </a:r>
              <a:r>
                <a:rPr lang="en-US" sz="1600" dirty="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Fa10</a:t>
              </a:r>
              <a:endParaRPr lang="en-US" sz="1600" dirty="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</a:rPr>
                <a:t>5545 </a:t>
              </a:r>
              <a:endParaRPr lang="en-US" sz="1600" dirty="0" smtClean="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100%</a:t>
              </a:r>
              <a:endParaRPr lang="en-US" sz="1600" dirty="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57800" y="228600"/>
            <a:ext cx="1605337" cy="2678113"/>
            <a:chOff x="5257800" y="228600"/>
            <a:chExt cx="1605337" cy="2678113"/>
          </a:xfrm>
        </p:grpSpPr>
        <p:grpSp>
          <p:nvGrpSpPr>
            <p:cNvPr id="89" name="Group 88"/>
            <p:cNvGrpSpPr/>
            <p:nvPr/>
          </p:nvGrpSpPr>
          <p:grpSpPr>
            <a:xfrm>
              <a:off x="5257800" y="914400"/>
              <a:ext cx="533400" cy="1435101"/>
              <a:chOff x="381000" y="3479800"/>
              <a:chExt cx="533400" cy="1435101"/>
            </a:xfrm>
          </p:grpSpPr>
          <p:sp>
            <p:nvSpPr>
              <p:cNvPr id="90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1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2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638800" y="228600"/>
              <a:ext cx="1224337" cy="1306513"/>
              <a:chOff x="5638800" y="228600"/>
              <a:chExt cx="1224337" cy="1306513"/>
            </a:xfrm>
          </p:grpSpPr>
          <p:sp>
            <p:nvSpPr>
              <p:cNvPr id="109" name="Rectangle 2"/>
              <p:cNvSpPr>
                <a:spLocks/>
              </p:cNvSpPr>
              <p:nvPr/>
            </p:nvSpPr>
            <p:spPr bwMode="auto">
              <a:xfrm>
                <a:off x="5638800" y="2286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5" name="Rectangle 18"/>
              <p:cNvSpPr>
                <a:spLocks/>
              </p:cNvSpPr>
              <p:nvPr/>
            </p:nvSpPr>
            <p:spPr bwMode="auto">
              <a:xfrm>
                <a:off x="5638800" y="304800"/>
                <a:ext cx="1219201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2661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48%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endPara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638800" y="1676400"/>
              <a:ext cx="1224337" cy="1230313"/>
              <a:chOff x="5638800" y="1676400"/>
              <a:chExt cx="1224337" cy="1230313"/>
            </a:xfrm>
          </p:grpSpPr>
          <p:sp>
            <p:nvSpPr>
              <p:cNvPr id="111" name="Rectangle 2"/>
              <p:cNvSpPr>
                <a:spLocks/>
              </p:cNvSpPr>
              <p:nvPr/>
            </p:nvSpPr>
            <p:spPr bwMode="auto">
              <a:xfrm>
                <a:off x="5638800" y="1676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" name="Rectangle 21"/>
              <p:cNvSpPr>
                <a:spLocks/>
              </p:cNvSpPr>
              <p:nvPr/>
            </p:nvSpPr>
            <p:spPr bwMode="auto">
              <a:xfrm>
                <a:off x="5715000" y="1676400"/>
                <a:ext cx="1117601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no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more writing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courses</a:t>
                </a: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943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17%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657600" y="3709988"/>
            <a:ext cx="1605337" cy="2625725"/>
            <a:chOff x="3657600" y="3709988"/>
            <a:chExt cx="1605337" cy="2625725"/>
          </a:xfrm>
        </p:grpSpPr>
        <p:grpSp>
          <p:nvGrpSpPr>
            <p:cNvPr id="117" name="Group 116"/>
            <p:cNvGrpSpPr/>
            <p:nvPr/>
          </p:nvGrpSpPr>
          <p:grpSpPr>
            <a:xfrm>
              <a:off x="3657600" y="4267200"/>
              <a:ext cx="533400" cy="1435101"/>
              <a:chOff x="381000" y="3479800"/>
              <a:chExt cx="533400" cy="1435101"/>
            </a:xfrm>
          </p:grpSpPr>
          <p:sp>
            <p:nvSpPr>
              <p:cNvPr id="118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9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0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038600" y="3709988"/>
              <a:ext cx="1224337" cy="1224337"/>
              <a:chOff x="3962400" y="3810000"/>
              <a:chExt cx="1224337" cy="1224337"/>
            </a:xfrm>
          </p:grpSpPr>
          <p:sp>
            <p:nvSpPr>
              <p:cNvPr id="113" name="Rectangle 2"/>
              <p:cNvSpPr>
                <a:spLocks/>
              </p:cNvSpPr>
              <p:nvPr/>
            </p:nvSpPr>
            <p:spPr bwMode="auto">
              <a:xfrm>
                <a:off x="3962400" y="38100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79" name="Rectangle 39"/>
              <p:cNvSpPr>
                <a:spLocks/>
              </p:cNvSpPr>
              <p:nvPr/>
            </p:nvSpPr>
            <p:spPr bwMode="auto">
              <a:xfrm>
                <a:off x="4156075" y="3811588"/>
                <a:ext cx="844550" cy="984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485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82%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038600" y="5095501"/>
              <a:ext cx="1224337" cy="1240212"/>
              <a:chOff x="4038600" y="5089525"/>
              <a:chExt cx="1224337" cy="1240212"/>
            </a:xfrm>
          </p:grpSpPr>
          <p:sp>
            <p:nvSpPr>
              <p:cNvPr id="116" name="Rectangle 2"/>
              <p:cNvSpPr>
                <a:spLocks/>
              </p:cNvSpPr>
              <p:nvPr/>
            </p:nvSpPr>
            <p:spPr bwMode="auto">
              <a:xfrm>
                <a:off x="4038600" y="5105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77" name="Rectangle 42"/>
              <p:cNvSpPr>
                <a:spLocks/>
              </p:cNvSpPr>
              <p:nvPr/>
            </p:nvSpPr>
            <p:spPr bwMode="auto">
              <a:xfrm>
                <a:off x="4038600" y="5089525"/>
                <a:ext cx="1219200" cy="1231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052</a:t>
                </a: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107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18%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438400" y="3709988"/>
            <a:ext cx="1224337" cy="1248149"/>
            <a:chOff x="2514600" y="3709988"/>
            <a:chExt cx="1224337" cy="1248149"/>
          </a:xfrm>
        </p:grpSpPr>
        <p:sp>
          <p:nvSpPr>
            <p:cNvPr id="112" name="Rectangle 2"/>
            <p:cNvSpPr>
              <a:spLocks/>
            </p:cNvSpPr>
            <p:nvPr/>
          </p:nvSpPr>
          <p:spPr bwMode="auto">
            <a:xfrm>
              <a:off x="2514600" y="37338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70" name="Rectangle 48"/>
            <p:cNvSpPr>
              <a:spLocks/>
            </p:cNvSpPr>
            <p:nvPr/>
          </p:nvSpPr>
          <p:spPr bwMode="auto">
            <a:xfrm>
              <a:off x="2595563" y="3709988"/>
              <a:ext cx="1003300" cy="12303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took </a:t>
              </a:r>
            </a:p>
            <a:p>
              <a:pPr algn="ctr"/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ENG 052</a:t>
              </a:r>
            </a:p>
            <a:p>
              <a:pPr algn="ctr"/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Fa07-</a:t>
              </a:r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Fa10</a:t>
              </a:r>
              <a:endParaRPr lang="en-US" sz="1600" dirty="0"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/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592</a:t>
              </a:r>
              <a:endParaRPr lang="en-US" sz="1600" dirty="0"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/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100%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57800" y="3709988"/>
            <a:ext cx="1620278" cy="2625725"/>
            <a:chOff x="5257800" y="3709988"/>
            <a:chExt cx="1620278" cy="2625725"/>
          </a:xfrm>
        </p:grpSpPr>
        <p:grpSp>
          <p:nvGrpSpPr>
            <p:cNvPr id="121" name="Group 120"/>
            <p:cNvGrpSpPr/>
            <p:nvPr/>
          </p:nvGrpSpPr>
          <p:grpSpPr>
            <a:xfrm>
              <a:off x="5257800" y="4267200"/>
              <a:ext cx="533400" cy="1435101"/>
              <a:chOff x="381000" y="3479800"/>
              <a:chExt cx="533400" cy="1435101"/>
            </a:xfrm>
          </p:grpSpPr>
          <p:sp>
            <p:nvSpPr>
              <p:cNvPr id="122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3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638800" y="3709988"/>
              <a:ext cx="1224337" cy="1224337"/>
              <a:chOff x="5562600" y="3733800"/>
              <a:chExt cx="1224337" cy="1224337"/>
            </a:xfrm>
          </p:grpSpPr>
          <p:sp>
            <p:nvSpPr>
              <p:cNvPr id="114" name="Rectangle 2"/>
              <p:cNvSpPr>
                <a:spLocks/>
              </p:cNvSpPr>
              <p:nvPr/>
            </p:nvSpPr>
            <p:spPr bwMode="auto">
              <a:xfrm>
                <a:off x="5562600" y="3733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68" name="Rectangle 52"/>
              <p:cNvSpPr>
                <a:spLocks/>
              </p:cNvSpPr>
              <p:nvPr/>
            </p:nvSpPr>
            <p:spPr bwMode="auto">
              <a:xfrm>
                <a:off x="5562600" y="3824288"/>
                <a:ext cx="1219200" cy="984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592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100%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653741" y="5091953"/>
              <a:ext cx="1224337" cy="1243760"/>
              <a:chOff x="5653741" y="5091953"/>
              <a:chExt cx="1224337" cy="1243760"/>
            </a:xfrm>
          </p:grpSpPr>
          <p:sp>
            <p:nvSpPr>
              <p:cNvPr id="115" name="Rectangle 2"/>
              <p:cNvSpPr>
                <a:spLocks/>
              </p:cNvSpPr>
              <p:nvPr/>
            </p:nvSpPr>
            <p:spPr bwMode="auto">
              <a:xfrm>
                <a:off x="5653741" y="5091953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66" name="Rectangle 55"/>
              <p:cNvSpPr>
                <a:spLocks/>
              </p:cNvSpPr>
              <p:nvPr/>
            </p:nvSpPr>
            <p:spPr bwMode="auto">
              <a:xfrm>
                <a:off x="5715001" y="5105400"/>
                <a:ext cx="1117600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no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more writing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courses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0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0%</a:t>
                </a:r>
              </a:p>
            </p:txBody>
          </p:sp>
        </p:grpSp>
      </p:grpSp>
      <p:sp>
        <p:nvSpPr>
          <p:cNvPr id="29710" name="Rectangle 36"/>
          <p:cNvSpPr>
            <a:spLocks/>
          </p:cNvSpPr>
          <p:nvPr/>
        </p:nvSpPr>
        <p:spPr bwMode="auto">
          <a:xfrm>
            <a:off x="5638800" y="5105400"/>
            <a:ext cx="1270000" cy="1244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4038600" y="228600"/>
            <a:ext cx="1270000" cy="4699000"/>
            <a:chOff x="-384" y="48"/>
            <a:chExt cx="800" cy="2960"/>
          </a:xfrm>
        </p:grpSpPr>
        <p:sp>
          <p:nvSpPr>
            <p:cNvPr id="31758" name="Rectangle 47"/>
            <p:cNvSpPr>
              <a:spLocks/>
            </p:cNvSpPr>
            <p:nvPr/>
          </p:nvSpPr>
          <p:spPr bwMode="auto">
            <a:xfrm>
              <a:off x="-384" y="48"/>
              <a:ext cx="800" cy="8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759" name="Rectangle 48"/>
            <p:cNvSpPr>
              <a:spLocks/>
            </p:cNvSpPr>
            <p:nvPr/>
          </p:nvSpPr>
          <p:spPr bwMode="auto">
            <a:xfrm>
              <a:off x="-384" y="2219"/>
              <a:ext cx="800" cy="789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6" name="Rectangle 36"/>
          <p:cNvSpPr>
            <a:spLocks/>
          </p:cNvSpPr>
          <p:nvPr/>
        </p:nvSpPr>
        <p:spPr bwMode="auto">
          <a:xfrm>
            <a:off x="5638800" y="1676400"/>
            <a:ext cx="1270000" cy="12700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8" name="Rectangle 4"/>
          <p:cNvSpPr>
            <a:spLocks/>
          </p:cNvSpPr>
          <p:nvPr/>
        </p:nvSpPr>
        <p:spPr bwMode="auto">
          <a:xfrm>
            <a:off x="228600" y="304800"/>
            <a:ext cx="2057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dirty="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traditional </a:t>
            </a:r>
            <a:r>
              <a:rPr lang="en-US" sz="2000" dirty="0">
                <a:latin typeface="+mn-lt"/>
                <a:ea typeface="Arial" charset="0"/>
                <a:cs typeface="Arial" charset="0"/>
                <a:sym typeface="Arial" charset="0"/>
              </a:rPr>
              <a:t>developmental </a:t>
            </a:r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students: </a:t>
            </a:r>
          </a:p>
          <a:p>
            <a:r>
              <a:rPr lang="en-US" sz="2000" dirty="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all 2007 –</a:t>
            </a:r>
          </a:p>
          <a:p>
            <a:r>
              <a:rPr lang="en-US" sz="2000" dirty="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all 2010</a:t>
            </a:r>
            <a:endParaRPr lang="en-US" sz="2000" dirty="0">
              <a:latin typeface="+mn-lt"/>
              <a:ea typeface="Arial" charset="0"/>
              <a:cs typeface="Arial" charset="0"/>
              <a:sym typeface="Arial" charset="0"/>
            </a:endParaRPr>
          </a:p>
        </p:txBody>
      </p:sp>
      <p:sp>
        <p:nvSpPr>
          <p:cNvPr id="79" name="Rectangle 4"/>
          <p:cNvSpPr>
            <a:spLocks/>
          </p:cNvSpPr>
          <p:nvPr/>
        </p:nvSpPr>
        <p:spPr bwMode="auto">
          <a:xfrm>
            <a:off x="381000" y="3657600"/>
            <a:ext cx="198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dirty="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endParaRPr lang="en-US" sz="2000" dirty="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ALP students:</a:t>
            </a:r>
          </a:p>
          <a:p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2000" dirty="0">
                <a:ea typeface="Arial" charset="0"/>
                <a:cs typeface="Arial" charset="0"/>
                <a:sym typeface="Arial" charset="0"/>
              </a:rPr>
              <a:t>fall 2007 –</a:t>
            </a:r>
          </a:p>
          <a:p>
            <a:r>
              <a:rPr lang="en-US" sz="2000" dirty="0">
                <a:ea typeface="Arial" charset="0"/>
                <a:cs typeface="Arial" charset="0"/>
                <a:sym typeface="Arial" charset="0"/>
              </a:rPr>
              <a:t>fall 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4095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data from Cho, Kopko, &amp; Jenkins, 2012 (CCRC)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376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nimBg="1"/>
      <p:bldP spid="7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657600" y="228600"/>
            <a:ext cx="1605337" cy="2672137"/>
            <a:chOff x="3657600" y="228600"/>
            <a:chExt cx="1605337" cy="2672137"/>
          </a:xfrm>
        </p:grpSpPr>
        <p:grpSp>
          <p:nvGrpSpPr>
            <p:cNvPr id="85" name="Group 84"/>
            <p:cNvGrpSpPr/>
            <p:nvPr/>
          </p:nvGrpSpPr>
          <p:grpSpPr>
            <a:xfrm>
              <a:off x="3657600" y="914400"/>
              <a:ext cx="533400" cy="1435101"/>
              <a:chOff x="381000" y="3479800"/>
              <a:chExt cx="533400" cy="1435101"/>
            </a:xfrm>
          </p:grpSpPr>
          <p:sp>
            <p:nvSpPr>
              <p:cNvPr id="86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7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8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038600" y="228600"/>
              <a:ext cx="1224337" cy="1224337"/>
              <a:chOff x="4038600" y="304800"/>
              <a:chExt cx="1224337" cy="1224337"/>
            </a:xfrm>
          </p:grpSpPr>
          <p:sp>
            <p:nvSpPr>
              <p:cNvPr id="108" name="Rectangle 2"/>
              <p:cNvSpPr>
                <a:spLocks/>
              </p:cNvSpPr>
              <p:nvPr/>
            </p:nvSpPr>
            <p:spPr bwMode="auto">
              <a:xfrm>
                <a:off x="40386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5" name="Rectangle 10"/>
              <p:cNvSpPr>
                <a:spLocks/>
              </p:cNvSpPr>
              <p:nvPr/>
            </p:nvSpPr>
            <p:spPr bwMode="auto">
              <a:xfrm>
                <a:off x="4038600" y="381000"/>
                <a:ext cx="1219200" cy="984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3604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65%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38600" y="1676400"/>
              <a:ext cx="1224337" cy="1224337"/>
              <a:chOff x="4114800" y="1676400"/>
              <a:chExt cx="1224337" cy="1224337"/>
            </a:xfrm>
          </p:grpSpPr>
          <p:sp>
            <p:nvSpPr>
              <p:cNvPr id="110" name="Rectangle 2"/>
              <p:cNvSpPr>
                <a:spLocks/>
              </p:cNvSpPr>
              <p:nvPr/>
            </p:nvSpPr>
            <p:spPr bwMode="auto">
              <a:xfrm>
                <a:off x="4114800" y="1676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3" name="Rectangle 13"/>
              <p:cNvSpPr>
                <a:spLocks/>
              </p:cNvSpPr>
              <p:nvPr/>
            </p:nvSpPr>
            <p:spPr bwMode="auto">
              <a:xfrm>
                <a:off x="4114800" y="1752600"/>
                <a:ext cx="1203325" cy="9848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  did </a:t>
                </a: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not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       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1941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35%</a:t>
                </a:r>
              </a:p>
            </p:txBody>
          </p:sp>
        </p:grpSp>
      </p:grpSp>
      <p:sp>
        <p:nvSpPr>
          <p:cNvPr id="31748" name="Line 45"/>
          <p:cNvSpPr>
            <a:spLocks noChangeShapeType="1"/>
          </p:cNvSpPr>
          <p:nvPr/>
        </p:nvSpPr>
        <p:spPr bwMode="auto">
          <a:xfrm>
            <a:off x="355600" y="3378200"/>
            <a:ext cx="8077200" cy="1588"/>
          </a:xfrm>
          <a:prstGeom prst="line">
            <a:avLst/>
          </a:prstGeom>
          <a:noFill/>
          <a:ln w="38100">
            <a:solidFill>
              <a:srgbClr val="615CB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438400" y="228600"/>
            <a:ext cx="1224337" cy="1230313"/>
            <a:chOff x="2438400" y="304800"/>
            <a:chExt cx="1224337" cy="1230313"/>
          </a:xfrm>
        </p:grpSpPr>
        <p:sp>
          <p:nvSpPr>
            <p:cNvPr id="107" name="Rectangle 2"/>
            <p:cNvSpPr>
              <a:spLocks/>
            </p:cNvSpPr>
            <p:nvPr/>
          </p:nvSpPr>
          <p:spPr bwMode="auto">
            <a:xfrm>
              <a:off x="2438400" y="3048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Rectangle 3"/>
            <p:cNvSpPr>
              <a:spLocks/>
            </p:cNvSpPr>
            <p:nvPr/>
          </p:nvSpPr>
          <p:spPr bwMode="auto">
            <a:xfrm>
              <a:off x="2438400" y="304800"/>
              <a:ext cx="1219199" cy="1230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took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ENG 052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Fa07-</a:t>
              </a:r>
              <a:r>
                <a:rPr lang="en-US" sz="1600" dirty="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Fa10</a:t>
              </a:r>
              <a:endParaRPr lang="en-US" sz="1600" dirty="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</a:rPr>
                <a:t>5545 </a:t>
              </a:r>
              <a:endParaRPr lang="en-US" sz="1600" dirty="0" smtClean="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100%</a:t>
              </a:r>
              <a:endParaRPr lang="en-US" sz="1600" dirty="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57800" y="228600"/>
            <a:ext cx="1605337" cy="2678113"/>
            <a:chOff x="5257800" y="228600"/>
            <a:chExt cx="1605337" cy="2678113"/>
          </a:xfrm>
        </p:grpSpPr>
        <p:grpSp>
          <p:nvGrpSpPr>
            <p:cNvPr id="89" name="Group 88"/>
            <p:cNvGrpSpPr/>
            <p:nvPr/>
          </p:nvGrpSpPr>
          <p:grpSpPr>
            <a:xfrm>
              <a:off x="5257800" y="914400"/>
              <a:ext cx="533400" cy="1435101"/>
              <a:chOff x="381000" y="3479800"/>
              <a:chExt cx="533400" cy="1435101"/>
            </a:xfrm>
          </p:grpSpPr>
          <p:sp>
            <p:nvSpPr>
              <p:cNvPr id="90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1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2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638800" y="228600"/>
              <a:ext cx="1224337" cy="1306513"/>
              <a:chOff x="5638800" y="228600"/>
              <a:chExt cx="1224337" cy="1306513"/>
            </a:xfrm>
          </p:grpSpPr>
          <p:sp>
            <p:nvSpPr>
              <p:cNvPr id="109" name="Rectangle 2"/>
              <p:cNvSpPr>
                <a:spLocks/>
              </p:cNvSpPr>
              <p:nvPr/>
            </p:nvSpPr>
            <p:spPr bwMode="auto">
              <a:xfrm>
                <a:off x="5638800" y="2286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5" name="Rectangle 18"/>
              <p:cNvSpPr>
                <a:spLocks/>
              </p:cNvSpPr>
              <p:nvPr/>
            </p:nvSpPr>
            <p:spPr bwMode="auto">
              <a:xfrm>
                <a:off x="5638800" y="304800"/>
                <a:ext cx="1219201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2661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48%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endPara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638800" y="1676400"/>
              <a:ext cx="1224337" cy="1230313"/>
              <a:chOff x="5638800" y="1676400"/>
              <a:chExt cx="1224337" cy="1230313"/>
            </a:xfrm>
          </p:grpSpPr>
          <p:sp>
            <p:nvSpPr>
              <p:cNvPr id="111" name="Rectangle 2"/>
              <p:cNvSpPr>
                <a:spLocks/>
              </p:cNvSpPr>
              <p:nvPr/>
            </p:nvSpPr>
            <p:spPr bwMode="auto">
              <a:xfrm>
                <a:off x="5638800" y="1676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" name="Rectangle 21"/>
              <p:cNvSpPr>
                <a:spLocks/>
              </p:cNvSpPr>
              <p:nvPr/>
            </p:nvSpPr>
            <p:spPr bwMode="auto">
              <a:xfrm>
                <a:off x="5715000" y="1676400"/>
                <a:ext cx="1117601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no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more writing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courses</a:t>
                </a: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943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17%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657600" y="3709988"/>
            <a:ext cx="1605337" cy="2625725"/>
            <a:chOff x="3657600" y="3709988"/>
            <a:chExt cx="1605337" cy="2625725"/>
          </a:xfrm>
        </p:grpSpPr>
        <p:grpSp>
          <p:nvGrpSpPr>
            <p:cNvPr id="117" name="Group 116"/>
            <p:cNvGrpSpPr/>
            <p:nvPr/>
          </p:nvGrpSpPr>
          <p:grpSpPr>
            <a:xfrm>
              <a:off x="3657600" y="4267200"/>
              <a:ext cx="533400" cy="1435101"/>
              <a:chOff x="381000" y="3479800"/>
              <a:chExt cx="533400" cy="1435101"/>
            </a:xfrm>
          </p:grpSpPr>
          <p:sp>
            <p:nvSpPr>
              <p:cNvPr id="118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9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0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038600" y="3709988"/>
              <a:ext cx="1224337" cy="1224337"/>
              <a:chOff x="3962400" y="3810000"/>
              <a:chExt cx="1224337" cy="1224337"/>
            </a:xfrm>
          </p:grpSpPr>
          <p:sp>
            <p:nvSpPr>
              <p:cNvPr id="113" name="Rectangle 2"/>
              <p:cNvSpPr>
                <a:spLocks/>
              </p:cNvSpPr>
              <p:nvPr/>
            </p:nvSpPr>
            <p:spPr bwMode="auto">
              <a:xfrm>
                <a:off x="3962400" y="38100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79" name="Rectangle 39"/>
              <p:cNvSpPr>
                <a:spLocks/>
              </p:cNvSpPr>
              <p:nvPr/>
            </p:nvSpPr>
            <p:spPr bwMode="auto">
              <a:xfrm>
                <a:off x="4156075" y="3811588"/>
                <a:ext cx="844550" cy="984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485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82%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038600" y="5095501"/>
              <a:ext cx="1224337" cy="1240212"/>
              <a:chOff x="4038600" y="5089525"/>
              <a:chExt cx="1224337" cy="1240212"/>
            </a:xfrm>
          </p:grpSpPr>
          <p:sp>
            <p:nvSpPr>
              <p:cNvPr id="116" name="Rectangle 2"/>
              <p:cNvSpPr>
                <a:spLocks/>
              </p:cNvSpPr>
              <p:nvPr/>
            </p:nvSpPr>
            <p:spPr bwMode="auto">
              <a:xfrm>
                <a:off x="4038600" y="5105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77" name="Rectangle 42"/>
              <p:cNvSpPr>
                <a:spLocks/>
              </p:cNvSpPr>
              <p:nvPr/>
            </p:nvSpPr>
            <p:spPr bwMode="auto">
              <a:xfrm>
                <a:off x="4038600" y="5089525"/>
                <a:ext cx="1219200" cy="1231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052</a:t>
                </a: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107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18%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438400" y="3709988"/>
            <a:ext cx="1224337" cy="1248149"/>
            <a:chOff x="2514600" y="3709988"/>
            <a:chExt cx="1224337" cy="1248149"/>
          </a:xfrm>
        </p:grpSpPr>
        <p:sp>
          <p:nvSpPr>
            <p:cNvPr id="112" name="Rectangle 2"/>
            <p:cNvSpPr>
              <a:spLocks/>
            </p:cNvSpPr>
            <p:nvPr/>
          </p:nvSpPr>
          <p:spPr bwMode="auto">
            <a:xfrm>
              <a:off x="2514600" y="37338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70" name="Rectangle 48"/>
            <p:cNvSpPr>
              <a:spLocks/>
            </p:cNvSpPr>
            <p:nvPr/>
          </p:nvSpPr>
          <p:spPr bwMode="auto">
            <a:xfrm>
              <a:off x="2595563" y="3709988"/>
              <a:ext cx="1003300" cy="12303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took </a:t>
              </a:r>
            </a:p>
            <a:p>
              <a:pPr algn="ctr"/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ENG 052</a:t>
              </a:r>
            </a:p>
            <a:p>
              <a:pPr algn="ctr"/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Fa07-</a:t>
              </a:r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Fa10</a:t>
              </a:r>
              <a:endParaRPr lang="en-US" sz="1600" dirty="0"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/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592</a:t>
              </a:r>
              <a:endParaRPr lang="en-US" sz="1600" dirty="0"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/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100%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57800" y="3709988"/>
            <a:ext cx="1620278" cy="2625725"/>
            <a:chOff x="5257800" y="3709988"/>
            <a:chExt cx="1620278" cy="2625725"/>
          </a:xfrm>
        </p:grpSpPr>
        <p:grpSp>
          <p:nvGrpSpPr>
            <p:cNvPr id="121" name="Group 120"/>
            <p:cNvGrpSpPr/>
            <p:nvPr/>
          </p:nvGrpSpPr>
          <p:grpSpPr>
            <a:xfrm>
              <a:off x="5257800" y="4267200"/>
              <a:ext cx="533400" cy="1435101"/>
              <a:chOff x="381000" y="3479800"/>
              <a:chExt cx="533400" cy="1435101"/>
            </a:xfrm>
          </p:grpSpPr>
          <p:sp>
            <p:nvSpPr>
              <p:cNvPr id="122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3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638800" y="3709988"/>
              <a:ext cx="1224337" cy="1224337"/>
              <a:chOff x="5562600" y="3733800"/>
              <a:chExt cx="1224337" cy="1224337"/>
            </a:xfrm>
          </p:grpSpPr>
          <p:sp>
            <p:nvSpPr>
              <p:cNvPr id="114" name="Rectangle 2"/>
              <p:cNvSpPr>
                <a:spLocks/>
              </p:cNvSpPr>
              <p:nvPr/>
            </p:nvSpPr>
            <p:spPr bwMode="auto">
              <a:xfrm>
                <a:off x="5562600" y="3733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68" name="Rectangle 52"/>
              <p:cNvSpPr>
                <a:spLocks/>
              </p:cNvSpPr>
              <p:nvPr/>
            </p:nvSpPr>
            <p:spPr bwMode="auto">
              <a:xfrm>
                <a:off x="5562600" y="3824288"/>
                <a:ext cx="1219200" cy="984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592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100%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653741" y="5091953"/>
              <a:ext cx="1224337" cy="1243760"/>
              <a:chOff x="5653741" y="5091953"/>
              <a:chExt cx="1224337" cy="1243760"/>
            </a:xfrm>
          </p:grpSpPr>
          <p:sp>
            <p:nvSpPr>
              <p:cNvPr id="115" name="Rectangle 2"/>
              <p:cNvSpPr>
                <a:spLocks/>
              </p:cNvSpPr>
              <p:nvPr/>
            </p:nvSpPr>
            <p:spPr bwMode="auto">
              <a:xfrm>
                <a:off x="5653741" y="5091953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66" name="Rectangle 55"/>
              <p:cNvSpPr>
                <a:spLocks/>
              </p:cNvSpPr>
              <p:nvPr/>
            </p:nvSpPr>
            <p:spPr bwMode="auto">
              <a:xfrm>
                <a:off x="5715001" y="5105400"/>
                <a:ext cx="1117600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no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more writing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courses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0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0%</a:t>
                </a:r>
              </a:p>
            </p:txBody>
          </p:sp>
        </p:grpSp>
      </p:grpSp>
      <p:sp>
        <p:nvSpPr>
          <p:cNvPr id="78" name="Rectangle 4"/>
          <p:cNvSpPr>
            <a:spLocks/>
          </p:cNvSpPr>
          <p:nvPr/>
        </p:nvSpPr>
        <p:spPr bwMode="auto">
          <a:xfrm>
            <a:off x="228600" y="304800"/>
            <a:ext cx="2057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dirty="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traditional </a:t>
            </a:r>
            <a:r>
              <a:rPr lang="en-US" sz="2000" dirty="0">
                <a:latin typeface="+mn-lt"/>
                <a:ea typeface="Arial" charset="0"/>
                <a:cs typeface="Arial" charset="0"/>
                <a:sym typeface="Arial" charset="0"/>
              </a:rPr>
              <a:t>developmental </a:t>
            </a:r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students: </a:t>
            </a:r>
          </a:p>
          <a:p>
            <a:r>
              <a:rPr lang="en-US" sz="2000" dirty="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all 2007 –</a:t>
            </a:r>
          </a:p>
          <a:p>
            <a:r>
              <a:rPr lang="en-US" sz="2000" dirty="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all 2010</a:t>
            </a:r>
            <a:endParaRPr lang="en-US" sz="2000" dirty="0">
              <a:latin typeface="+mn-lt"/>
              <a:ea typeface="Arial" charset="0"/>
              <a:cs typeface="Arial" charset="0"/>
              <a:sym typeface="Arial" charset="0"/>
            </a:endParaRPr>
          </a:p>
        </p:txBody>
      </p:sp>
      <p:sp>
        <p:nvSpPr>
          <p:cNvPr id="79" name="Rectangle 4"/>
          <p:cNvSpPr>
            <a:spLocks/>
          </p:cNvSpPr>
          <p:nvPr/>
        </p:nvSpPr>
        <p:spPr bwMode="auto">
          <a:xfrm>
            <a:off x="381000" y="3657600"/>
            <a:ext cx="198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dirty="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endParaRPr lang="en-US" sz="2000" dirty="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ALP students:</a:t>
            </a:r>
          </a:p>
          <a:p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2000" dirty="0">
                <a:ea typeface="Arial" charset="0"/>
                <a:cs typeface="Arial" charset="0"/>
                <a:sym typeface="Arial" charset="0"/>
              </a:rPr>
              <a:t>fall 2007 –</a:t>
            </a:r>
          </a:p>
          <a:p>
            <a:r>
              <a:rPr lang="en-US" sz="2000" dirty="0">
                <a:ea typeface="Arial" charset="0"/>
                <a:cs typeface="Arial" charset="0"/>
                <a:sym typeface="Arial" charset="0"/>
              </a:rPr>
              <a:t>fall 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4095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data from Cho, </a:t>
            </a:r>
            <a:r>
              <a:rPr lang="en-US" sz="2000" dirty="0" err="1" smtClean="0">
                <a:latin typeface="+mn-lt"/>
              </a:rPr>
              <a:t>Kopko</a:t>
            </a:r>
            <a:r>
              <a:rPr lang="en-US" sz="2000" dirty="0" smtClean="0">
                <a:latin typeface="+mn-lt"/>
              </a:rPr>
              <a:t>, &amp; Jenkins, 2012 (CCRC)</a:t>
            </a:r>
            <a:endParaRPr lang="en-US" sz="2000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8000" y="228600"/>
            <a:ext cx="1529137" cy="2678113"/>
            <a:chOff x="6858000" y="228600"/>
            <a:chExt cx="1529137" cy="2678113"/>
          </a:xfrm>
        </p:grpSpPr>
        <p:grpSp>
          <p:nvGrpSpPr>
            <p:cNvPr id="2" name="Group 1"/>
            <p:cNvGrpSpPr/>
            <p:nvPr/>
          </p:nvGrpSpPr>
          <p:grpSpPr>
            <a:xfrm>
              <a:off x="6858000" y="914400"/>
              <a:ext cx="533400" cy="1435101"/>
              <a:chOff x="7686872" y="3962400"/>
              <a:chExt cx="533400" cy="1435101"/>
            </a:xfrm>
          </p:grpSpPr>
          <p:sp>
            <p:nvSpPr>
              <p:cNvPr id="72" name="Line 14"/>
              <p:cNvSpPr>
                <a:spLocks noChangeShapeType="1"/>
              </p:cNvSpPr>
              <p:nvPr/>
            </p:nvSpPr>
            <p:spPr bwMode="auto">
              <a:xfrm flipH="1">
                <a:off x="7850188" y="53975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4" name="Line 6"/>
              <p:cNvSpPr>
                <a:spLocks noChangeShapeType="1"/>
              </p:cNvSpPr>
              <p:nvPr/>
            </p:nvSpPr>
            <p:spPr bwMode="auto">
              <a:xfrm>
                <a:off x="7686872" y="39878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7" name="Line 7"/>
              <p:cNvSpPr>
                <a:spLocks noChangeShapeType="1"/>
              </p:cNvSpPr>
              <p:nvPr/>
            </p:nvSpPr>
            <p:spPr bwMode="auto">
              <a:xfrm>
                <a:off x="7848600" y="39624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7162800" y="228600"/>
              <a:ext cx="1224337" cy="1230313"/>
              <a:chOff x="2438400" y="304800"/>
              <a:chExt cx="1224337" cy="1230313"/>
            </a:xfrm>
          </p:grpSpPr>
          <p:sp>
            <p:nvSpPr>
              <p:cNvPr id="67" name="Rectangle 2"/>
              <p:cNvSpPr>
                <a:spLocks/>
              </p:cNvSpPr>
              <p:nvPr/>
            </p:nvSpPr>
            <p:spPr bwMode="auto">
              <a:xfrm>
                <a:off x="24384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8" name="Rectangle 3"/>
              <p:cNvSpPr>
                <a:spLocks/>
              </p:cNvSpPr>
              <p:nvPr/>
            </p:nvSpPr>
            <p:spPr bwMode="auto">
              <a:xfrm>
                <a:off x="2438400" y="304800"/>
                <a:ext cx="1219199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</a:rPr>
                  <a:t> 1829</a:t>
                </a:r>
                <a:endParaRPr lang="en-US" sz="1600" dirty="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33%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7162800" y="1676400"/>
              <a:ext cx="1224337" cy="1230313"/>
              <a:chOff x="2438400" y="304800"/>
              <a:chExt cx="1224337" cy="1230313"/>
            </a:xfrm>
          </p:grpSpPr>
          <p:sp>
            <p:nvSpPr>
              <p:cNvPr id="70" name="Rectangle 2"/>
              <p:cNvSpPr>
                <a:spLocks/>
              </p:cNvSpPr>
              <p:nvPr/>
            </p:nvSpPr>
            <p:spPr bwMode="auto">
              <a:xfrm>
                <a:off x="24384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1" name="Rectangle 3"/>
              <p:cNvSpPr>
                <a:spLocks/>
              </p:cNvSpPr>
              <p:nvPr/>
            </p:nvSpPr>
            <p:spPr bwMode="auto">
              <a:xfrm>
                <a:off x="2438400" y="304800"/>
                <a:ext cx="1219199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 pass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832</a:t>
                </a:r>
              </a:p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15%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6819513" y="3696849"/>
            <a:ext cx="1529137" cy="2678510"/>
            <a:chOff x="6858000" y="228600"/>
            <a:chExt cx="1529137" cy="2678510"/>
          </a:xfrm>
        </p:grpSpPr>
        <p:grpSp>
          <p:nvGrpSpPr>
            <p:cNvPr id="81" name="Group 80"/>
            <p:cNvGrpSpPr/>
            <p:nvPr/>
          </p:nvGrpSpPr>
          <p:grpSpPr>
            <a:xfrm>
              <a:off x="6858000" y="849751"/>
              <a:ext cx="533400" cy="1435101"/>
              <a:chOff x="7686872" y="3897751"/>
              <a:chExt cx="533400" cy="1435101"/>
            </a:xfrm>
          </p:grpSpPr>
          <p:sp>
            <p:nvSpPr>
              <p:cNvPr id="96" name="Line 14"/>
              <p:cNvSpPr>
                <a:spLocks noChangeShapeType="1"/>
              </p:cNvSpPr>
              <p:nvPr/>
            </p:nvSpPr>
            <p:spPr bwMode="auto">
              <a:xfrm flipH="1">
                <a:off x="7850188" y="5332852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7" name="Line 6"/>
              <p:cNvSpPr>
                <a:spLocks noChangeShapeType="1"/>
              </p:cNvSpPr>
              <p:nvPr/>
            </p:nvSpPr>
            <p:spPr bwMode="auto">
              <a:xfrm>
                <a:off x="7686872" y="3923151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8" name="Line 7"/>
              <p:cNvSpPr>
                <a:spLocks noChangeShapeType="1"/>
              </p:cNvSpPr>
              <p:nvPr/>
            </p:nvSpPr>
            <p:spPr bwMode="auto">
              <a:xfrm>
                <a:off x="7848600" y="3897751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162800" y="228600"/>
              <a:ext cx="1224337" cy="1230313"/>
              <a:chOff x="2438400" y="304800"/>
              <a:chExt cx="1224337" cy="1230313"/>
            </a:xfrm>
          </p:grpSpPr>
          <p:sp>
            <p:nvSpPr>
              <p:cNvPr id="94" name="Rectangle 2"/>
              <p:cNvSpPr>
                <a:spLocks/>
              </p:cNvSpPr>
              <p:nvPr/>
            </p:nvSpPr>
            <p:spPr bwMode="auto">
              <a:xfrm>
                <a:off x="24384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5" name="Rectangle 3"/>
              <p:cNvSpPr>
                <a:spLocks/>
              </p:cNvSpPr>
              <p:nvPr/>
            </p:nvSpPr>
            <p:spPr bwMode="auto">
              <a:xfrm>
                <a:off x="2438400" y="304800"/>
                <a:ext cx="1219199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</a:rPr>
                  <a:t> 438</a:t>
                </a:r>
                <a:endParaRPr lang="en-US" sz="1600" dirty="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ea typeface="Arial" charset="0"/>
                    <a:cs typeface="Arial" charset="0"/>
                    <a:sym typeface="Arial" charset="0"/>
                  </a:rPr>
                  <a:t>74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%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162800" y="1676004"/>
              <a:ext cx="1224337" cy="1231106"/>
              <a:chOff x="2438400" y="304404"/>
              <a:chExt cx="1224337" cy="1231106"/>
            </a:xfrm>
          </p:grpSpPr>
          <p:sp>
            <p:nvSpPr>
              <p:cNvPr id="84" name="Rectangle 2"/>
              <p:cNvSpPr>
                <a:spLocks/>
              </p:cNvSpPr>
              <p:nvPr/>
            </p:nvSpPr>
            <p:spPr bwMode="auto">
              <a:xfrm>
                <a:off x="24384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3" name="Rectangle 3"/>
              <p:cNvSpPr>
                <a:spLocks/>
              </p:cNvSpPr>
              <p:nvPr/>
            </p:nvSpPr>
            <p:spPr bwMode="auto">
              <a:xfrm>
                <a:off x="2438400" y="304404"/>
                <a:ext cx="1219199" cy="1231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 pass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154</a:t>
                </a:r>
              </a:p>
              <a:p>
                <a:pPr algn="ctr">
                  <a:defRPr/>
                </a:pPr>
                <a:r>
                  <a:rPr lang="en-US" sz="1600" dirty="0" smtClean="0">
                    <a:ea typeface="Arial" charset="0"/>
                    <a:cs typeface="Arial" charset="0"/>
                    <a:sym typeface="Arial" charset="0"/>
                  </a:rPr>
                  <a:t>26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%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99" name="Group 76"/>
          <p:cNvGrpSpPr>
            <a:grpSpLocks/>
          </p:cNvGrpSpPr>
          <p:nvPr/>
        </p:nvGrpSpPr>
        <p:grpSpPr bwMode="auto">
          <a:xfrm>
            <a:off x="7162800" y="228600"/>
            <a:ext cx="1219200" cy="4724400"/>
            <a:chOff x="6324600" y="1530350"/>
            <a:chExt cx="1219200" cy="4724400"/>
          </a:xfrm>
        </p:grpSpPr>
        <p:sp>
          <p:nvSpPr>
            <p:cNvPr id="100" name="Rectangle 60"/>
            <p:cNvSpPr>
              <a:spLocks/>
            </p:cNvSpPr>
            <p:nvPr/>
          </p:nvSpPr>
          <p:spPr bwMode="auto">
            <a:xfrm>
              <a:off x="6324600" y="5035550"/>
              <a:ext cx="1219200" cy="12192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59"/>
            <p:cNvSpPr>
              <a:spLocks/>
            </p:cNvSpPr>
            <p:nvPr/>
          </p:nvSpPr>
          <p:spPr bwMode="auto">
            <a:xfrm>
              <a:off x="6324600" y="1530350"/>
              <a:ext cx="1219200" cy="1270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199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88"/>
          <p:cNvGrpSpPr>
            <a:grpSpLocks/>
          </p:cNvGrpSpPr>
          <p:nvPr/>
        </p:nvGrpSpPr>
        <p:grpSpPr bwMode="auto">
          <a:xfrm>
            <a:off x="6754813" y="355601"/>
            <a:ext cx="1714500" cy="2768600"/>
            <a:chOff x="0" y="0"/>
            <a:chExt cx="1080" cy="1744"/>
          </a:xfrm>
        </p:grpSpPr>
        <p:grpSp>
          <p:nvGrpSpPr>
            <p:cNvPr id="153" name="Group 89"/>
            <p:cNvGrpSpPr>
              <a:grpSpLocks/>
            </p:cNvGrpSpPr>
            <p:nvPr/>
          </p:nvGrpSpPr>
          <p:grpSpPr bwMode="auto">
            <a:xfrm>
              <a:off x="0" y="0"/>
              <a:ext cx="1080" cy="1744"/>
              <a:chOff x="0" y="0"/>
              <a:chExt cx="1080" cy="1744"/>
            </a:xfrm>
          </p:grpSpPr>
          <p:sp>
            <p:nvSpPr>
              <p:cNvPr id="156" name="Line 93"/>
              <p:cNvSpPr>
                <a:spLocks noChangeShapeType="1"/>
              </p:cNvSpPr>
              <p:nvPr/>
            </p:nvSpPr>
            <p:spPr bwMode="auto">
              <a:xfrm>
                <a:off x="159" y="1288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7" name="Rectangle 90"/>
              <p:cNvSpPr>
                <a:spLocks/>
              </p:cNvSpPr>
              <p:nvPr/>
            </p:nvSpPr>
            <p:spPr bwMode="auto">
              <a:xfrm>
                <a:off x="280" y="0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8" name="Rectangle 91"/>
              <p:cNvSpPr>
                <a:spLocks/>
              </p:cNvSpPr>
              <p:nvPr/>
            </p:nvSpPr>
            <p:spPr bwMode="auto">
              <a:xfrm>
                <a:off x="280" y="944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9" name="Line 92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0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0" name="Line 94"/>
              <p:cNvSpPr>
                <a:spLocks noChangeShapeType="1"/>
              </p:cNvSpPr>
              <p:nvPr/>
            </p:nvSpPr>
            <p:spPr bwMode="auto">
              <a:xfrm>
                <a:off x="168" y="384"/>
                <a:ext cx="0" cy="912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54" name="Rectangle 95"/>
            <p:cNvSpPr>
              <a:spLocks/>
            </p:cNvSpPr>
            <p:nvPr/>
          </p:nvSpPr>
          <p:spPr bwMode="auto">
            <a:xfrm>
              <a:off x="376" y="24"/>
              <a:ext cx="62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passed</a:t>
              </a:r>
              <a:endParaRPr lang="en-US" sz="1600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>
                  <a:latin typeface="+mn-lt"/>
                  <a:ea typeface="Lucida Grande" charset="0"/>
                  <a:cs typeface="Lucida Grande" charset="0"/>
                  <a:sym typeface="Arial" charset="0"/>
                </a:rPr>
                <a:t>ENG </a:t>
              </a:r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102</a:t>
              </a:r>
              <a:endParaRPr lang="en-US" sz="1600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554</a:t>
              </a:r>
              <a:endParaRPr lang="en-US" sz="1600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10%</a:t>
              </a:r>
              <a:endParaRPr lang="en-US" sz="1600" dirty="0"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155" name="Rectangle 96"/>
            <p:cNvSpPr>
              <a:spLocks/>
            </p:cNvSpPr>
            <p:nvPr/>
          </p:nvSpPr>
          <p:spPr bwMode="auto">
            <a:xfrm>
              <a:off x="295" y="952"/>
              <a:ext cx="721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F, I, or W</a:t>
              </a:r>
              <a:endParaRPr lang="en-US" sz="1600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in</a:t>
              </a:r>
            </a:p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ENG102</a:t>
              </a:r>
              <a:endParaRPr lang="en-US" sz="1600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167</a:t>
              </a:r>
              <a:endParaRPr lang="en-US" sz="1600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3</a:t>
              </a:r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%</a:t>
              </a:r>
              <a:endParaRPr lang="en-US" sz="1600" dirty="0"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514600" y="304800"/>
            <a:ext cx="6159500" cy="6134100"/>
            <a:chOff x="2425700" y="304800"/>
            <a:chExt cx="6159500" cy="61341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3594100" y="304800"/>
              <a:ext cx="1724025" cy="2678114"/>
              <a:chOff x="3594100" y="304800"/>
              <a:chExt cx="1724025" cy="2678114"/>
            </a:xfrm>
          </p:grpSpPr>
          <p:sp>
            <p:nvSpPr>
              <p:cNvPr id="211" name="Rectangle 2"/>
              <p:cNvSpPr>
                <a:spLocks/>
              </p:cNvSpPr>
              <p:nvPr/>
            </p:nvSpPr>
            <p:spPr bwMode="auto">
              <a:xfrm>
                <a:off x="4038600" y="1676400"/>
                <a:ext cx="1270000" cy="12700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grpSp>
            <p:nvGrpSpPr>
              <p:cNvPr id="212" name="Group 5"/>
              <p:cNvGrpSpPr>
                <a:grpSpLocks/>
              </p:cNvGrpSpPr>
              <p:nvPr/>
            </p:nvGrpSpPr>
            <p:grpSpPr bwMode="auto">
              <a:xfrm>
                <a:off x="3594100" y="304800"/>
                <a:ext cx="1724025" cy="2678114"/>
                <a:chOff x="0" y="0"/>
                <a:chExt cx="1086" cy="1687"/>
              </a:xfrm>
              <a:solidFill>
                <a:srgbClr val="91C200"/>
              </a:solidFill>
            </p:grpSpPr>
            <p:sp>
              <p:nvSpPr>
                <p:cNvPr id="213" name="Line 6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288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214" name="Line 7"/>
                <p:cNvSpPr>
                  <a:spLocks noChangeShapeType="1"/>
                </p:cNvSpPr>
                <p:nvPr/>
              </p:nvSpPr>
              <p:spPr bwMode="auto">
                <a:xfrm>
                  <a:off x="176" y="368"/>
                  <a:ext cx="1" cy="904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grpSp>
              <p:nvGrpSpPr>
                <p:cNvPr id="215" name="Group 77"/>
                <p:cNvGrpSpPr>
                  <a:grpSpLocks/>
                </p:cNvGrpSpPr>
                <p:nvPr/>
              </p:nvGrpSpPr>
              <p:grpSpPr bwMode="auto">
                <a:xfrm>
                  <a:off x="280" y="0"/>
                  <a:ext cx="800" cy="800"/>
                  <a:chOff x="0" y="0"/>
                  <a:chExt cx="800" cy="800"/>
                </a:xfrm>
                <a:grpFill/>
              </p:grpSpPr>
              <p:sp>
                <p:nvSpPr>
                  <p:cNvPr id="218" name="Rectangle 9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800" cy="800"/>
                  </a:xfrm>
                  <a:prstGeom prst="rect">
                    <a:avLst/>
                  </a:prstGeom>
                  <a:solidFill>
                    <a:srgbClr val="6FAC27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  <p:sp>
                <p:nvSpPr>
                  <p:cNvPr id="219" name="Rectangle 10"/>
                  <p:cNvSpPr>
                    <a:spLocks/>
                  </p:cNvSpPr>
                  <p:nvPr/>
                </p:nvSpPr>
                <p:spPr bwMode="auto">
                  <a:xfrm>
                    <a:off x="127" y="48"/>
                    <a:ext cx="532" cy="6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1600" dirty="0">
                        <a:latin typeface="+mn-lt"/>
                        <a:ea typeface="Arial" charset="0"/>
                        <a:cs typeface="Arial" charset="0"/>
                        <a:sym typeface="Arial" charset="0"/>
                      </a:rPr>
                      <a:t>passed</a:t>
                    </a:r>
                  </a:p>
                  <a:p>
                    <a:pPr algn="ctr">
                      <a:defRPr/>
                    </a:pPr>
                    <a:r>
                      <a:rPr lang="en-US" sz="1600" dirty="0">
                        <a:latin typeface="+mn-lt"/>
                        <a:ea typeface="Arial" charset="0"/>
                        <a:cs typeface="Arial" charset="0"/>
                        <a:sym typeface="Arial" charset="0"/>
                      </a:rPr>
                      <a:t>ENG 052</a:t>
                    </a:r>
                  </a:p>
                  <a:p>
                    <a:pPr algn="ctr">
                      <a:defRPr/>
                    </a:pPr>
                    <a:r>
                      <a:rPr lang="en-US" sz="1600" dirty="0" smtClean="0">
                        <a:latin typeface="+mn-lt"/>
                        <a:ea typeface="Arial" charset="0"/>
                        <a:cs typeface="Arial" charset="0"/>
                        <a:sym typeface="Arial" charset="0"/>
                      </a:rPr>
                      <a:t>3604</a:t>
                    </a:r>
                    <a:endPara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endParaRPr>
                  </a:p>
                  <a:p>
                    <a:pPr algn="ctr">
                      <a:defRPr/>
                    </a:pPr>
                    <a:r>
                      <a:rPr lang="en-US" sz="1600" dirty="0" smtClean="0">
                        <a:latin typeface="+mn-lt"/>
                        <a:ea typeface="Arial" charset="0"/>
                        <a:cs typeface="Arial" charset="0"/>
                        <a:sym typeface="Arial" charset="0"/>
                      </a:rPr>
                      <a:t>65%</a:t>
                    </a:r>
                    <a:endPara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endParaRPr>
                  </a:p>
                </p:txBody>
              </p:sp>
            </p:grpSp>
            <p:sp>
              <p:nvSpPr>
                <p:cNvPr id="216" name="Rectangle 13"/>
                <p:cNvSpPr>
                  <a:spLocks/>
                </p:cNvSpPr>
                <p:nvPr/>
              </p:nvSpPr>
              <p:spPr bwMode="auto">
                <a:xfrm>
                  <a:off x="232" y="912"/>
                  <a:ext cx="854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  did </a:t>
                  </a:r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not </a:t>
                  </a: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pass       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052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1941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35%</a:t>
                  </a:r>
                </a:p>
                <a:p>
                  <a:pPr algn="ctr">
                    <a:defRPr/>
                  </a:pP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21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66" y="1272"/>
                  <a:ext cx="170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</p:grpSp>
        <p:grpSp>
          <p:nvGrpSpPr>
            <p:cNvPr id="114" name="Group 1"/>
            <p:cNvGrpSpPr>
              <a:grpSpLocks/>
            </p:cNvGrpSpPr>
            <p:nvPr/>
          </p:nvGrpSpPr>
          <p:grpSpPr bwMode="auto">
            <a:xfrm>
              <a:off x="2425700" y="304800"/>
              <a:ext cx="1270000" cy="1270000"/>
              <a:chOff x="-24" y="0"/>
              <a:chExt cx="800" cy="800"/>
            </a:xfrm>
            <a:solidFill>
              <a:srgbClr val="91C200"/>
            </a:solidFill>
          </p:grpSpPr>
          <p:sp>
            <p:nvSpPr>
              <p:cNvPr id="209" name="Rectangle 2"/>
              <p:cNvSpPr>
                <a:spLocks/>
              </p:cNvSpPr>
              <p:nvPr/>
            </p:nvSpPr>
            <p:spPr bwMode="auto">
              <a:xfrm>
                <a:off x="-24" y="0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10" name="Rectangle 3"/>
              <p:cNvSpPr>
                <a:spLocks/>
              </p:cNvSpPr>
              <p:nvPr/>
            </p:nvSpPr>
            <p:spPr bwMode="auto">
              <a:xfrm>
                <a:off x="30" y="0"/>
                <a:ext cx="632" cy="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took</a:t>
                </a: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+mn-lt"/>
                  </a:rPr>
                  <a:t>5545 </a:t>
                </a:r>
                <a:endParaRPr lang="en-US" sz="1600" dirty="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100%</a:t>
                </a:r>
                <a:endParaRPr lang="en-US" sz="1600" dirty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5181600" y="304800"/>
              <a:ext cx="1727200" cy="2641600"/>
              <a:chOff x="5181600" y="304800"/>
              <a:chExt cx="1727200" cy="2641600"/>
            </a:xfrm>
          </p:grpSpPr>
          <p:sp>
            <p:nvSpPr>
              <p:cNvPr id="201" name="Rectangle 2"/>
              <p:cNvSpPr>
                <a:spLocks/>
              </p:cNvSpPr>
              <p:nvPr/>
            </p:nvSpPr>
            <p:spPr bwMode="auto">
              <a:xfrm>
                <a:off x="5638800" y="304800"/>
                <a:ext cx="1270000" cy="12700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02" name="Rectangle 2"/>
              <p:cNvSpPr>
                <a:spLocks/>
              </p:cNvSpPr>
              <p:nvPr/>
            </p:nvSpPr>
            <p:spPr bwMode="auto">
              <a:xfrm>
                <a:off x="5638800" y="1676400"/>
                <a:ext cx="1270000" cy="12700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grpSp>
            <p:nvGrpSpPr>
              <p:cNvPr id="203" name="Group 15"/>
              <p:cNvGrpSpPr>
                <a:grpSpLocks/>
              </p:cNvGrpSpPr>
              <p:nvPr/>
            </p:nvGrpSpPr>
            <p:grpSpPr bwMode="auto">
              <a:xfrm>
                <a:off x="5181600" y="304800"/>
                <a:ext cx="1676401" cy="2601913"/>
                <a:chOff x="0" y="0"/>
                <a:chExt cx="1056" cy="1639"/>
              </a:xfrm>
              <a:solidFill>
                <a:srgbClr val="91C200"/>
              </a:solidFill>
            </p:grpSpPr>
            <p:sp>
              <p:nvSpPr>
                <p:cNvPr id="204" name="Line 22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288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205" name="Rectangle 18"/>
                <p:cNvSpPr>
                  <a:spLocks/>
                </p:cNvSpPr>
                <p:nvPr/>
              </p:nvSpPr>
              <p:spPr bwMode="auto">
                <a:xfrm>
                  <a:off x="240" y="0"/>
                  <a:ext cx="816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took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</a:t>
                  </a: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101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2661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48%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endPara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206" name="Rectangle 21"/>
                <p:cNvSpPr>
                  <a:spLocks/>
                </p:cNvSpPr>
                <p:nvPr/>
              </p:nvSpPr>
              <p:spPr bwMode="auto">
                <a:xfrm>
                  <a:off x="325" y="864"/>
                  <a:ext cx="704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took no</a:t>
                  </a:r>
                </a:p>
                <a:p>
                  <a:pPr algn="ctr">
                    <a:defRPr/>
                  </a:pPr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more writing</a:t>
                  </a:r>
                </a:p>
                <a:p>
                  <a:pPr algn="ctr">
                    <a:defRPr/>
                  </a:pPr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courses</a:t>
                  </a:r>
                </a:p>
                <a:p>
                  <a:pPr algn="ctr">
                    <a:defRPr/>
                  </a:pP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943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17%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207" name="Line 23"/>
                <p:cNvSpPr>
                  <a:spLocks noChangeShapeType="1"/>
                </p:cNvSpPr>
                <p:nvPr/>
              </p:nvSpPr>
              <p:spPr bwMode="auto">
                <a:xfrm>
                  <a:off x="159" y="1288"/>
                  <a:ext cx="227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208" name="Line 24"/>
                <p:cNvSpPr>
                  <a:spLocks noChangeShapeType="1"/>
                </p:cNvSpPr>
                <p:nvPr/>
              </p:nvSpPr>
              <p:spPr bwMode="auto">
                <a:xfrm>
                  <a:off x="168" y="384"/>
                  <a:ext cx="1" cy="912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</p:grpSp>
        <p:grpSp>
          <p:nvGrpSpPr>
            <p:cNvPr id="116" name="Group 34"/>
            <p:cNvGrpSpPr>
              <a:grpSpLocks/>
            </p:cNvGrpSpPr>
            <p:nvPr/>
          </p:nvGrpSpPr>
          <p:grpSpPr bwMode="auto">
            <a:xfrm>
              <a:off x="3556000" y="3683000"/>
              <a:ext cx="1714500" cy="2705100"/>
              <a:chOff x="0" y="0"/>
              <a:chExt cx="1080" cy="1704"/>
            </a:xfrm>
          </p:grpSpPr>
          <p:sp>
            <p:nvSpPr>
              <p:cNvPr id="192" name="Line 35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3" name="Line 36"/>
              <p:cNvSpPr>
                <a:spLocks noChangeShapeType="1"/>
              </p:cNvSpPr>
              <p:nvPr/>
            </p:nvSpPr>
            <p:spPr bwMode="auto">
              <a:xfrm>
                <a:off x="176" y="368"/>
                <a:ext cx="1" cy="904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94" name="Group 37"/>
              <p:cNvGrpSpPr>
                <a:grpSpLocks/>
              </p:cNvGrpSpPr>
              <p:nvPr/>
            </p:nvGrpSpPr>
            <p:grpSpPr bwMode="auto">
              <a:xfrm>
                <a:off x="280" y="0"/>
                <a:ext cx="800" cy="800"/>
                <a:chOff x="0" y="0"/>
                <a:chExt cx="800" cy="800"/>
              </a:xfrm>
            </p:grpSpPr>
            <p:sp>
              <p:nvSpPr>
                <p:cNvPr id="199" name="Rectangle 38"/>
                <p:cNvSpPr>
                  <a:spLocks/>
                </p:cNvSpPr>
                <p:nvPr/>
              </p:nvSpPr>
              <p:spPr bwMode="auto">
                <a:xfrm>
                  <a:off x="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0" name="Rectangle 39"/>
                <p:cNvSpPr>
                  <a:spLocks/>
                </p:cNvSpPr>
                <p:nvPr/>
              </p:nvSpPr>
              <p:spPr bwMode="auto">
                <a:xfrm>
                  <a:off x="98" y="81"/>
                  <a:ext cx="532" cy="6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passed</a:t>
                  </a:r>
                </a:p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052</a:t>
                  </a:r>
                </a:p>
                <a:p>
                  <a:pPr algn="ctr"/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485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/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82%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</p:grpSp>
          <p:grpSp>
            <p:nvGrpSpPr>
              <p:cNvPr id="195" name="Group 40"/>
              <p:cNvGrpSpPr>
                <a:grpSpLocks/>
              </p:cNvGrpSpPr>
              <p:nvPr/>
            </p:nvGrpSpPr>
            <p:grpSpPr bwMode="auto">
              <a:xfrm>
                <a:off x="280" y="886"/>
                <a:ext cx="800" cy="818"/>
                <a:chOff x="0" y="-17"/>
                <a:chExt cx="800" cy="817"/>
              </a:xfrm>
            </p:grpSpPr>
            <p:sp>
              <p:nvSpPr>
                <p:cNvPr id="197" name="Rectangle 41"/>
                <p:cNvSpPr>
                  <a:spLocks/>
                </p:cNvSpPr>
                <p:nvPr/>
              </p:nvSpPr>
              <p:spPr bwMode="auto">
                <a:xfrm>
                  <a:off x="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Rectangle 42"/>
                <p:cNvSpPr>
                  <a:spLocks/>
                </p:cNvSpPr>
                <p:nvPr/>
              </p:nvSpPr>
              <p:spPr bwMode="auto">
                <a:xfrm>
                  <a:off x="122" y="-17"/>
                  <a:ext cx="532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didn’t</a:t>
                  </a:r>
                </a:p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pass</a:t>
                  </a:r>
                </a:p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</a:t>
                  </a: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052</a:t>
                  </a:r>
                </a:p>
                <a:p>
                  <a:pPr algn="ctr"/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107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/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18%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</p:grpSp>
          <p:sp>
            <p:nvSpPr>
              <p:cNvPr id="196" name="Line 43"/>
              <p:cNvSpPr>
                <a:spLocks noChangeShapeType="1"/>
              </p:cNvSpPr>
              <p:nvPr/>
            </p:nvSpPr>
            <p:spPr bwMode="auto">
              <a:xfrm flipH="1">
                <a:off x="166" y="1272"/>
                <a:ext cx="170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17" name="Group 46"/>
            <p:cNvGrpSpPr>
              <a:grpSpLocks/>
            </p:cNvGrpSpPr>
            <p:nvPr/>
          </p:nvGrpSpPr>
          <p:grpSpPr bwMode="auto">
            <a:xfrm>
              <a:off x="2425700" y="3683000"/>
              <a:ext cx="1270000" cy="1270000"/>
              <a:chOff x="0" y="0"/>
              <a:chExt cx="800" cy="800"/>
            </a:xfrm>
          </p:grpSpPr>
          <p:sp>
            <p:nvSpPr>
              <p:cNvPr id="190" name="Rectangle 47"/>
              <p:cNvSpPr>
                <a:spLocks/>
              </p:cNvSpPr>
              <p:nvPr/>
            </p:nvSpPr>
            <p:spPr bwMode="auto">
              <a:xfrm>
                <a:off x="0" y="0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1" name="Rectangle 48"/>
              <p:cNvSpPr>
                <a:spLocks/>
              </p:cNvSpPr>
              <p:nvPr/>
            </p:nvSpPr>
            <p:spPr bwMode="auto">
              <a:xfrm>
                <a:off x="107" y="17"/>
                <a:ext cx="632" cy="7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592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100%</a:t>
                </a:r>
              </a:p>
            </p:txBody>
          </p:sp>
        </p:grpSp>
        <p:grpSp>
          <p:nvGrpSpPr>
            <p:cNvPr id="118" name="Group 49"/>
            <p:cNvGrpSpPr>
              <a:grpSpLocks/>
            </p:cNvGrpSpPr>
            <p:nvPr/>
          </p:nvGrpSpPr>
          <p:grpSpPr bwMode="auto">
            <a:xfrm>
              <a:off x="5143500" y="3683000"/>
              <a:ext cx="1738313" cy="2717800"/>
              <a:chOff x="0" y="0"/>
              <a:chExt cx="1095" cy="1712"/>
            </a:xfrm>
          </p:grpSpPr>
          <p:grpSp>
            <p:nvGrpSpPr>
              <p:cNvPr id="181" name="Group 50"/>
              <p:cNvGrpSpPr>
                <a:grpSpLocks/>
              </p:cNvGrpSpPr>
              <p:nvPr/>
            </p:nvGrpSpPr>
            <p:grpSpPr bwMode="auto">
              <a:xfrm>
                <a:off x="280" y="0"/>
                <a:ext cx="800" cy="800"/>
                <a:chOff x="0" y="0"/>
                <a:chExt cx="800" cy="800"/>
              </a:xfrm>
            </p:grpSpPr>
            <p:sp>
              <p:nvSpPr>
                <p:cNvPr id="188" name="Rectangle 51"/>
                <p:cNvSpPr>
                  <a:spLocks/>
                </p:cNvSpPr>
                <p:nvPr/>
              </p:nvSpPr>
              <p:spPr bwMode="auto">
                <a:xfrm>
                  <a:off x="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Rectangle 52"/>
                <p:cNvSpPr>
                  <a:spLocks/>
                </p:cNvSpPr>
                <p:nvPr/>
              </p:nvSpPr>
              <p:spPr bwMode="auto">
                <a:xfrm>
                  <a:off x="92" y="89"/>
                  <a:ext cx="532" cy="6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took </a:t>
                  </a:r>
                </a:p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</a:t>
                  </a:r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101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/>
                  <a:r>
                    <a:rPr lang="en-US" sz="1600" dirty="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592</a:t>
                  </a:r>
                  <a:endPara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100%</a:t>
                  </a:r>
                </a:p>
              </p:txBody>
            </p:sp>
          </p:grpSp>
          <p:grpSp>
            <p:nvGrpSpPr>
              <p:cNvPr id="182" name="Group 53"/>
              <p:cNvGrpSpPr>
                <a:grpSpLocks/>
              </p:cNvGrpSpPr>
              <p:nvPr/>
            </p:nvGrpSpPr>
            <p:grpSpPr bwMode="auto">
              <a:xfrm>
                <a:off x="295" y="912"/>
                <a:ext cx="800" cy="800"/>
                <a:chOff x="0" y="0"/>
                <a:chExt cx="800" cy="800"/>
              </a:xfrm>
            </p:grpSpPr>
            <p:sp>
              <p:nvSpPr>
                <p:cNvPr id="186" name="Rectangle 54"/>
                <p:cNvSpPr>
                  <a:spLocks/>
                </p:cNvSpPr>
                <p:nvPr/>
              </p:nvSpPr>
              <p:spPr bwMode="auto">
                <a:xfrm>
                  <a:off x="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7" name="Rectangle 55"/>
                <p:cNvSpPr>
                  <a:spLocks/>
                </p:cNvSpPr>
                <p:nvPr/>
              </p:nvSpPr>
              <p:spPr bwMode="auto">
                <a:xfrm>
                  <a:off x="54" y="12"/>
                  <a:ext cx="704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took no</a:t>
                  </a:r>
                </a:p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more writing</a:t>
                  </a:r>
                </a:p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courses</a:t>
                  </a:r>
                </a:p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0</a:t>
                  </a:r>
                </a:p>
                <a:p>
                  <a:pPr algn="ctr"/>
                  <a:r>
                    <a:rPr lang="en-US" sz="1600" dirty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0%</a:t>
                  </a:r>
                </a:p>
              </p:txBody>
            </p:sp>
          </p:grpSp>
          <p:sp>
            <p:nvSpPr>
              <p:cNvPr id="183" name="Line 56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4" name="Line 57"/>
              <p:cNvSpPr>
                <a:spLocks noChangeShapeType="1"/>
              </p:cNvSpPr>
              <p:nvPr/>
            </p:nvSpPr>
            <p:spPr bwMode="auto">
              <a:xfrm>
                <a:off x="159" y="1288"/>
                <a:ext cx="227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5" name="Line 58"/>
              <p:cNvSpPr>
                <a:spLocks noChangeShapeType="1"/>
              </p:cNvSpPr>
              <p:nvPr/>
            </p:nvSpPr>
            <p:spPr bwMode="auto">
              <a:xfrm>
                <a:off x="168" y="384"/>
                <a:ext cx="1" cy="912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19" name="Group 25"/>
            <p:cNvGrpSpPr>
              <a:grpSpLocks/>
            </p:cNvGrpSpPr>
            <p:nvPr/>
          </p:nvGrpSpPr>
          <p:grpSpPr bwMode="auto">
            <a:xfrm>
              <a:off x="6845300" y="317500"/>
              <a:ext cx="1739900" cy="2705100"/>
              <a:chOff x="0" y="0"/>
              <a:chExt cx="1096" cy="1704"/>
            </a:xfrm>
            <a:solidFill>
              <a:srgbClr val="91C200"/>
            </a:solidFill>
          </p:grpSpPr>
          <p:grpSp>
            <p:nvGrpSpPr>
              <p:cNvPr id="129" name="Group 95"/>
              <p:cNvGrpSpPr>
                <a:grpSpLocks/>
              </p:cNvGrpSpPr>
              <p:nvPr/>
            </p:nvGrpSpPr>
            <p:grpSpPr bwMode="auto">
              <a:xfrm>
                <a:off x="0" y="0"/>
                <a:ext cx="1096" cy="1704"/>
                <a:chOff x="0" y="0"/>
                <a:chExt cx="1096" cy="1704"/>
              </a:xfrm>
              <a:grpFill/>
            </p:grpSpPr>
            <p:sp>
              <p:nvSpPr>
                <p:cNvPr id="132" name="Rectangle 27"/>
                <p:cNvSpPr>
                  <a:spLocks/>
                </p:cNvSpPr>
                <p:nvPr/>
              </p:nvSpPr>
              <p:spPr bwMode="auto">
                <a:xfrm>
                  <a:off x="28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3" name="Rectangle 28"/>
                <p:cNvSpPr>
                  <a:spLocks/>
                </p:cNvSpPr>
                <p:nvPr/>
              </p:nvSpPr>
              <p:spPr bwMode="auto">
                <a:xfrm>
                  <a:off x="296" y="904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76" name="Line 29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288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77" name="Line 30"/>
                <p:cNvSpPr>
                  <a:spLocks noChangeShapeType="1"/>
                </p:cNvSpPr>
                <p:nvPr/>
              </p:nvSpPr>
              <p:spPr bwMode="auto">
                <a:xfrm>
                  <a:off x="159" y="1288"/>
                  <a:ext cx="227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80" name="Line 31"/>
                <p:cNvSpPr>
                  <a:spLocks noChangeShapeType="1"/>
                </p:cNvSpPr>
                <p:nvPr/>
              </p:nvSpPr>
              <p:spPr bwMode="auto">
                <a:xfrm>
                  <a:off x="168" y="384"/>
                  <a:ext cx="1" cy="912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sp>
            <p:nvSpPr>
              <p:cNvPr id="130" name="Rectangle 32"/>
              <p:cNvSpPr>
                <a:spLocks/>
              </p:cNvSpPr>
              <p:nvPr/>
            </p:nvSpPr>
            <p:spPr bwMode="auto">
              <a:xfrm>
                <a:off x="427" y="98"/>
                <a:ext cx="532" cy="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1829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33%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31" name="Rectangle 33"/>
              <p:cNvSpPr>
                <a:spLocks/>
              </p:cNvSpPr>
              <p:nvPr/>
            </p:nvSpPr>
            <p:spPr bwMode="auto">
              <a:xfrm>
                <a:off x="375" y="904"/>
                <a:ext cx="532" cy="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 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832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15%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20" name="Group 59"/>
            <p:cNvGrpSpPr>
              <a:grpSpLocks/>
            </p:cNvGrpSpPr>
            <p:nvPr/>
          </p:nvGrpSpPr>
          <p:grpSpPr bwMode="auto">
            <a:xfrm>
              <a:off x="6807200" y="3670300"/>
              <a:ext cx="1714500" cy="2768600"/>
              <a:chOff x="0" y="0"/>
              <a:chExt cx="1080" cy="1744"/>
            </a:xfrm>
          </p:grpSpPr>
          <p:grpSp>
            <p:nvGrpSpPr>
              <p:cNvPr id="121" name="Group 60"/>
              <p:cNvGrpSpPr>
                <a:grpSpLocks/>
              </p:cNvGrpSpPr>
              <p:nvPr/>
            </p:nvGrpSpPr>
            <p:grpSpPr bwMode="auto">
              <a:xfrm>
                <a:off x="0" y="0"/>
                <a:ext cx="1080" cy="1744"/>
                <a:chOff x="0" y="0"/>
                <a:chExt cx="1080" cy="1744"/>
              </a:xfrm>
            </p:grpSpPr>
            <p:sp>
              <p:nvSpPr>
                <p:cNvPr id="124" name="Rectangle 61"/>
                <p:cNvSpPr>
                  <a:spLocks/>
                </p:cNvSpPr>
                <p:nvPr/>
              </p:nvSpPr>
              <p:spPr bwMode="auto">
                <a:xfrm>
                  <a:off x="28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Rectangle 62"/>
                <p:cNvSpPr>
                  <a:spLocks/>
                </p:cNvSpPr>
                <p:nvPr/>
              </p:nvSpPr>
              <p:spPr bwMode="auto">
                <a:xfrm>
                  <a:off x="280" y="944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Line 63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288" cy="1"/>
                </a:xfrm>
                <a:prstGeom prst="line">
                  <a:avLst/>
                </a:prstGeom>
                <a:no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7" name="Line 64"/>
                <p:cNvSpPr>
                  <a:spLocks noChangeShapeType="1"/>
                </p:cNvSpPr>
                <p:nvPr/>
              </p:nvSpPr>
              <p:spPr bwMode="auto">
                <a:xfrm>
                  <a:off x="159" y="1288"/>
                  <a:ext cx="227" cy="1"/>
                </a:xfrm>
                <a:prstGeom prst="line">
                  <a:avLst/>
                </a:prstGeom>
                <a:no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8" name="Line 65"/>
                <p:cNvSpPr>
                  <a:spLocks noChangeShapeType="1"/>
                </p:cNvSpPr>
                <p:nvPr/>
              </p:nvSpPr>
              <p:spPr bwMode="auto">
                <a:xfrm>
                  <a:off x="168" y="384"/>
                  <a:ext cx="1" cy="912"/>
                </a:xfrm>
                <a:prstGeom prst="line">
                  <a:avLst/>
                </a:prstGeom>
                <a:no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22" name="Rectangle 66"/>
              <p:cNvSpPr>
                <a:spLocks/>
              </p:cNvSpPr>
              <p:nvPr/>
            </p:nvSpPr>
            <p:spPr bwMode="auto">
              <a:xfrm>
                <a:off x="435" y="105"/>
                <a:ext cx="532" cy="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438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74%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23" name="Rectangle 67"/>
              <p:cNvSpPr>
                <a:spLocks/>
              </p:cNvSpPr>
              <p:nvPr/>
            </p:nvSpPr>
            <p:spPr bwMode="auto">
              <a:xfrm>
                <a:off x="435" y="940"/>
                <a:ext cx="532" cy="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</a:t>
                </a:r>
              </a:p>
              <a:p>
                <a:pPr algn="ctr"/>
                <a:r>
                  <a:rPr lang="en-US" sz="1600" dirty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154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26%</a:t>
                </a:r>
                <a:endParaRPr lang="en-US" sz="1600" dirty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161" name="Group 97"/>
          <p:cNvGrpSpPr>
            <a:grpSpLocks/>
          </p:cNvGrpSpPr>
          <p:nvPr/>
        </p:nvGrpSpPr>
        <p:grpSpPr bwMode="auto">
          <a:xfrm>
            <a:off x="6688932" y="3645929"/>
            <a:ext cx="1717675" cy="2768600"/>
            <a:chOff x="0" y="0"/>
            <a:chExt cx="1082" cy="1744"/>
          </a:xfrm>
        </p:grpSpPr>
        <p:grpSp>
          <p:nvGrpSpPr>
            <p:cNvPr id="162" name="Group 98"/>
            <p:cNvGrpSpPr>
              <a:grpSpLocks/>
            </p:cNvGrpSpPr>
            <p:nvPr/>
          </p:nvGrpSpPr>
          <p:grpSpPr bwMode="auto">
            <a:xfrm>
              <a:off x="0" y="0"/>
              <a:ext cx="1080" cy="1744"/>
              <a:chOff x="0" y="0"/>
              <a:chExt cx="1080" cy="1744"/>
            </a:xfrm>
          </p:grpSpPr>
          <p:sp>
            <p:nvSpPr>
              <p:cNvPr id="165" name="Line 102"/>
              <p:cNvSpPr>
                <a:spLocks noChangeShapeType="1"/>
              </p:cNvSpPr>
              <p:nvPr/>
            </p:nvSpPr>
            <p:spPr bwMode="auto">
              <a:xfrm>
                <a:off x="159" y="1288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6" name="Rectangle 99"/>
              <p:cNvSpPr>
                <a:spLocks/>
              </p:cNvSpPr>
              <p:nvPr/>
            </p:nvSpPr>
            <p:spPr bwMode="auto">
              <a:xfrm>
                <a:off x="280" y="0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7" name="Rectangle 100"/>
              <p:cNvSpPr>
                <a:spLocks/>
              </p:cNvSpPr>
              <p:nvPr/>
            </p:nvSpPr>
            <p:spPr bwMode="auto">
              <a:xfrm>
                <a:off x="280" y="944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8" name="Line 101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0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9" name="Line 103"/>
              <p:cNvSpPr>
                <a:spLocks noChangeShapeType="1"/>
              </p:cNvSpPr>
              <p:nvPr/>
            </p:nvSpPr>
            <p:spPr bwMode="auto">
              <a:xfrm>
                <a:off x="168" y="384"/>
                <a:ext cx="0" cy="912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63" name="Rectangle 104"/>
            <p:cNvSpPr>
              <a:spLocks/>
            </p:cNvSpPr>
            <p:nvPr/>
          </p:nvSpPr>
          <p:spPr bwMode="auto">
            <a:xfrm>
              <a:off x="384" y="32"/>
              <a:ext cx="62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passed</a:t>
              </a:r>
              <a:endParaRPr lang="en-US" sz="1600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>
                  <a:latin typeface="+mn-lt"/>
                  <a:ea typeface="Lucida Grande" charset="0"/>
                  <a:cs typeface="Lucida Grande" charset="0"/>
                  <a:sym typeface="Arial" charset="0"/>
                </a:rPr>
                <a:t>ENG </a:t>
              </a:r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102</a:t>
              </a:r>
              <a:endParaRPr lang="en-US" sz="1600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195</a:t>
              </a:r>
              <a:endParaRPr lang="en-US" sz="1600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33%</a:t>
              </a:r>
              <a:endParaRPr lang="en-US" sz="1600" dirty="0"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164" name="Rectangle 105"/>
            <p:cNvSpPr>
              <a:spLocks/>
            </p:cNvSpPr>
            <p:nvPr/>
          </p:nvSpPr>
          <p:spPr bwMode="auto">
            <a:xfrm>
              <a:off x="306" y="944"/>
              <a:ext cx="776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haven’t</a:t>
              </a:r>
              <a:r>
                <a:rPr lang="en-US" sz="1600" dirty="0">
                  <a:latin typeface="+mn-lt"/>
                  <a:ea typeface="Arial" charset="0"/>
                  <a:cs typeface="Arial" charset="0"/>
                  <a:sym typeface="Arial" charset="0"/>
                </a:rPr>
                <a:t> </a:t>
              </a:r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passed ENG102 </a:t>
              </a:r>
            </a:p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101</a:t>
              </a:r>
              <a:endParaRPr lang="en-US" dirty="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dirty="0" smtClean="0">
                  <a:latin typeface="+mn-lt"/>
                  <a:ea typeface="Arial" charset="0"/>
                  <a:cs typeface="Arial" charset="0"/>
                  <a:sym typeface="Arial" charset="0"/>
                </a:rPr>
                <a:t>17%</a:t>
              </a:r>
              <a:endParaRPr lang="en-US" sz="1600" dirty="0"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70" name="Group 106"/>
          <p:cNvGrpSpPr>
            <a:grpSpLocks/>
          </p:cNvGrpSpPr>
          <p:nvPr/>
        </p:nvGrpSpPr>
        <p:grpSpPr bwMode="auto">
          <a:xfrm>
            <a:off x="7126287" y="381000"/>
            <a:ext cx="1319213" cy="4559300"/>
            <a:chOff x="-23" y="0"/>
            <a:chExt cx="831" cy="2872"/>
          </a:xfrm>
        </p:grpSpPr>
        <p:sp>
          <p:nvSpPr>
            <p:cNvPr id="172" name="Rectangle 108"/>
            <p:cNvSpPr>
              <a:spLocks/>
            </p:cNvSpPr>
            <p:nvPr/>
          </p:nvSpPr>
          <p:spPr bwMode="auto">
            <a:xfrm>
              <a:off x="-23" y="2072"/>
              <a:ext cx="800" cy="8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Rectangle 107"/>
            <p:cNvSpPr>
              <a:spLocks/>
            </p:cNvSpPr>
            <p:nvPr/>
          </p:nvSpPr>
          <p:spPr bwMode="auto">
            <a:xfrm>
              <a:off x="8" y="0"/>
              <a:ext cx="800" cy="8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1748" name="Line 45"/>
          <p:cNvSpPr>
            <a:spLocks noChangeShapeType="1"/>
          </p:cNvSpPr>
          <p:nvPr/>
        </p:nvSpPr>
        <p:spPr bwMode="auto">
          <a:xfrm>
            <a:off x="355600" y="3378200"/>
            <a:ext cx="8077200" cy="1588"/>
          </a:xfrm>
          <a:prstGeom prst="line">
            <a:avLst/>
          </a:prstGeom>
          <a:noFill/>
          <a:ln w="38100">
            <a:solidFill>
              <a:srgbClr val="615CB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8" name="Rectangle 4"/>
          <p:cNvSpPr>
            <a:spLocks/>
          </p:cNvSpPr>
          <p:nvPr/>
        </p:nvSpPr>
        <p:spPr bwMode="auto">
          <a:xfrm>
            <a:off x="228600" y="304800"/>
            <a:ext cx="2057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dirty="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traditional </a:t>
            </a:r>
            <a:r>
              <a:rPr lang="en-US" sz="2000" dirty="0">
                <a:latin typeface="+mn-lt"/>
                <a:ea typeface="Arial" charset="0"/>
                <a:cs typeface="Arial" charset="0"/>
                <a:sym typeface="Arial" charset="0"/>
              </a:rPr>
              <a:t>developmental </a:t>
            </a:r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students: </a:t>
            </a:r>
          </a:p>
          <a:p>
            <a:r>
              <a:rPr lang="en-US" sz="2000" dirty="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all 2007 –</a:t>
            </a:r>
          </a:p>
          <a:p>
            <a:r>
              <a:rPr lang="en-US" sz="2000" dirty="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all 2010</a:t>
            </a:r>
            <a:endParaRPr lang="en-US" sz="2000" dirty="0">
              <a:latin typeface="+mn-lt"/>
              <a:ea typeface="Arial" charset="0"/>
              <a:cs typeface="Arial" charset="0"/>
              <a:sym typeface="Arial" charset="0"/>
            </a:endParaRPr>
          </a:p>
        </p:txBody>
      </p:sp>
      <p:sp>
        <p:nvSpPr>
          <p:cNvPr id="179" name="Rectangle 4"/>
          <p:cNvSpPr>
            <a:spLocks/>
          </p:cNvSpPr>
          <p:nvPr/>
        </p:nvSpPr>
        <p:spPr bwMode="auto">
          <a:xfrm>
            <a:off x="381000" y="3657600"/>
            <a:ext cx="198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dirty="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endParaRPr lang="en-US" sz="2000" dirty="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ALP students:</a:t>
            </a:r>
          </a:p>
          <a:p>
            <a:r>
              <a:rPr lang="en-US" sz="2000" dirty="0" smtClean="0">
                <a:latin typeface="+mn-lt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2000" dirty="0">
                <a:ea typeface="Arial" charset="0"/>
                <a:cs typeface="Arial" charset="0"/>
                <a:sym typeface="Arial" charset="0"/>
              </a:rPr>
              <a:t>fall 2007 –</a:t>
            </a:r>
          </a:p>
          <a:p>
            <a:r>
              <a:rPr lang="en-US" sz="2000" dirty="0">
                <a:ea typeface="Arial" charset="0"/>
                <a:cs typeface="Arial" charset="0"/>
                <a:sym typeface="Arial" charset="0"/>
              </a:rPr>
              <a:t>fall 2010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0" y="644095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data from Cho, Kopko, &amp; Jenkins, 2012 (CCRC)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127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0.19792 0.000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/>
      <p:bldP spid="17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219075" y="4876800"/>
            <a:ext cx="8645526" cy="276225"/>
            <a:chOff x="-14" y="0"/>
            <a:chExt cx="5446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14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10%</a:t>
              </a:r>
              <a:endPara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269874" y="3733800"/>
            <a:ext cx="8582026" cy="276225"/>
            <a:chOff x="26" y="0"/>
            <a:chExt cx="5406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26" y="0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cs typeface="Arial" charset="0"/>
                  <a:sym typeface="Arial" charset="0"/>
                </a:rPr>
                <a:t>2</a:t>
              </a: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0%</a:t>
              </a:r>
              <a:endPara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12"/>
          <p:cNvSpPr>
            <a:spLocks/>
          </p:cNvSpPr>
          <p:nvPr/>
        </p:nvSpPr>
        <p:spPr bwMode="auto">
          <a:xfrm>
            <a:off x="609600" y="35858"/>
            <a:ext cx="8178800" cy="87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Percent Earning 12 or More Credits within 1 Year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785813" y="1371600"/>
            <a:ext cx="0" cy="49660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246063" y="2590800"/>
            <a:ext cx="8580438" cy="276225"/>
            <a:chOff x="27" y="0"/>
            <a:chExt cx="5405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27" y="0"/>
              <a:ext cx="2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dirty="0" smtClean="0">
                  <a:cs typeface="Arial" charset="0"/>
                  <a:sym typeface="Arial" charset="0"/>
                </a:rPr>
                <a:t>30</a:t>
              </a: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  <a:endPara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54" name="Rectangle 26"/>
          <p:cNvSpPr>
            <a:spLocks/>
          </p:cNvSpPr>
          <p:nvPr/>
        </p:nvSpPr>
        <p:spPr bwMode="auto">
          <a:xfrm>
            <a:off x="2965233" y="6096000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2010</a:t>
            </a:r>
          </a:p>
        </p:txBody>
      </p:sp>
      <p:sp>
        <p:nvSpPr>
          <p:cNvPr id="39" name="Rectangle 26"/>
          <p:cNvSpPr>
            <a:spLocks/>
          </p:cNvSpPr>
          <p:nvPr/>
        </p:nvSpPr>
        <p:spPr bwMode="auto">
          <a:xfrm>
            <a:off x="4650167" y="6096000"/>
            <a:ext cx="59256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2011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6316065" y="6096000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4289" y="20982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9" name="Rectangle 26"/>
          <p:cNvSpPr>
            <a:spLocks/>
          </p:cNvSpPr>
          <p:nvPr/>
        </p:nvSpPr>
        <p:spPr bwMode="auto">
          <a:xfrm>
            <a:off x="8001000" y="6096000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2013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1280299" y="6096000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</a:t>
            </a:r>
          </a:p>
        </p:txBody>
      </p: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246063" y="1447800"/>
            <a:ext cx="8580438" cy="276225"/>
            <a:chOff x="27" y="0"/>
            <a:chExt cx="5405" cy="174"/>
          </a:xfrm>
        </p:grpSpPr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5" name="Rectangle 16"/>
            <p:cNvSpPr>
              <a:spLocks/>
            </p:cNvSpPr>
            <p:nvPr/>
          </p:nvSpPr>
          <p:spPr bwMode="auto">
            <a:xfrm>
              <a:off x="27" y="0"/>
              <a:ext cx="2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cs typeface="Arial" charset="0"/>
                  <a:sym typeface="Arial" charset="0"/>
                </a:rPr>
                <a:t>4</a:t>
              </a:r>
              <a:r>
                <a:rPr lang="en-US" sz="1800" dirty="0" smtClean="0">
                  <a:cs typeface="Arial" charset="0"/>
                  <a:sym typeface="Arial" charset="0"/>
                </a:rPr>
                <a:t>0</a:t>
              </a: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  <a:endPara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00200" y="1752600"/>
            <a:ext cx="7162800" cy="4277870"/>
            <a:chOff x="1600200" y="1752600"/>
            <a:chExt cx="7162800" cy="4277870"/>
          </a:xfrm>
        </p:grpSpPr>
        <p:grpSp>
          <p:nvGrpSpPr>
            <p:cNvPr id="5" name="Group 4"/>
            <p:cNvGrpSpPr/>
            <p:nvPr/>
          </p:nvGrpSpPr>
          <p:grpSpPr>
            <a:xfrm>
              <a:off x="1600200" y="1752600"/>
              <a:ext cx="533400" cy="4277870"/>
              <a:chOff x="1676400" y="1752600"/>
              <a:chExt cx="533400" cy="4277870"/>
            </a:xfrm>
          </p:grpSpPr>
          <p:sp>
            <p:nvSpPr>
              <p:cNvPr id="52" name="Rectangle 17"/>
              <p:cNvSpPr>
                <a:spLocks/>
              </p:cNvSpPr>
              <p:nvPr/>
            </p:nvSpPr>
            <p:spPr bwMode="auto">
              <a:xfrm>
                <a:off x="1676400" y="1752600"/>
                <a:ext cx="533400" cy="42578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39%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N=149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200400" y="2209800"/>
              <a:ext cx="533400" cy="3820670"/>
              <a:chOff x="1676400" y="2209800"/>
              <a:chExt cx="533400" cy="3820670"/>
            </a:xfrm>
          </p:grpSpPr>
          <p:sp>
            <p:nvSpPr>
              <p:cNvPr id="41" name="Rectangle 17"/>
              <p:cNvSpPr>
                <a:spLocks/>
              </p:cNvSpPr>
              <p:nvPr/>
            </p:nvSpPr>
            <p:spPr bwMode="auto">
              <a:xfrm>
                <a:off x="1676400" y="2209800"/>
                <a:ext cx="533400" cy="38006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34%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N=288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4876800" y="2362200"/>
              <a:ext cx="533400" cy="3668270"/>
              <a:chOff x="1676400" y="2362200"/>
              <a:chExt cx="533400" cy="3668270"/>
            </a:xfrm>
          </p:grpSpPr>
          <p:sp>
            <p:nvSpPr>
              <p:cNvPr id="55" name="Rectangle 17"/>
              <p:cNvSpPr>
                <a:spLocks/>
              </p:cNvSpPr>
              <p:nvPr/>
            </p:nvSpPr>
            <p:spPr bwMode="auto">
              <a:xfrm>
                <a:off x="1676400" y="2362200"/>
                <a:ext cx="533400" cy="36482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33%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N=550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553200" y="1905000"/>
              <a:ext cx="533400" cy="4125470"/>
              <a:chOff x="1676400" y="1905000"/>
              <a:chExt cx="533400" cy="4125470"/>
            </a:xfrm>
          </p:grpSpPr>
          <p:sp>
            <p:nvSpPr>
              <p:cNvPr id="61" name="Rectangle 17"/>
              <p:cNvSpPr>
                <a:spLocks/>
              </p:cNvSpPr>
              <p:nvPr/>
            </p:nvSpPr>
            <p:spPr bwMode="auto">
              <a:xfrm>
                <a:off x="1676400" y="1905000"/>
                <a:ext cx="533400" cy="41054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</a:t>
                </a: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8%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N=587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229600" y="2102556"/>
              <a:ext cx="533400" cy="3927914"/>
              <a:chOff x="1676400" y="2102556"/>
              <a:chExt cx="533400" cy="3927914"/>
            </a:xfrm>
          </p:grpSpPr>
          <p:sp>
            <p:nvSpPr>
              <p:cNvPr id="67" name="Rectangle 17"/>
              <p:cNvSpPr>
                <a:spLocks/>
              </p:cNvSpPr>
              <p:nvPr/>
            </p:nvSpPr>
            <p:spPr bwMode="auto">
              <a:xfrm>
                <a:off x="1676400" y="2102556"/>
                <a:ext cx="533400" cy="390792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35%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N=669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066800" y="3886199"/>
            <a:ext cx="7162800" cy="2144270"/>
            <a:chOff x="1066800" y="3886199"/>
            <a:chExt cx="7162800" cy="2144270"/>
          </a:xfrm>
        </p:grpSpPr>
        <p:grpSp>
          <p:nvGrpSpPr>
            <p:cNvPr id="4" name="Group 3"/>
            <p:cNvGrpSpPr/>
            <p:nvPr/>
          </p:nvGrpSpPr>
          <p:grpSpPr>
            <a:xfrm>
              <a:off x="1066800" y="3886199"/>
              <a:ext cx="533400" cy="2144270"/>
              <a:chOff x="1143000" y="3886199"/>
              <a:chExt cx="533400" cy="2144270"/>
            </a:xfrm>
          </p:grpSpPr>
          <p:sp>
            <p:nvSpPr>
              <p:cNvPr id="53" name="Rectangle 23"/>
              <p:cNvSpPr>
                <a:spLocks/>
              </p:cNvSpPr>
              <p:nvPr/>
            </p:nvSpPr>
            <p:spPr bwMode="auto">
              <a:xfrm>
                <a:off x="1143000" y="3886199"/>
                <a:ext cx="533400" cy="2142159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20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922843" y="5331445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N=1406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667000" y="4586111"/>
              <a:ext cx="533400" cy="1444358"/>
              <a:chOff x="1143000" y="4586111"/>
              <a:chExt cx="533400" cy="1444358"/>
            </a:xfrm>
          </p:grpSpPr>
          <p:sp>
            <p:nvSpPr>
              <p:cNvPr id="45" name="Rectangle 23"/>
              <p:cNvSpPr>
                <a:spLocks/>
              </p:cNvSpPr>
              <p:nvPr/>
            </p:nvSpPr>
            <p:spPr bwMode="auto">
              <a:xfrm>
                <a:off x="1143000" y="4586111"/>
                <a:ext cx="533400" cy="1442247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14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 rot="16200000">
                <a:off x="922844" y="5331445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N=1328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4343400" y="4445001"/>
              <a:ext cx="533400" cy="1585468"/>
              <a:chOff x="1143000" y="4445001"/>
              <a:chExt cx="533400" cy="1585468"/>
            </a:xfrm>
          </p:grpSpPr>
          <p:sp>
            <p:nvSpPr>
              <p:cNvPr id="58" name="Rectangle 23"/>
              <p:cNvSpPr>
                <a:spLocks/>
              </p:cNvSpPr>
              <p:nvPr/>
            </p:nvSpPr>
            <p:spPr bwMode="auto">
              <a:xfrm>
                <a:off x="1143000" y="4445001"/>
                <a:ext cx="533400" cy="1583358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15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 rot="16200000">
                <a:off x="922844" y="5331445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N=1042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019800" y="4332112"/>
              <a:ext cx="533400" cy="1696248"/>
              <a:chOff x="1143000" y="4332112"/>
              <a:chExt cx="533400" cy="1696248"/>
            </a:xfrm>
          </p:grpSpPr>
          <p:sp>
            <p:nvSpPr>
              <p:cNvPr id="64" name="Rectangle 23"/>
              <p:cNvSpPr>
                <a:spLocks/>
              </p:cNvSpPr>
              <p:nvPr/>
            </p:nvSpPr>
            <p:spPr bwMode="auto">
              <a:xfrm>
                <a:off x="1143000" y="4332112"/>
                <a:ext cx="533400" cy="1696248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16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 rot="16200000">
                <a:off x="987840" y="5331445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N=884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7696200" y="4755444"/>
              <a:ext cx="533400" cy="1272914"/>
              <a:chOff x="1143000" y="4755444"/>
              <a:chExt cx="533400" cy="1272914"/>
            </a:xfrm>
          </p:grpSpPr>
          <p:sp>
            <p:nvSpPr>
              <p:cNvPr id="70" name="Rectangle 23"/>
              <p:cNvSpPr>
                <a:spLocks/>
              </p:cNvSpPr>
              <p:nvPr/>
            </p:nvSpPr>
            <p:spPr bwMode="auto">
              <a:xfrm>
                <a:off x="1143000" y="4755444"/>
                <a:ext cx="533400" cy="1272914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13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16200000">
                <a:off x="987840" y="5331445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N=687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4706479" y="1190978"/>
            <a:ext cx="2567151" cy="369332"/>
            <a:chOff x="6174035" y="1219200"/>
            <a:chExt cx="2567151" cy="369332"/>
          </a:xfrm>
        </p:grpSpPr>
        <p:sp>
          <p:nvSpPr>
            <p:cNvPr id="73" name="Rectangle 23"/>
            <p:cNvSpPr>
              <a:spLocks/>
            </p:cNvSpPr>
            <p:nvPr/>
          </p:nvSpPr>
          <p:spPr bwMode="auto">
            <a:xfrm>
              <a:off x="6174035" y="1295400"/>
              <a:ext cx="327332" cy="284163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77000" y="1219200"/>
              <a:ext cx="2264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traditional </a:t>
              </a:r>
              <a:r>
                <a:rPr lang="en-US" sz="1800" dirty="0" err="1" smtClean="0"/>
                <a:t>dev</a:t>
              </a:r>
              <a:r>
                <a:rPr lang="en-US" sz="1800" dirty="0" smtClean="0"/>
                <a:t> writing </a:t>
              </a:r>
              <a:endParaRPr lang="en-US" sz="18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504289" y="1202267"/>
            <a:ext cx="839321" cy="369332"/>
            <a:chOff x="4724400" y="1219200"/>
            <a:chExt cx="839321" cy="369332"/>
          </a:xfrm>
        </p:grpSpPr>
        <p:sp>
          <p:nvSpPr>
            <p:cNvPr id="76" name="Rectangle 17"/>
            <p:cNvSpPr>
              <a:spLocks/>
            </p:cNvSpPr>
            <p:nvPr/>
          </p:nvSpPr>
          <p:spPr bwMode="auto">
            <a:xfrm>
              <a:off x="4724400" y="1295400"/>
              <a:ext cx="327332" cy="269875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029200" y="1219200"/>
              <a:ext cx="534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ALP   </a:t>
              </a:r>
              <a:endParaRPr lang="en-US" sz="1800" dirty="0"/>
            </a:p>
          </p:txBody>
        </p: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457200" y="6019800"/>
            <a:ext cx="8382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3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9144000" cy="899637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193674" y="3402372"/>
            <a:ext cx="8582026" cy="276225"/>
            <a:chOff x="26" y="0"/>
            <a:chExt cx="5406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26" y="0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cs typeface="Arial" charset="0"/>
                  <a:sym typeface="Arial" charset="0"/>
                </a:rPr>
                <a:t>20%</a:t>
              </a:r>
            </a:p>
          </p:txBody>
        </p:sp>
      </p:grpSp>
      <p:sp>
        <p:nvSpPr>
          <p:cNvPr id="31755" name="Rectangle 12"/>
          <p:cNvSpPr>
            <a:spLocks/>
          </p:cNvSpPr>
          <p:nvPr/>
        </p:nvSpPr>
        <p:spPr bwMode="auto">
          <a:xfrm>
            <a:off x="609600" y="35859"/>
            <a:ext cx="817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/>
            <a:endParaRPr lang="en-US" b="1" dirty="0">
              <a:solidFill>
                <a:prstClr val="black"/>
              </a:solidFill>
              <a:latin typeface="Arial"/>
              <a:cs typeface="Arial" charset="0"/>
              <a:sym typeface="Arial" charset="0"/>
            </a:endParaRPr>
          </a:p>
          <a:p>
            <a:pPr algn="ctr"/>
            <a:r>
              <a:rPr lang="en-US" b="1" dirty="0">
                <a:solidFill>
                  <a:prstClr val="black"/>
                </a:solidFill>
                <a:latin typeface="Arial"/>
                <a:cs typeface="Arial" charset="0"/>
                <a:sym typeface="Arial" charset="0"/>
              </a:rPr>
              <a:t>Percentage of Students Who Passed Eng. 052 and Earned 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Arial"/>
                <a:cs typeface="Arial" charset="0"/>
                <a:sym typeface="Arial" charset="0"/>
              </a:rPr>
              <a:t>24 Credits Within 2 Years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709613" y="1077034"/>
            <a:ext cx="0" cy="518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169863" y="2157772"/>
            <a:ext cx="8580438" cy="276225"/>
            <a:chOff x="27" y="0"/>
            <a:chExt cx="5405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27" y="0"/>
              <a:ext cx="2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cs typeface="Arial" charset="0"/>
                  <a:sym typeface="Arial" charset="0"/>
                </a:rPr>
                <a:t>30%</a:t>
              </a:r>
            </a:p>
          </p:txBody>
        </p:sp>
      </p:grpSp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142875" y="4646972"/>
            <a:ext cx="8645526" cy="276225"/>
            <a:chOff x="-14" y="0"/>
            <a:chExt cx="5446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14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cs typeface="Arial" charset="0"/>
                  <a:sym typeface="Arial" charset="0"/>
                </a:rPr>
                <a:t>10%</a:t>
              </a:r>
            </a:p>
          </p:txBody>
        </p:sp>
      </p:grpSp>
      <p:grpSp>
        <p:nvGrpSpPr>
          <p:cNvPr id="33" name="Group 1"/>
          <p:cNvGrpSpPr>
            <a:grpSpLocks/>
          </p:cNvGrpSpPr>
          <p:nvPr/>
        </p:nvGrpSpPr>
        <p:grpSpPr bwMode="auto">
          <a:xfrm>
            <a:off x="211138" y="924635"/>
            <a:ext cx="8580438" cy="276225"/>
            <a:chOff x="27" y="0"/>
            <a:chExt cx="5405" cy="174"/>
          </a:xfrm>
        </p:grpSpPr>
        <p:sp>
          <p:nvSpPr>
            <p:cNvPr id="34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35" name="Rectangle 3"/>
            <p:cNvSpPr>
              <a:spLocks/>
            </p:cNvSpPr>
            <p:nvPr/>
          </p:nvSpPr>
          <p:spPr bwMode="auto">
            <a:xfrm>
              <a:off x="27" y="0"/>
              <a:ext cx="2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cs typeface="Arial" charset="0"/>
                  <a:sym typeface="Arial" charset="0"/>
                </a:rPr>
                <a:t>40%</a:t>
              </a:r>
            </a:p>
          </p:txBody>
        </p:sp>
      </p:grpSp>
      <p:sp>
        <p:nvSpPr>
          <p:cNvPr id="36" name="Rectangle 23"/>
          <p:cNvSpPr>
            <a:spLocks/>
          </p:cNvSpPr>
          <p:nvPr/>
        </p:nvSpPr>
        <p:spPr bwMode="auto">
          <a:xfrm>
            <a:off x="792152" y="1103621"/>
            <a:ext cx="342574" cy="284163"/>
          </a:xfrm>
          <a:prstGeom prst="rect">
            <a:avLst/>
          </a:prstGeom>
          <a:solidFill>
            <a:srgbClr val="8BBB1E"/>
          </a:solidFill>
          <a:ln w="9525" cap="flat">
            <a:solidFill>
              <a:srgbClr val="8FB2C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>
              <a:solidFill>
                <a:prstClr val="black"/>
              </a:solidFill>
              <a:ea typeface="ＭＳ Ｐゴシック" charset="-128"/>
              <a:cs typeface="ＭＳ Ｐゴシック" charset="-128"/>
              <a:sym typeface="Gill Sans" charset="0"/>
            </a:endParaRPr>
          </a:p>
        </p:txBody>
      </p:sp>
      <p:sp>
        <p:nvSpPr>
          <p:cNvPr id="37" name="Rectangle 17"/>
          <p:cNvSpPr>
            <a:spLocks/>
          </p:cNvSpPr>
          <p:nvPr/>
        </p:nvSpPr>
        <p:spPr bwMode="auto">
          <a:xfrm>
            <a:off x="813761" y="1469761"/>
            <a:ext cx="327332" cy="319603"/>
          </a:xfrm>
          <a:prstGeom prst="rect">
            <a:avLst/>
          </a:prstGeom>
          <a:solidFill>
            <a:srgbClr val="615CB0"/>
          </a:solidFill>
          <a:ln w="9525" cap="flat">
            <a:solidFill>
              <a:srgbClr val="8FB2C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>
              <a:solidFill>
                <a:prstClr val="black"/>
              </a:solidFill>
              <a:ea typeface="ＭＳ Ｐゴシック" charset="-128"/>
              <a:cs typeface="ＭＳ Ｐゴシック" charset="-128"/>
              <a:sym typeface="Gill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7149" y="1079127"/>
            <a:ext cx="316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 pitchFamily="34" charset="0"/>
                <a:sym typeface="Gill Sans" charset="0"/>
              </a:rPr>
              <a:t>Traditional Dev Writing  N = 880</a:t>
            </a:r>
          </a:p>
        </p:txBody>
      </p:sp>
      <p:sp>
        <p:nvSpPr>
          <p:cNvPr id="54" name="Rectangle 26"/>
          <p:cNvSpPr>
            <a:spLocks/>
          </p:cNvSpPr>
          <p:nvPr/>
        </p:nvSpPr>
        <p:spPr bwMode="auto">
          <a:xfrm>
            <a:off x="1056915" y="6089071"/>
            <a:ext cx="8091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dirty="0">
                <a:solidFill>
                  <a:prstClr val="black"/>
                </a:solidFill>
                <a:latin typeface="Arial"/>
                <a:cs typeface="Gill Sans" charset="0"/>
                <a:sym typeface="Gill Sans" charset="0"/>
              </a:rPr>
              <a:t>F2010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07148" y="1469761"/>
            <a:ext cx="143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 pitchFamily="34" charset="0"/>
                <a:sym typeface="Gill Sans" charset="0"/>
              </a:rPr>
              <a:t>ALP  N = 590</a:t>
            </a:r>
          </a:p>
        </p:txBody>
      </p:sp>
      <p:sp>
        <p:nvSpPr>
          <p:cNvPr id="39" name="Rectangle 26"/>
          <p:cNvSpPr>
            <a:spLocks/>
          </p:cNvSpPr>
          <p:nvPr/>
        </p:nvSpPr>
        <p:spPr bwMode="auto">
          <a:xfrm>
            <a:off x="4038599" y="6095999"/>
            <a:ext cx="825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/>
            <a:r>
              <a:rPr lang="en-US" sz="2000" dirty="0">
                <a:solidFill>
                  <a:prstClr val="black"/>
                </a:solidFill>
                <a:latin typeface="Arial"/>
                <a:cs typeface="Gill Sans" charset="0"/>
                <a:sym typeface="Gill Sans" charset="0"/>
              </a:rPr>
              <a:t>F2011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6734036" y="6095999"/>
            <a:ext cx="8091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dirty="0">
                <a:solidFill>
                  <a:prstClr val="black"/>
                </a:solidFill>
                <a:latin typeface="Arial"/>
                <a:cs typeface="Gill Sans" charset="0"/>
                <a:sym typeface="Gill Sans" charset="0"/>
              </a:rPr>
              <a:t>F2012</a:t>
            </a:r>
          </a:p>
        </p:txBody>
      </p: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381000" y="5943600"/>
            <a:ext cx="8382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10904" y="4262776"/>
            <a:ext cx="6348116" cy="1680825"/>
            <a:chOff x="810904" y="4262776"/>
            <a:chExt cx="6348116" cy="1680825"/>
          </a:xfrm>
        </p:grpSpPr>
        <p:sp>
          <p:nvSpPr>
            <p:cNvPr id="53" name="Rectangle 23"/>
            <p:cNvSpPr>
              <a:spLocks/>
            </p:cNvSpPr>
            <p:nvPr/>
          </p:nvSpPr>
          <p:spPr bwMode="auto">
            <a:xfrm>
              <a:off x="810904" y="4414939"/>
              <a:ext cx="713095" cy="1519340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13%</a:t>
              </a:r>
            </a:p>
          </p:txBody>
        </p:sp>
        <p:sp>
          <p:nvSpPr>
            <p:cNvPr id="59" name="Rectangle 23"/>
            <p:cNvSpPr>
              <a:spLocks/>
            </p:cNvSpPr>
            <p:nvPr/>
          </p:nvSpPr>
          <p:spPr bwMode="auto">
            <a:xfrm>
              <a:off x="3702049" y="4262776"/>
              <a:ext cx="695327" cy="16670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14%</a:t>
              </a:r>
            </a:p>
          </p:txBody>
        </p:sp>
        <p:sp>
          <p:nvSpPr>
            <p:cNvPr id="60" name="Rectangle 23"/>
            <p:cNvSpPr>
              <a:spLocks/>
            </p:cNvSpPr>
            <p:nvPr/>
          </p:nvSpPr>
          <p:spPr bwMode="auto">
            <a:xfrm>
              <a:off x="6477000" y="4267995"/>
              <a:ext cx="682020" cy="1675606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dirty="0">
                  <a:solidFill>
                    <a:prstClr val="white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14% 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4000" y="2514600"/>
            <a:ext cx="6324600" cy="3430589"/>
            <a:chOff x="1524000" y="2514600"/>
            <a:chExt cx="6324600" cy="3430589"/>
          </a:xfrm>
        </p:grpSpPr>
        <p:sp>
          <p:nvSpPr>
            <p:cNvPr id="52" name="Rectangle 17"/>
            <p:cNvSpPr>
              <a:spLocks/>
            </p:cNvSpPr>
            <p:nvPr/>
          </p:nvSpPr>
          <p:spPr bwMode="auto">
            <a:xfrm>
              <a:off x="1524000" y="2514600"/>
              <a:ext cx="685800" cy="34196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dirty="0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28%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397376" y="2590801"/>
              <a:ext cx="3451224" cy="3354388"/>
              <a:chOff x="4397376" y="2590801"/>
              <a:chExt cx="3451224" cy="3354388"/>
            </a:xfrm>
          </p:grpSpPr>
          <p:sp>
            <p:nvSpPr>
              <p:cNvPr id="65" name="Rectangle 17"/>
              <p:cNvSpPr>
                <a:spLocks/>
              </p:cNvSpPr>
              <p:nvPr/>
            </p:nvSpPr>
            <p:spPr bwMode="auto">
              <a:xfrm>
                <a:off x="4397376" y="2895600"/>
                <a:ext cx="711200" cy="30386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dirty="0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25%</a:t>
                </a:r>
              </a:p>
            </p:txBody>
          </p:sp>
          <p:sp>
            <p:nvSpPr>
              <p:cNvPr id="68" name="Rectangle 17"/>
              <p:cNvSpPr>
                <a:spLocks/>
              </p:cNvSpPr>
              <p:nvPr/>
            </p:nvSpPr>
            <p:spPr bwMode="auto">
              <a:xfrm>
                <a:off x="7162800" y="2590801"/>
                <a:ext cx="685800" cy="335438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dirty="0">
                    <a:solidFill>
                      <a:srgbClr val="FFFFFF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27%</a:t>
                </a: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6783854" y="20220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  <a:cs typeface="Arial" pitchFamily="34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239712" y="4000500"/>
            <a:ext cx="8645526" cy="276225"/>
            <a:chOff x="-14" y="0"/>
            <a:chExt cx="5446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14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10%</a:t>
              </a:r>
              <a:endPara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306388" y="2990850"/>
            <a:ext cx="8578850" cy="276225"/>
            <a:chOff x="28" y="0"/>
            <a:chExt cx="5404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28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15</a:t>
              </a: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  <a:endPara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304800" y="1981200"/>
            <a:ext cx="8580438" cy="276225"/>
            <a:chOff x="27" y="0"/>
            <a:chExt cx="5405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27" y="0"/>
              <a:ext cx="2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cs typeface="Arial" charset="0"/>
                  <a:sym typeface="Arial" charset="0"/>
                </a:rPr>
                <a:t>2</a:t>
              </a:r>
              <a:r>
                <a:rPr lang="en-US" sz="1800" dirty="0" smtClean="0">
                  <a:cs typeface="Arial" charset="0"/>
                  <a:sym typeface="Arial" charset="0"/>
                </a:rPr>
                <a:t>0</a:t>
              </a: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  <a:endPara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0" name="Group 18"/>
          <p:cNvGrpSpPr>
            <a:grpSpLocks/>
          </p:cNvGrpSpPr>
          <p:nvPr/>
        </p:nvGrpSpPr>
        <p:grpSpPr bwMode="auto">
          <a:xfrm>
            <a:off x="298449" y="5010150"/>
            <a:ext cx="8586789" cy="276225"/>
            <a:chOff x="23" y="0"/>
            <a:chExt cx="5409" cy="174"/>
          </a:xfrm>
        </p:grpSpPr>
        <p:sp>
          <p:nvSpPr>
            <p:cNvPr id="81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2" name="Rectangle 20"/>
            <p:cNvSpPr>
              <a:spLocks/>
            </p:cNvSpPr>
            <p:nvPr/>
          </p:nvSpPr>
          <p:spPr bwMode="auto">
            <a:xfrm>
              <a:off x="23" y="0"/>
              <a:ext cx="17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5%</a:t>
              </a:r>
              <a:endPara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785813" y="1371600"/>
            <a:ext cx="0" cy="49660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06479" y="1190978"/>
            <a:ext cx="2567151" cy="369332"/>
            <a:chOff x="6174035" y="1219200"/>
            <a:chExt cx="2567151" cy="369332"/>
          </a:xfrm>
        </p:grpSpPr>
        <p:sp>
          <p:nvSpPr>
            <p:cNvPr id="36" name="Rectangle 23"/>
            <p:cNvSpPr>
              <a:spLocks/>
            </p:cNvSpPr>
            <p:nvPr/>
          </p:nvSpPr>
          <p:spPr bwMode="auto">
            <a:xfrm>
              <a:off x="6174035" y="1295400"/>
              <a:ext cx="327332" cy="284163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77000" y="1219200"/>
              <a:ext cx="2264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traditional dev writing </a:t>
              </a:r>
              <a:endParaRPr lang="en-US" sz="18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504289" y="1202267"/>
            <a:ext cx="839321" cy="369332"/>
            <a:chOff x="4724400" y="1219200"/>
            <a:chExt cx="839321" cy="369332"/>
          </a:xfrm>
        </p:grpSpPr>
        <p:sp>
          <p:nvSpPr>
            <p:cNvPr id="37" name="Rectangle 17"/>
            <p:cNvSpPr>
              <a:spLocks/>
            </p:cNvSpPr>
            <p:nvPr/>
          </p:nvSpPr>
          <p:spPr bwMode="auto">
            <a:xfrm>
              <a:off x="4724400" y="1295400"/>
              <a:ext cx="327332" cy="269875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29200" y="1219200"/>
              <a:ext cx="534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ALP   </a:t>
              </a:r>
              <a:endParaRPr lang="en-US" sz="18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014289" y="20982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38200" y="1524000"/>
            <a:ext cx="1066800" cy="5187553"/>
            <a:chOff x="838200" y="1524000"/>
            <a:chExt cx="1066800" cy="5187553"/>
          </a:xfrm>
        </p:grpSpPr>
        <p:sp>
          <p:nvSpPr>
            <p:cNvPr id="30" name="Rectangle 26"/>
            <p:cNvSpPr>
              <a:spLocks/>
            </p:cNvSpPr>
            <p:nvPr/>
          </p:nvSpPr>
          <p:spPr bwMode="auto">
            <a:xfrm>
              <a:off x="1143000" y="6096000"/>
              <a:ext cx="61160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2007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371600" y="1524000"/>
              <a:ext cx="533400" cy="4486479"/>
              <a:chOff x="1676400" y="1524000"/>
              <a:chExt cx="533400" cy="4486479"/>
            </a:xfrm>
          </p:grpSpPr>
          <p:sp>
            <p:nvSpPr>
              <p:cNvPr id="52" name="Rectangle 17"/>
              <p:cNvSpPr>
                <a:spLocks/>
              </p:cNvSpPr>
              <p:nvPr/>
            </p:nvSpPr>
            <p:spPr bwMode="auto">
              <a:xfrm>
                <a:off x="1676400" y="1524000"/>
                <a:ext cx="533400" cy="44864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24%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 rot="16200000">
                <a:off x="1566481" y="5396442"/>
                <a:ext cx="7379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N=34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838200" y="4191000"/>
              <a:ext cx="533400" cy="1837358"/>
              <a:chOff x="1143000" y="4191000"/>
              <a:chExt cx="533400" cy="1837358"/>
            </a:xfrm>
          </p:grpSpPr>
          <p:sp>
            <p:nvSpPr>
              <p:cNvPr id="53" name="Rectangle 23"/>
              <p:cNvSpPr>
                <a:spLocks/>
              </p:cNvSpPr>
              <p:nvPr/>
            </p:nvSpPr>
            <p:spPr bwMode="auto">
              <a:xfrm>
                <a:off x="1143000" y="4191000"/>
                <a:ext cx="533400" cy="1837358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1</a:t>
                </a: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0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987840" y="5331445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N=966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2225040" y="4038599"/>
            <a:ext cx="1066800" cy="2672954"/>
            <a:chOff x="1924050" y="4038599"/>
            <a:chExt cx="1066800" cy="2672954"/>
          </a:xfrm>
        </p:grpSpPr>
        <p:sp>
          <p:nvSpPr>
            <p:cNvPr id="54" name="Rectangle 26"/>
            <p:cNvSpPr>
              <a:spLocks/>
            </p:cNvSpPr>
            <p:nvPr/>
          </p:nvSpPr>
          <p:spPr bwMode="auto">
            <a:xfrm>
              <a:off x="2209800" y="6096000"/>
              <a:ext cx="61160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2008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457450" y="4800600"/>
              <a:ext cx="533400" cy="1209879"/>
              <a:chOff x="1676400" y="4800600"/>
              <a:chExt cx="533400" cy="1209879"/>
            </a:xfrm>
          </p:grpSpPr>
          <p:sp>
            <p:nvSpPr>
              <p:cNvPr id="41" name="Rectangle 17"/>
              <p:cNvSpPr>
                <a:spLocks/>
              </p:cNvSpPr>
              <p:nvPr/>
            </p:nvSpPr>
            <p:spPr bwMode="auto">
              <a:xfrm>
                <a:off x="1676400" y="4800600"/>
                <a:ext cx="533400" cy="12098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7%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6200000">
                <a:off x="1566481" y="5396442"/>
                <a:ext cx="7379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N=68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924050" y="4038599"/>
              <a:ext cx="533400" cy="1989759"/>
              <a:chOff x="1143000" y="4038599"/>
              <a:chExt cx="533400" cy="1989759"/>
            </a:xfrm>
          </p:grpSpPr>
          <p:sp>
            <p:nvSpPr>
              <p:cNvPr id="45" name="Rectangle 23"/>
              <p:cNvSpPr>
                <a:spLocks/>
              </p:cNvSpPr>
              <p:nvPr/>
            </p:nvSpPr>
            <p:spPr bwMode="auto">
              <a:xfrm>
                <a:off x="1143000" y="5029200"/>
                <a:ext cx="533400" cy="999158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6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 rot="16200000">
                <a:off x="889806" y="4337514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N=1142</a:t>
                </a:r>
                <a:endParaRPr lang="en-US" sz="2000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611880" y="3962400"/>
            <a:ext cx="1066800" cy="2749153"/>
            <a:chOff x="3657600" y="3962400"/>
            <a:chExt cx="1066800" cy="2749153"/>
          </a:xfrm>
        </p:grpSpPr>
        <p:sp>
          <p:nvSpPr>
            <p:cNvPr id="39" name="Rectangle 26"/>
            <p:cNvSpPr>
              <a:spLocks/>
            </p:cNvSpPr>
            <p:nvPr/>
          </p:nvSpPr>
          <p:spPr bwMode="auto">
            <a:xfrm>
              <a:off x="3924300" y="6096000"/>
              <a:ext cx="61160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2009</a:t>
              </a: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4191000" y="3962400"/>
              <a:ext cx="533400" cy="2068070"/>
              <a:chOff x="1676400" y="3962400"/>
              <a:chExt cx="533400" cy="2068070"/>
            </a:xfrm>
          </p:grpSpPr>
          <p:sp>
            <p:nvSpPr>
              <p:cNvPr id="55" name="Rectangle 17"/>
              <p:cNvSpPr>
                <a:spLocks/>
              </p:cNvSpPr>
              <p:nvPr/>
            </p:nvSpPr>
            <p:spPr bwMode="auto">
              <a:xfrm>
                <a:off x="1676400" y="3962400"/>
                <a:ext cx="533400" cy="20480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11%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N=149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57600" y="4114799"/>
              <a:ext cx="533400" cy="1913560"/>
              <a:chOff x="1143000" y="4114799"/>
              <a:chExt cx="533400" cy="1913560"/>
            </a:xfrm>
          </p:grpSpPr>
          <p:sp>
            <p:nvSpPr>
              <p:cNvPr id="58" name="Rectangle 23"/>
              <p:cNvSpPr>
                <a:spLocks/>
              </p:cNvSpPr>
              <p:nvPr/>
            </p:nvSpPr>
            <p:spPr bwMode="auto">
              <a:xfrm>
                <a:off x="1143000" y="5181601"/>
                <a:ext cx="533400" cy="846758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5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 rot="16200000">
                <a:off x="935526" y="4413714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N=1406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998720" y="4114799"/>
            <a:ext cx="1066800" cy="2596754"/>
            <a:chOff x="5391150" y="4114799"/>
            <a:chExt cx="1066800" cy="2596754"/>
          </a:xfrm>
        </p:grpSpPr>
        <p:sp>
          <p:nvSpPr>
            <p:cNvPr id="40" name="Rectangle 26"/>
            <p:cNvSpPr>
              <a:spLocks/>
            </p:cNvSpPr>
            <p:nvPr/>
          </p:nvSpPr>
          <p:spPr bwMode="auto">
            <a:xfrm>
              <a:off x="5638800" y="6096000"/>
              <a:ext cx="61160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2010</a:t>
              </a: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924550" y="4419600"/>
              <a:ext cx="533400" cy="1610870"/>
              <a:chOff x="1676400" y="4419600"/>
              <a:chExt cx="533400" cy="1610870"/>
            </a:xfrm>
          </p:grpSpPr>
          <p:sp>
            <p:nvSpPr>
              <p:cNvPr id="61" name="Rectangle 17"/>
              <p:cNvSpPr>
                <a:spLocks/>
              </p:cNvSpPr>
              <p:nvPr/>
            </p:nvSpPr>
            <p:spPr bwMode="auto">
              <a:xfrm>
                <a:off x="1676400" y="4419600"/>
                <a:ext cx="533400" cy="15908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8%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N=288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391150" y="4114799"/>
              <a:ext cx="533400" cy="1915669"/>
              <a:chOff x="1143000" y="4112690"/>
              <a:chExt cx="533400" cy="1915669"/>
            </a:xfrm>
          </p:grpSpPr>
          <p:sp>
            <p:nvSpPr>
              <p:cNvPr id="64" name="Rectangle 23"/>
              <p:cNvSpPr>
                <a:spLocks/>
              </p:cNvSpPr>
              <p:nvPr/>
            </p:nvSpPr>
            <p:spPr bwMode="auto">
              <a:xfrm>
                <a:off x="1143000" y="5148447"/>
                <a:ext cx="533400" cy="879912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5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 rot="16200000">
                <a:off x="905046" y="4411605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N=1328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6385560" y="4284133"/>
            <a:ext cx="1066800" cy="2427420"/>
            <a:chOff x="6477000" y="4284133"/>
            <a:chExt cx="1066800" cy="2427420"/>
          </a:xfrm>
        </p:grpSpPr>
        <p:sp>
          <p:nvSpPr>
            <p:cNvPr id="29" name="Rectangle 26"/>
            <p:cNvSpPr>
              <a:spLocks/>
            </p:cNvSpPr>
            <p:nvPr/>
          </p:nvSpPr>
          <p:spPr bwMode="auto">
            <a:xfrm>
              <a:off x="6705600" y="6096000"/>
              <a:ext cx="592569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2011</a:t>
              </a: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7010400" y="4284133"/>
              <a:ext cx="533400" cy="1745422"/>
              <a:chOff x="1676400" y="4265057"/>
              <a:chExt cx="533400" cy="1745422"/>
            </a:xfrm>
          </p:grpSpPr>
          <p:sp>
            <p:nvSpPr>
              <p:cNvPr id="67" name="Rectangle 17"/>
              <p:cNvSpPr>
                <a:spLocks/>
              </p:cNvSpPr>
              <p:nvPr/>
            </p:nvSpPr>
            <p:spPr bwMode="auto">
              <a:xfrm>
                <a:off x="1676400" y="5131480"/>
                <a:ext cx="533400" cy="87899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5%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16200000">
                <a:off x="1504571" y="4498975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N=549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477000" y="4492298"/>
              <a:ext cx="533400" cy="1557247"/>
              <a:chOff x="1143000" y="4471111"/>
              <a:chExt cx="533400" cy="1557247"/>
            </a:xfrm>
          </p:grpSpPr>
          <p:sp>
            <p:nvSpPr>
              <p:cNvPr id="70" name="Rectangle 23"/>
              <p:cNvSpPr>
                <a:spLocks/>
              </p:cNvSpPr>
              <p:nvPr/>
            </p:nvSpPr>
            <p:spPr bwMode="auto">
              <a:xfrm>
                <a:off x="1143000" y="5484290"/>
                <a:ext cx="533400" cy="544068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3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16200000">
                <a:off x="899968" y="4770026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N=1043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2" name="Rectangle 12"/>
          <p:cNvSpPr>
            <a:spLocks/>
          </p:cNvSpPr>
          <p:nvPr/>
        </p:nvSpPr>
        <p:spPr bwMode="auto">
          <a:xfrm>
            <a:off x="609600" y="152400"/>
            <a:ext cx="8178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Completion Rates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(as of March 2016)</a:t>
            </a:r>
            <a:endParaRPr lang="en-US" sz="2400" b="1" dirty="0">
              <a:solidFill>
                <a:srgbClr val="000000"/>
              </a:solidFill>
              <a:latin typeface="Arial"/>
              <a:cs typeface="Arial" charset="0"/>
              <a:sym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772400" y="4267200"/>
            <a:ext cx="1066800" cy="2427420"/>
            <a:chOff x="7772400" y="4267200"/>
            <a:chExt cx="1066800" cy="2427420"/>
          </a:xfrm>
        </p:grpSpPr>
        <p:sp>
          <p:nvSpPr>
            <p:cNvPr id="73" name="Rectangle 26"/>
            <p:cNvSpPr>
              <a:spLocks/>
            </p:cNvSpPr>
            <p:nvPr/>
          </p:nvSpPr>
          <p:spPr bwMode="auto">
            <a:xfrm>
              <a:off x="7991482" y="6079067"/>
              <a:ext cx="61160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2012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8305800" y="4267200"/>
              <a:ext cx="533400" cy="1745422"/>
              <a:chOff x="1676400" y="4265057"/>
              <a:chExt cx="533400" cy="1745422"/>
            </a:xfrm>
          </p:grpSpPr>
          <p:sp>
            <p:nvSpPr>
              <p:cNvPr id="75" name="Rectangle 17"/>
              <p:cNvSpPr>
                <a:spLocks/>
              </p:cNvSpPr>
              <p:nvPr/>
            </p:nvSpPr>
            <p:spPr bwMode="auto">
              <a:xfrm>
                <a:off x="1676400" y="5131480"/>
                <a:ext cx="533400" cy="87899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7%</a:t>
                </a:r>
                <a:endParaRPr lang="en-US" sz="2400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 rot="16200000">
                <a:off x="1504571" y="4498975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N=587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7772400" y="4540362"/>
              <a:ext cx="533400" cy="1492250"/>
              <a:chOff x="1143000" y="4536108"/>
              <a:chExt cx="533400" cy="1492250"/>
            </a:xfrm>
          </p:grpSpPr>
          <p:sp>
            <p:nvSpPr>
              <p:cNvPr id="78" name="Rectangle 23"/>
              <p:cNvSpPr>
                <a:spLocks/>
              </p:cNvSpPr>
              <p:nvPr/>
            </p:nvSpPr>
            <p:spPr bwMode="auto">
              <a:xfrm>
                <a:off x="1143000" y="5484290"/>
                <a:ext cx="533400" cy="544068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3</a:t>
                </a:r>
                <a:r>
                  <a:rPr lang="en-US" sz="2400" dirty="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 rot="16200000">
                <a:off x="964965" y="4770026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</a:rPr>
                  <a:t>N=884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457200" y="6019800"/>
            <a:ext cx="8382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8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0"/>
            <a:ext cx="9144000" cy="62456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148349" y="2819400"/>
            <a:ext cx="8578850" cy="276225"/>
            <a:chOff x="28" y="0"/>
            <a:chExt cx="5404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28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dirty="0">
                  <a:cs typeface="Arial" charset="0"/>
                  <a:sym typeface="Arial" charset="0"/>
                </a:rPr>
                <a:t>5</a:t>
              </a: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r>
                <a:rPr lang="en-US" sz="1800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</a:p>
          </p:txBody>
        </p:sp>
      </p:grpSp>
      <p:sp>
        <p:nvSpPr>
          <p:cNvPr id="31755" name="Rectangle 12"/>
          <p:cNvSpPr>
            <a:spLocks/>
          </p:cNvSpPr>
          <p:nvPr/>
        </p:nvSpPr>
        <p:spPr bwMode="auto">
          <a:xfrm>
            <a:off x="609600" y="152400"/>
            <a:ext cx="817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Success Rates for 7 Participating Colleges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661112" y="1245827"/>
            <a:ext cx="0" cy="44326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122949" y="1574800"/>
            <a:ext cx="8578850" cy="276225"/>
            <a:chOff x="28" y="0"/>
            <a:chExt cx="5404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28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dirty="0">
                  <a:cs typeface="Arial" charset="0"/>
                  <a:sym typeface="Arial" charset="0"/>
                </a:rPr>
                <a:t>7</a:t>
              </a: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5</a:t>
              </a:r>
              <a:r>
                <a:rPr lang="en-US" sz="1800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</a:p>
          </p:txBody>
        </p:sp>
      </p:grpSp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95962" y="4064000"/>
            <a:ext cx="8643938" cy="276225"/>
            <a:chOff x="-13" y="0"/>
            <a:chExt cx="5445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13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dirty="0">
                  <a:cs typeface="Arial" charset="0"/>
                  <a:sym typeface="Arial" charset="0"/>
                </a:rPr>
                <a:t>2</a:t>
              </a:r>
              <a:r>
                <a:rPr lang="en-US" sz="1800" dirty="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5</a:t>
              </a:r>
              <a:r>
                <a:rPr lang="en-US" sz="1800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629400" y="609600"/>
            <a:ext cx="2264103" cy="826532"/>
            <a:chOff x="6096000" y="1066800"/>
            <a:chExt cx="2264103" cy="826532"/>
          </a:xfrm>
        </p:grpSpPr>
        <p:sp>
          <p:nvSpPr>
            <p:cNvPr id="36" name="Rectangle 23"/>
            <p:cNvSpPr>
              <a:spLocks/>
            </p:cNvSpPr>
            <p:nvPr/>
          </p:nvSpPr>
          <p:spPr bwMode="auto">
            <a:xfrm>
              <a:off x="6111242" y="1131425"/>
              <a:ext cx="327332" cy="284163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37" name="Rectangle 17"/>
            <p:cNvSpPr>
              <a:spLocks/>
            </p:cNvSpPr>
            <p:nvPr/>
          </p:nvSpPr>
          <p:spPr bwMode="auto">
            <a:xfrm>
              <a:off x="6096000" y="1600200"/>
              <a:ext cx="327332" cy="269875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00800" y="1066800"/>
              <a:ext cx="1959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comparison cohort</a:t>
              </a:r>
              <a:endParaRPr lang="en-US" sz="1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00800" y="1524000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ALP cohort</a:t>
              </a:r>
              <a:endParaRPr lang="en-US" sz="18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3499" y="1550628"/>
            <a:ext cx="990600" cy="3800679"/>
            <a:chOff x="762000" y="2133600"/>
            <a:chExt cx="990600" cy="3800679"/>
          </a:xfrm>
        </p:grpSpPr>
        <p:sp>
          <p:nvSpPr>
            <p:cNvPr id="52" name="Rectangle 17"/>
            <p:cNvSpPr>
              <a:spLocks/>
            </p:cNvSpPr>
            <p:nvPr/>
          </p:nvSpPr>
          <p:spPr bwMode="auto">
            <a:xfrm>
              <a:off x="1219200" y="2133600"/>
              <a:ext cx="533400" cy="38006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76</a:t>
              </a:r>
              <a:r>
                <a:rPr lang="en-US" sz="1800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51" name="Rectangle 23"/>
            <p:cNvSpPr>
              <a:spLocks/>
            </p:cNvSpPr>
            <p:nvPr/>
          </p:nvSpPr>
          <p:spPr bwMode="auto">
            <a:xfrm>
              <a:off x="762000" y="4114800"/>
              <a:ext cx="457200" cy="18194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37</a:t>
              </a:r>
              <a:r>
                <a:rPr lang="en-US" sz="1800" dirty="0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56499" y="1093428"/>
            <a:ext cx="990600" cy="4257879"/>
            <a:chOff x="1905000" y="1676400"/>
            <a:chExt cx="990600" cy="4257879"/>
          </a:xfrm>
        </p:grpSpPr>
        <p:sp>
          <p:nvSpPr>
            <p:cNvPr id="54" name="Rectangle 17"/>
            <p:cNvSpPr>
              <a:spLocks/>
            </p:cNvSpPr>
            <p:nvPr/>
          </p:nvSpPr>
          <p:spPr bwMode="auto">
            <a:xfrm>
              <a:off x="2362200" y="1676400"/>
              <a:ext cx="533400" cy="42578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8</a:t>
              </a:r>
              <a:r>
                <a:rPr lang="en-US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6</a:t>
              </a:r>
              <a:r>
                <a:rPr lang="en-US" sz="1800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55" name="Rectangle 23"/>
            <p:cNvSpPr>
              <a:spLocks/>
            </p:cNvSpPr>
            <p:nvPr/>
          </p:nvSpPr>
          <p:spPr bwMode="auto">
            <a:xfrm>
              <a:off x="1905000" y="4343400"/>
              <a:ext cx="457200" cy="15908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33</a:t>
              </a:r>
              <a:r>
                <a:rPr lang="en-US" sz="1800" dirty="0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75699" y="2007828"/>
            <a:ext cx="990600" cy="3343479"/>
            <a:chOff x="3124200" y="2590800"/>
            <a:chExt cx="990600" cy="3343479"/>
          </a:xfrm>
        </p:grpSpPr>
        <p:sp>
          <p:nvSpPr>
            <p:cNvPr id="57" name="Rectangle 17"/>
            <p:cNvSpPr>
              <a:spLocks/>
            </p:cNvSpPr>
            <p:nvPr/>
          </p:nvSpPr>
          <p:spPr bwMode="auto">
            <a:xfrm>
              <a:off x="3581400" y="2590800"/>
              <a:ext cx="533400" cy="33434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73</a:t>
              </a:r>
              <a:r>
                <a:rPr lang="en-US" sz="1800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58" name="Rectangle 23"/>
            <p:cNvSpPr>
              <a:spLocks/>
            </p:cNvSpPr>
            <p:nvPr/>
          </p:nvSpPr>
          <p:spPr bwMode="auto">
            <a:xfrm>
              <a:off x="3124200" y="4038600"/>
              <a:ext cx="457200" cy="18956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</a:t>
              </a:r>
              <a:r>
                <a:rPr lang="en-US" dirty="0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8%</a:t>
              </a:r>
              <a:endParaRPr lang="en-US" sz="1800" dirty="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18699" y="2312628"/>
            <a:ext cx="990600" cy="3038679"/>
            <a:chOff x="4267200" y="2895600"/>
            <a:chExt cx="990600" cy="3038679"/>
          </a:xfrm>
        </p:grpSpPr>
        <p:sp>
          <p:nvSpPr>
            <p:cNvPr id="59" name="Rectangle 17"/>
            <p:cNvSpPr>
              <a:spLocks/>
            </p:cNvSpPr>
            <p:nvPr/>
          </p:nvSpPr>
          <p:spPr bwMode="auto">
            <a:xfrm>
              <a:off x="4724400" y="2895600"/>
              <a:ext cx="533400" cy="30386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68</a:t>
              </a:r>
              <a:r>
                <a:rPr lang="en-US" sz="1800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0" name="Rectangle 23"/>
            <p:cNvSpPr>
              <a:spLocks/>
            </p:cNvSpPr>
            <p:nvPr/>
          </p:nvSpPr>
          <p:spPr bwMode="auto">
            <a:xfrm>
              <a:off x="4267200" y="3733800"/>
              <a:ext cx="457200" cy="22004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48</a:t>
              </a:r>
              <a:r>
                <a:rPr lang="en-US" dirty="0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37899" y="712428"/>
            <a:ext cx="990600" cy="4638879"/>
            <a:chOff x="5486400" y="1295400"/>
            <a:chExt cx="990600" cy="4638879"/>
          </a:xfrm>
        </p:grpSpPr>
        <p:sp>
          <p:nvSpPr>
            <p:cNvPr id="61" name="Rectangle 17"/>
            <p:cNvSpPr>
              <a:spLocks/>
            </p:cNvSpPr>
            <p:nvPr/>
          </p:nvSpPr>
          <p:spPr bwMode="auto">
            <a:xfrm>
              <a:off x="5943600" y="1295400"/>
              <a:ext cx="533400" cy="46388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94</a:t>
              </a:r>
              <a:r>
                <a:rPr lang="en-US" sz="1800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2" name="Rectangle 23"/>
            <p:cNvSpPr>
              <a:spLocks/>
            </p:cNvSpPr>
            <p:nvPr/>
          </p:nvSpPr>
          <p:spPr bwMode="auto">
            <a:xfrm>
              <a:off x="5486400" y="3962400"/>
              <a:ext cx="457200" cy="19718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</a:t>
              </a:r>
              <a:r>
                <a:rPr lang="en-US" dirty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9</a:t>
              </a:r>
              <a:r>
                <a:rPr lang="en-US" dirty="0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657099" y="2846028"/>
            <a:ext cx="990600" cy="2505279"/>
            <a:chOff x="6705600" y="3429000"/>
            <a:chExt cx="990600" cy="2505279"/>
          </a:xfrm>
        </p:grpSpPr>
        <p:sp>
          <p:nvSpPr>
            <p:cNvPr id="63" name="Rectangle 17"/>
            <p:cNvSpPr>
              <a:spLocks/>
            </p:cNvSpPr>
            <p:nvPr/>
          </p:nvSpPr>
          <p:spPr bwMode="auto">
            <a:xfrm>
              <a:off x="7162800" y="3429000"/>
              <a:ext cx="533400" cy="25052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51</a:t>
              </a:r>
              <a:r>
                <a:rPr lang="en-US" sz="1800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4" name="Rectangle 23"/>
            <p:cNvSpPr>
              <a:spLocks/>
            </p:cNvSpPr>
            <p:nvPr/>
          </p:nvSpPr>
          <p:spPr bwMode="auto">
            <a:xfrm>
              <a:off x="6705600" y="4267200"/>
              <a:ext cx="457200" cy="16670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35</a:t>
              </a:r>
              <a:r>
                <a:rPr lang="en-US" dirty="0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876299" y="1245828"/>
            <a:ext cx="990600" cy="4105479"/>
            <a:chOff x="7924800" y="1828800"/>
            <a:chExt cx="990600" cy="4105479"/>
          </a:xfrm>
        </p:grpSpPr>
        <p:sp>
          <p:nvSpPr>
            <p:cNvPr id="65" name="Rectangle 17"/>
            <p:cNvSpPr>
              <a:spLocks/>
            </p:cNvSpPr>
            <p:nvPr/>
          </p:nvSpPr>
          <p:spPr bwMode="auto">
            <a:xfrm>
              <a:off x="8382000" y="1828800"/>
              <a:ext cx="533400" cy="41054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82</a:t>
              </a:r>
              <a:r>
                <a:rPr lang="en-US" sz="1800" dirty="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8" name="Rectangle 23"/>
            <p:cNvSpPr>
              <a:spLocks/>
            </p:cNvSpPr>
            <p:nvPr/>
          </p:nvSpPr>
          <p:spPr bwMode="auto">
            <a:xfrm>
              <a:off x="7924800" y="3810000"/>
              <a:ext cx="457200" cy="21242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47</a:t>
              </a:r>
              <a:r>
                <a:rPr lang="en-US" dirty="0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 dirty="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256299" y="5360628"/>
            <a:ext cx="8382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5518" y="5334000"/>
            <a:ext cx="10947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</a:t>
            </a:r>
          </a:p>
          <a:p>
            <a:pPr algn="ctr"/>
            <a:r>
              <a:rPr lang="en-US" sz="2000" dirty="0" smtClean="0"/>
              <a:t>5-10000</a:t>
            </a:r>
          </a:p>
          <a:p>
            <a:pPr algn="ctr"/>
            <a:r>
              <a:rPr lang="en-US" sz="2000" dirty="0" smtClean="0"/>
              <a:t>suburbs</a:t>
            </a:r>
          </a:p>
          <a:p>
            <a:pPr algn="ctr"/>
            <a:r>
              <a:rPr lang="en-US" sz="2000" dirty="0"/>
              <a:t>M</a:t>
            </a:r>
            <a:r>
              <a:rPr lang="en-US" sz="2000" dirty="0" smtClean="0"/>
              <a:t>idwest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1752695" y="5334000"/>
            <a:ext cx="11731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</a:t>
            </a:r>
          </a:p>
          <a:p>
            <a:pPr algn="ctr"/>
            <a:r>
              <a:rPr lang="en-US" sz="2000" dirty="0" smtClean="0"/>
              <a:t>10-20000</a:t>
            </a:r>
          </a:p>
          <a:p>
            <a:pPr algn="ctr"/>
            <a:r>
              <a:rPr lang="en-US" sz="2000" dirty="0" smtClean="0"/>
              <a:t>suburbs</a:t>
            </a:r>
          </a:p>
          <a:p>
            <a:pPr algn="ctr"/>
            <a:r>
              <a:rPr lang="en-US" sz="2000" dirty="0"/>
              <a:t>M</a:t>
            </a:r>
            <a:r>
              <a:rPr lang="en-US" sz="2000" dirty="0" smtClean="0"/>
              <a:t>idwest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2858269" y="5334000"/>
            <a:ext cx="12903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</a:t>
            </a:r>
          </a:p>
          <a:p>
            <a:pPr algn="ctr"/>
            <a:r>
              <a:rPr lang="en-US" sz="2000" dirty="0" smtClean="0"/>
              <a:t>20000+</a:t>
            </a:r>
          </a:p>
          <a:p>
            <a:pPr algn="ctr"/>
            <a:r>
              <a:rPr lang="en-US" sz="2000" dirty="0" smtClean="0"/>
              <a:t>urban</a:t>
            </a:r>
          </a:p>
          <a:p>
            <a:pPr algn="ctr"/>
            <a:r>
              <a:rPr lang="en-US" sz="2000" dirty="0" smtClean="0"/>
              <a:t>Southwest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081062" y="5334000"/>
            <a:ext cx="13276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</a:t>
            </a:r>
          </a:p>
          <a:p>
            <a:pPr algn="ctr"/>
            <a:r>
              <a:rPr lang="en-US" sz="2000" dirty="0" smtClean="0"/>
              <a:t>&lt;5000</a:t>
            </a:r>
          </a:p>
          <a:p>
            <a:pPr algn="ctr"/>
            <a:r>
              <a:rPr lang="en-US" sz="2000" dirty="0" smtClean="0"/>
              <a:t>small town</a:t>
            </a:r>
          </a:p>
          <a:p>
            <a:pPr algn="ctr"/>
            <a:r>
              <a:rPr lang="en-US" sz="2000" dirty="0"/>
              <a:t>M</a:t>
            </a:r>
            <a:r>
              <a:rPr lang="en-US" sz="2000" dirty="0" smtClean="0"/>
              <a:t>idwest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41175" y="5334000"/>
            <a:ext cx="12298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E</a:t>
            </a:r>
          </a:p>
          <a:p>
            <a:pPr algn="ctr"/>
            <a:r>
              <a:rPr lang="en-US" sz="2000" dirty="0" smtClean="0"/>
              <a:t>&lt;5000</a:t>
            </a:r>
          </a:p>
          <a:p>
            <a:pPr algn="ctr"/>
            <a:r>
              <a:rPr lang="en-US" sz="2000" dirty="0" smtClean="0"/>
              <a:t>suburbs</a:t>
            </a:r>
          </a:p>
          <a:p>
            <a:pPr algn="ctr"/>
            <a:r>
              <a:rPr lang="en-US" sz="2000" dirty="0" smtClean="0"/>
              <a:t>Southeast</a:t>
            </a:r>
            <a:endParaRPr lang="en-US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6503480" y="5334000"/>
            <a:ext cx="12298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</a:t>
            </a:r>
          </a:p>
          <a:p>
            <a:pPr algn="ctr"/>
            <a:r>
              <a:rPr lang="en-US" sz="2000" dirty="0" smtClean="0"/>
              <a:t>&lt;5000</a:t>
            </a:r>
          </a:p>
          <a:p>
            <a:pPr algn="ctr"/>
            <a:r>
              <a:rPr lang="en-US" sz="2000" dirty="0" smtClean="0"/>
              <a:t>rural</a:t>
            </a:r>
          </a:p>
          <a:p>
            <a:pPr algn="ctr"/>
            <a:r>
              <a:rPr lang="en-US" sz="2000" dirty="0" smtClean="0"/>
              <a:t>Southeast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7665786" y="5334000"/>
            <a:ext cx="14782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</a:t>
            </a:r>
          </a:p>
          <a:p>
            <a:pPr algn="ctr"/>
            <a:r>
              <a:rPr lang="en-US" sz="2000" dirty="0" smtClean="0"/>
              <a:t>5-10000</a:t>
            </a:r>
          </a:p>
          <a:p>
            <a:pPr algn="ctr"/>
            <a:r>
              <a:rPr lang="en-US" sz="2000" dirty="0" smtClean="0"/>
              <a:t>small town</a:t>
            </a:r>
          </a:p>
          <a:p>
            <a:pPr algn="ctr"/>
            <a:r>
              <a:rPr lang="en-US" sz="2000" dirty="0" smtClean="0"/>
              <a:t>Mid-Atlantic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V="1">
            <a:off x="3454400" y="2451100"/>
            <a:ext cx="0" cy="32004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603500" y="2425700"/>
            <a:ext cx="0" cy="32004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4292600" y="2438400"/>
            <a:ext cx="0" cy="32004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3" name="Chart 82"/>
          <p:cNvGraphicFramePr/>
          <p:nvPr>
            <p:extLst/>
          </p:nvPr>
        </p:nvGraphicFramePr>
        <p:xfrm>
          <a:off x="92660" y="1638300"/>
          <a:ext cx="88265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4" name="Title 1"/>
          <p:cNvSpPr txBox="1">
            <a:spLocks/>
          </p:cNvSpPr>
          <p:nvPr/>
        </p:nvSpPr>
        <p:spPr>
          <a:xfrm>
            <a:off x="0" y="355959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500"/>
          </a:bodyPr>
          <a:lstStyle>
            <a:lvl1pPr algn="l" defTabSz="45713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venir Book"/>
                <a:cs typeface="Avenir Book"/>
              </a:rPr>
              <a:t>Results from Statewide Adoptions</a:t>
            </a:r>
            <a:endParaRPr lang="en-US" sz="3200" b="1" dirty="0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5143500" y="2463800"/>
            <a:ext cx="0" cy="32004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994400" y="2413000"/>
            <a:ext cx="0" cy="32004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832600" y="2400300"/>
            <a:ext cx="0" cy="32004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7683500" y="2425700"/>
            <a:ext cx="0" cy="32004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8521700" y="2400300"/>
            <a:ext cx="0" cy="32004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52600" y="2743200"/>
            <a:ext cx="5448300" cy="292100"/>
          </a:xfrm>
          <a:prstGeom prst="rect">
            <a:avLst/>
          </a:prstGeom>
          <a:solidFill>
            <a:srgbClr val="816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765300" y="3429000"/>
            <a:ext cx="6032500" cy="266700"/>
          </a:xfrm>
          <a:prstGeom prst="rect">
            <a:avLst/>
          </a:prstGeom>
          <a:solidFill>
            <a:srgbClr val="816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1765300" y="4102100"/>
            <a:ext cx="4699000" cy="254000"/>
          </a:xfrm>
          <a:prstGeom prst="rect">
            <a:avLst/>
          </a:prstGeom>
          <a:solidFill>
            <a:srgbClr val="816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778000" y="4762500"/>
            <a:ext cx="5461000" cy="228600"/>
          </a:xfrm>
          <a:prstGeom prst="rect">
            <a:avLst/>
          </a:prstGeom>
          <a:solidFill>
            <a:srgbClr val="816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778000" y="5448300"/>
            <a:ext cx="5791200" cy="241300"/>
          </a:xfrm>
          <a:prstGeom prst="rect">
            <a:avLst/>
          </a:prstGeom>
          <a:solidFill>
            <a:srgbClr val="816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797800" y="1460500"/>
            <a:ext cx="723900" cy="3556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97800" y="1904641"/>
            <a:ext cx="723900" cy="355600"/>
          </a:xfrm>
          <a:prstGeom prst="rect">
            <a:avLst/>
          </a:prstGeom>
          <a:solidFill>
            <a:srgbClr val="816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14900" y="1485384"/>
            <a:ext cx="294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mtClean="0"/>
              <a:t>Standalone Developmental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14900" y="1879443"/>
            <a:ext cx="294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Co-Requisite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4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152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en-US" sz="2800" b="1" smtClean="0"/>
              <a:t>Introductions</a:t>
            </a:r>
            <a:endParaRPr lang="en-US" sz="2800" b="1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cs typeface="Arial" charset="0"/>
                <a:sym typeface="Arial" charset="0"/>
              </a:rPr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910253"/>
            <a:ext cx="5486400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4500"/>
              </a:lnSpc>
              <a:spcBef>
                <a:spcPct val="0"/>
              </a:spcBef>
              <a:buSzPct val="70000"/>
              <a:buBlip>
                <a:blip r:embed="rId3"/>
              </a:buBlip>
            </a:pPr>
            <a:r>
              <a:rPr lang="en-US" altLang="en-US" sz="2400" dirty="0"/>
              <a:t>Y</a:t>
            </a:r>
            <a:r>
              <a:rPr lang="en-US" altLang="en-US" sz="2400" dirty="0" smtClean="0"/>
              <a:t>our name?</a:t>
            </a:r>
          </a:p>
          <a:p>
            <a:pPr marL="457200" indent="-457200">
              <a:lnSpc>
                <a:spcPts val="4500"/>
              </a:lnSpc>
              <a:spcBef>
                <a:spcPct val="0"/>
              </a:spcBef>
              <a:buSzPct val="70000"/>
              <a:buBlip>
                <a:blip r:embed="rId3"/>
              </a:buBlip>
            </a:pPr>
            <a:r>
              <a:rPr lang="en-US" altLang="en-US" sz="2400" dirty="0"/>
              <a:t>Y</a:t>
            </a:r>
            <a:r>
              <a:rPr lang="en-US" altLang="en-US" sz="2400" dirty="0" smtClean="0"/>
              <a:t>our school?</a:t>
            </a:r>
          </a:p>
          <a:p>
            <a:pPr marL="457200" indent="-457200">
              <a:lnSpc>
                <a:spcPts val="4500"/>
              </a:lnSpc>
              <a:spcBef>
                <a:spcPct val="0"/>
              </a:spcBef>
              <a:buSzPct val="70000"/>
              <a:buBlip>
                <a:blip r:embed="rId3"/>
              </a:buBlip>
            </a:pPr>
            <a:r>
              <a:rPr lang="en-US" altLang="en-US" sz="2400" dirty="0"/>
              <a:t>W</a:t>
            </a:r>
            <a:r>
              <a:rPr lang="en-US" altLang="en-US" sz="2400" dirty="0" smtClean="0"/>
              <a:t>hat state?</a:t>
            </a:r>
          </a:p>
          <a:p>
            <a:pPr marL="457200" indent="-457200">
              <a:lnSpc>
                <a:spcPts val="4500"/>
              </a:lnSpc>
              <a:spcBef>
                <a:spcPct val="0"/>
              </a:spcBef>
              <a:buSzPct val="70000"/>
              <a:buBlip>
                <a:blip r:embed="rId3"/>
              </a:buBlip>
            </a:pPr>
            <a:r>
              <a:rPr lang="en-US" altLang="en-US" sz="2400" dirty="0"/>
              <a:t>Y</a:t>
            </a:r>
            <a:r>
              <a:rPr lang="en-US" altLang="en-US" sz="2400" dirty="0" smtClean="0"/>
              <a:t>our position?</a:t>
            </a:r>
          </a:p>
          <a:p>
            <a:pPr marL="457200" indent="-457200">
              <a:lnSpc>
                <a:spcPts val="4500"/>
              </a:lnSpc>
              <a:spcBef>
                <a:spcPct val="0"/>
              </a:spcBef>
              <a:buSzPct val="70000"/>
              <a:buBlip>
                <a:blip r:embed="rId3"/>
              </a:buBlip>
            </a:pPr>
            <a:r>
              <a:rPr lang="en-US" altLang="en-US" sz="2400" dirty="0"/>
              <a:t>H</a:t>
            </a:r>
            <a:r>
              <a:rPr lang="en-US" altLang="en-US" sz="2400" dirty="0" smtClean="0"/>
              <a:t>ow much do you know about ALP?</a:t>
            </a:r>
          </a:p>
        </p:txBody>
      </p:sp>
    </p:spTree>
    <p:extLst>
      <p:ext uri="{BB962C8B-B14F-4D97-AF65-F5344CB8AC3E}">
        <p14:creationId xmlns:p14="http://schemas.microsoft.com/office/powerpoint/2010/main" val="198201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8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Picture 29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0"/>
            <a:ext cx="6858000" cy="50292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264606" y="1285875"/>
            <a:ext cx="5842989" cy="4117400"/>
            <a:chOff x="1264606" y="1285875"/>
            <a:chExt cx="5842989" cy="4117400"/>
          </a:xfrm>
        </p:grpSpPr>
        <p:sp>
          <p:nvSpPr>
            <p:cNvPr id="158" name="Oval 157"/>
            <p:cNvSpPr/>
            <p:nvPr/>
          </p:nvSpPr>
          <p:spPr>
            <a:xfrm>
              <a:off x="6427284" y="249322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5429250" y="1943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6526282" y="253484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3429000" y="29146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5000781" y="326611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502920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4" name="Oval 163"/>
            <p:cNvSpPr/>
            <p:nvPr/>
          </p:nvSpPr>
          <p:spPr>
            <a:xfrm>
              <a:off x="474345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45720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457200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4857750" y="3429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6808900" y="198355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5794513" y="376133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6781660" y="234267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5314950" y="20574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6674087" y="219685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1828800" y="1371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485775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6708053" y="214667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6002202" y="288294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6544946" y="260707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234315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6150931" y="284806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6759170" y="225897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3886200" y="3028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5915053" y="232893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>
              <a:off x="4599137" y="174327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5715000" y="3543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5200650" y="2400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6457950" y="1885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6203369" y="386033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570382" y="346656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217170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582930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971800" y="2743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115050" y="2343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086100" y="2857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143250" y="29146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45795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43700" y="1600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684682" y="358086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171950" y="2971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743700" y="2343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486400" y="2228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9149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981855" y="259041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200650" y="2514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197164" y="408043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096155" y="270471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2457450" y="1543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829300" y="4114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143250" y="2743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3314700" y="2686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40030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881120" y="202900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5772150" y="2857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829300" y="3657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707526" y="224323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200650" y="1714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37210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6229350" y="3429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886450" y="3543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515100" y="2457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736084" y="53461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5143500" y="2686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635129" y="227429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1943100" y="14859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4400550" y="4000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5143500" y="3829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6915150" y="1943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5429250" y="26289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5543550" y="21145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5657850" y="21145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628650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3371850" y="5086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6770921" y="210533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6704484" y="207946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5367350" y="230489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3200400" y="2971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5456028" y="214109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3394340" y="512032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651510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543050" y="1828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4371975" y="3943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6868258" y="212708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600700" y="2457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5650430" y="221691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5143500" y="2400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571500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514350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146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4914900" y="2971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5543550" y="20574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3314700" y="3086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5657850" y="2000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6000750" y="2743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5597337" y="300599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5486400" y="1828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462915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6858000" y="1943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308610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2004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4629150" y="1657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485775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5486400" y="1943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5829300" y="2457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5029200" y="1885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6972300" y="1828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5829300" y="3429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4686300" y="1600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2286000" y="17716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6572250" y="2286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3771900" y="3886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3086100" y="2686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611505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5715000" y="2400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6915150" y="1828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468630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560070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6526282" y="19145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914650" y="3028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474345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6163035" y="299789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6400800" y="2286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485775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628900" y="3714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3143250" y="3028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57175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502920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3086100" y="3143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4798982" y="369516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6572250" y="2800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3257550" y="2857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5829300" y="2686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468630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5200650" y="2800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4457700" y="1714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514600" y="2743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1535527" y="334176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1600200" y="1371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5704217" y="273172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4659522" y="373793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4914900" y="3714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48006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6057900" y="2857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5457184" y="231391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5029200" y="29146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6885933" y="188166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4857750" y="2800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6662124" y="1714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6725498" y="189882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4286250" y="4114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6623088" y="252541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6915150" y="2000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3486150" y="2800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4286250" y="3429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2" name="Oval 191"/>
            <p:cNvSpPr/>
            <p:nvPr/>
          </p:nvSpPr>
          <p:spPr>
            <a:xfrm>
              <a:off x="6824726" y="203850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4811383" y="352012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>
              <a:off x="497205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491490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4743450" y="3657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7" name="Oval 196"/>
            <p:cNvSpPr/>
            <p:nvPr/>
          </p:nvSpPr>
          <p:spPr>
            <a:xfrm>
              <a:off x="480060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2457450" y="5143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9" name="Oval 198"/>
            <p:cNvSpPr/>
            <p:nvPr/>
          </p:nvSpPr>
          <p:spPr>
            <a:xfrm>
              <a:off x="4796081" y="344361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0" name="Oval 199"/>
            <p:cNvSpPr/>
            <p:nvPr/>
          </p:nvSpPr>
          <p:spPr>
            <a:xfrm>
              <a:off x="4057650" y="2514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1" name="Oval 200"/>
            <p:cNvSpPr/>
            <p:nvPr/>
          </p:nvSpPr>
          <p:spPr>
            <a:xfrm>
              <a:off x="3314700" y="3714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2" name="Oval 201"/>
            <p:cNvSpPr/>
            <p:nvPr/>
          </p:nvSpPr>
          <p:spPr>
            <a:xfrm>
              <a:off x="5943600" y="2514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6534227" y="238117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>
              <a:off x="5200650" y="2971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5570097" y="227429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3886200" y="4000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5313794" y="310882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5342421" y="195817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9" name="Oval 208"/>
            <p:cNvSpPr/>
            <p:nvPr/>
          </p:nvSpPr>
          <p:spPr>
            <a:xfrm>
              <a:off x="6201496" y="260006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3418112" y="507025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1" name="Oval 210"/>
            <p:cNvSpPr/>
            <p:nvPr/>
          </p:nvSpPr>
          <p:spPr>
            <a:xfrm>
              <a:off x="1485900" y="1428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2" name="Oval 211"/>
            <p:cNvSpPr/>
            <p:nvPr/>
          </p:nvSpPr>
          <p:spPr>
            <a:xfrm>
              <a:off x="6343650" y="3543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3" name="Oval 212"/>
            <p:cNvSpPr/>
            <p:nvPr/>
          </p:nvSpPr>
          <p:spPr>
            <a:xfrm>
              <a:off x="1614087" y="313739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4" name="Oval 213"/>
            <p:cNvSpPr/>
            <p:nvPr/>
          </p:nvSpPr>
          <p:spPr>
            <a:xfrm>
              <a:off x="1976909" y="183088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5" name="Oval 214"/>
            <p:cNvSpPr/>
            <p:nvPr/>
          </p:nvSpPr>
          <p:spPr>
            <a:xfrm>
              <a:off x="1614087" y="195418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6" name="Oval 215"/>
            <p:cNvSpPr/>
            <p:nvPr/>
          </p:nvSpPr>
          <p:spPr>
            <a:xfrm>
              <a:off x="1264606" y="283645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7" name="Oval 216"/>
            <p:cNvSpPr/>
            <p:nvPr/>
          </p:nvSpPr>
          <p:spPr>
            <a:xfrm>
              <a:off x="1478377" y="282579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8" name="Oval 217"/>
            <p:cNvSpPr/>
            <p:nvPr/>
          </p:nvSpPr>
          <p:spPr>
            <a:xfrm>
              <a:off x="1729880" y="350755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9" name="Oval 218"/>
            <p:cNvSpPr/>
            <p:nvPr/>
          </p:nvSpPr>
          <p:spPr>
            <a:xfrm>
              <a:off x="1595886" y="339838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0" name="Oval 219"/>
            <p:cNvSpPr/>
            <p:nvPr/>
          </p:nvSpPr>
          <p:spPr>
            <a:xfrm>
              <a:off x="1844180" y="362185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1" name="Oval 220"/>
            <p:cNvSpPr/>
            <p:nvPr/>
          </p:nvSpPr>
          <p:spPr>
            <a:xfrm>
              <a:off x="1506952" y="128587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2" name="Oval 221"/>
            <p:cNvSpPr/>
            <p:nvPr/>
          </p:nvSpPr>
          <p:spPr>
            <a:xfrm>
              <a:off x="2457450" y="2286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2571750" y="208058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2311269" y="370418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5" name="Oval 224"/>
            <p:cNvSpPr/>
            <p:nvPr/>
          </p:nvSpPr>
          <p:spPr>
            <a:xfrm>
              <a:off x="2887804" y="380383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3436214" y="338646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7" name="Oval 226"/>
            <p:cNvSpPr/>
            <p:nvPr/>
          </p:nvSpPr>
          <p:spPr>
            <a:xfrm>
              <a:off x="2935490" y="222744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3642129" y="220182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9" name="Oval 228"/>
            <p:cNvSpPr/>
            <p:nvPr/>
          </p:nvSpPr>
          <p:spPr>
            <a:xfrm>
              <a:off x="4000500" y="3143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4429125" y="299625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4089999" y="351229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4074512" y="370418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4283504" y="450041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4089999" y="429296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4548824" y="42007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4000500" y="4114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7" name="Oval 236"/>
            <p:cNvSpPr/>
            <p:nvPr/>
          </p:nvSpPr>
          <p:spPr>
            <a:xfrm>
              <a:off x="5001247" y="428635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4782808" y="4000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4645145" y="365220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4457700" y="280609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1" name="Oval 240"/>
            <p:cNvSpPr/>
            <p:nvPr/>
          </p:nvSpPr>
          <p:spPr>
            <a:xfrm>
              <a:off x="4572000" y="292039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5086350" y="31718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3" name="Oval 242"/>
            <p:cNvSpPr/>
            <p:nvPr/>
          </p:nvSpPr>
          <p:spPr>
            <a:xfrm>
              <a:off x="4686300" y="303469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4" name="Oval 243"/>
            <p:cNvSpPr/>
            <p:nvPr/>
          </p:nvSpPr>
          <p:spPr>
            <a:xfrm>
              <a:off x="4673720" y="27146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5" name="Oval 244"/>
            <p:cNvSpPr/>
            <p:nvPr/>
          </p:nvSpPr>
          <p:spPr>
            <a:xfrm>
              <a:off x="4911779" y="286308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6" name="Oval 245"/>
            <p:cNvSpPr/>
            <p:nvPr/>
          </p:nvSpPr>
          <p:spPr>
            <a:xfrm>
              <a:off x="4827723" y="287663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7" name="Oval 246"/>
            <p:cNvSpPr/>
            <p:nvPr/>
          </p:nvSpPr>
          <p:spPr>
            <a:xfrm>
              <a:off x="4587995" y="319348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8" name="Oval 247"/>
            <p:cNvSpPr/>
            <p:nvPr/>
          </p:nvSpPr>
          <p:spPr>
            <a:xfrm>
              <a:off x="4905337" y="240832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4570382" y="243689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4323286" y="210915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1" name="Oval 250"/>
            <p:cNvSpPr/>
            <p:nvPr/>
          </p:nvSpPr>
          <p:spPr>
            <a:xfrm>
              <a:off x="4486275" y="1543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2" name="Oval 251"/>
            <p:cNvSpPr/>
            <p:nvPr/>
          </p:nvSpPr>
          <p:spPr>
            <a:xfrm>
              <a:off x="4454039" y="190440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4568339" y="201870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4894978" y="199547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5009278" y="210977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6" name="Oval 255"/>
            <p:cNvSpPr/>
            <p:nvPr/>
          </p:nvSpPr>
          <p:spPr>
            <a:xfrm>
              <a:off x="5797055" y="252516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7" name="Oval 256"/>
            <p:cNvSpPr/>
            <p:nvPr/>
          </p:nvSpPr>
          <p:spPr>
            <a:xfrm>
              <a:off x="5257800" y="3943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>
              <a:off x="5114925" y="397286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9" name="Oval 258"/>
            <p:cNvSpPr/>
            <p:nvPr/>
          </p:nvSpPr>
          <p:spPr>
            <a:xfrm>
              <a:off x="5229225" y="408716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>
              <a:off x="5389892" y="401962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1" name="Oval 260"/>
            <p:cNvSpPr/>
            <p:nvPr/>
          </p:nvSpPr>
          <p:spPr>
            <a:xfrm>
              <a:off x="5567694" y="377167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2" name="Oval 261"/>
            <p:cNvSpPr/>
            <p:nvPr/>
          </p:nvSpPr>
          <p:spPr>
            <a:xfrm>
              <a:off x="5943600" y="37719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3" name="Oval 262"/>
            <p:cNvSpPr/>
            <p:nvPr/>
          </p:nvSpPr>
          <p:spPr>
            <a:xfrm>
              <a:off x="6057900" y="3886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4" name="Oval 263"/>
            <p:cNvSpPr/>
            <p:nvPr/>
          </p:nvSpPr>
          <p:spPr>
            <a:xfrm>
              <a:off x="5950848" y="365220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5" name="Oval 264"/>
            <p:cNvSpPr/>
            <p:nvPr/>
          </p:nvSpPr>
          <p:spPr>
            <a:xfrm>
              <a:off x="6065148" y="376650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6" name="Oval 265"/>
            <p:cNvSpPr/>
            <p:nvPr/>
          </p:nvSpPr>
          <p:spPr>
            <a:xfrm>
              <a:off x="6220185" y="374718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7" name="Oval 266"/>
            <p:cNvSpPr/>
            <p:nvPr/>
          </p:nvSpPr>
          <p:spPr>
            <a:xfrm>
              <a:off x="6044997" y="360232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8" name="Oval 267"/>
            <p:cNvSpPr/>
            <p:nvPr/>
          </p:nvSpPr>
          <p:spPr>
            <a:xfrm>
              <a:off x="5800725" y="390949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9" name="Oval 268"/>
            <p:cNvSpPr/>
            <p:nvPr/>
          </p:nvSpPr>
          <p:spPr>
            <a:xfrm>
              <a:off x="5943600" y="3543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0" name="Oval 269"/>
            <p:cNvSpPr/>
            <p:nvPr/>
          </p:nvSpPr>
          <p:spPr>
            <a:xfrm>
              <a:off x="6057900" y="3657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1" name="Oval 270"/>
            <p:cNvSpPr/>
            <p:nvPr/>
          </p:nvSpPr>
          <p:spPr>
            <a:xfrm>
              <a:off x="6134460" y="395970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2" name="Oval 271"/>
            <p:cNvSpPr/>
            <p:nvPr/>
          </p:nvSpPr>
          <p:spPr>
            <a:xfrm>
              <a:off x="5835752" y="360011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4" name="Oval 273"/>
            <p:cNvSpPr/>
            <p:nvPr/>
          </p:nvSpPr>
          <p:spPr>
            <a:xfrm>
              <a:off x="6228610" y="265033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5" name="Oval 274"/>
            <p:cNvSpPr/>
            <p:nvPr/>
          </p:nvSpPr>
          <p:spPr>
            <a:xfrm>
              <a:off x="6704503" y="254317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6229350" y="2457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6643690" y="230574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8" name="Oval 277"/>
            <p:cNvSpPr/>
            <p:nvPr/>
          </p:nvSpPr>
          <p:spPr>
            <a:xfrm>
              <a:off x="6720088" y="242527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>
              <a:off x="6742346" y="229363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0" name="Oval 279"/>
            <p:cNvSpPr/>
            <p:nvPr/>
          </p:nvSpPr>
          <p:spPr>
            <a:xfrm>
              <a:off x="6691513" y="237463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1" name="Oval 280"/>
            <p:cNvSpPr/>
            <p:nvPr/>
          </p:nvSpPr>
          <p:spPr>
            <a:xfrm>
              <a:off x="6158555" y="2000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2" name="Oval 281"/>
            <p:cNvSpPr/>
            <p:nvPr/>
          </p:nvSpPr>
          <p:spPr>
            <a:xfrm>
              <a:off x="6236231" y="201870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3" name="Oval 282"/>
            <p:cNvSpPr/>
            <p:nvPr/>
          </p:nvSpPr>
          <p:spPr>
            <a:xfrm>
              <a:off x="6315407" y="198275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4" name="Oval 283"/>
            <p:cNvSpPr/>
            <p:nvPr/>
          </p:nvSpPr>
          <p:spPr>
            <a:xfrm>
              <a:off x="6753152" y="204585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7" name="Oval 286"/>
            <p:cNvSpPr/>
            <p:nvPr/>
          </p:nvSpPr>
          <p:spPr>
            <a:xfrm>
              <a:off x="6803828" y="216538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9" name="Oval 288"/>
            <p:cNvSpPr/>
            <p:nvPr/>
          </p:nvSpPr>
          <p:spPr>
            <a:xfrm>
              <a:off x="6656060" y="203436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0" name="Oval 289"/>
            <p:cNvSpPr/>
            <p:nvPr/>
          </p:nvSpPr>
          <p:spPr>
            <a:xfrm>
              <a:off x="6710747" y="199891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1" name="Oval 290"/>
            <p:cNvSpPr/>
            <p:nvPr/>
          </p:nvSpPr>
          <p:spPr>
            <a:xfrm>
              <a:off x="6741016" y="198580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2" name="Oval 291"/>
            <p:cNvSpPr/>
            <p:nvPr/>
          </p:nvSpPr>
          <p:spPr>
            <a:xfrm>
              <a:off x="6864035" y="197674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3" name="Oval 292"/>
            <p:cNvSpPr/>
            <p:nvPr/>
          </p:nvSpPr>
          <p:spPr>
            <a:xfrm>
              <a:off x="6988061" y="193929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4" name="Oval 293"/>
            <p:cNvSpPr/>
            <p:nvPr/>
          </p:nvSpPr>
          <p:spPr>
            <a:xfrm>
              <a:off x="7050445" y="187024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29050" y="6019800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257 schools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5943600"/>
            <a:ext cx="7467600" cy="0"/>
          </a:xfrm>
          <a:prstGeom prst="line">
            <a:avLst/>
          </a:prstGeom>
          <a:ln w="57150">
            <a:solidFill>
              <a:srgbClr val="7C8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flipV="1">
            <a:off x="1143000" y="914400"/>
            <a:ext cx="0" cy="5105400"/>
          </a:xfrm>
          <a:prstGeom prst="line">
            <a:avLst/>
          </a:prstGeom>
          <a:ln w="57150">
            <a:solidFill>
              <a:srgbClr val="7C8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00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Why ALP Works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561011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students are in ENG 101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cohort effect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small class size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coordination of two courses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attention to non-cogs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developmental students are in a class with 101-level students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progressive pedagogy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scalable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enough time to include reading and non-cogs</a:t>
            </a:r>
          </a:p>
        </p:txBody>
      </p:sp>
    </p:spTree>
    <p:extLst>
      <p:ext uri="{BB962C8B-B14F-4D97-AF65-F5344CB8AC3E}">
        <p14:creationId xmlns:p14="http://schemas.microsoft.com/office/powerpoint/2010/main" val="8520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700611"/>
            <a:ext cx="8153400" cy="399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Introductions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is </a:t>
            </a:r>
            <a:r>
              <a:rPr lang="en-US" sz="3200" dirty="0">
                <a:cs typeface="Arial" charset="0"/>
                <a:sym typeface="Arial" charset="0"/>
              </a:rPr>
              <a:t>the </a:t>
            </a:r>
            <a:r>
              <a:rPr lang="en-US" sz="3200" dirty="0" smtClean="0">
                <a:cs typeface="Arial" charset="0"/>
                <a:sym typeface="Arial" charset="0"/>
              </a:rPr>
              <a:t>problem</a:t>
            </a:r>
            <a:r>
              <a:rPr lang="en-US" sz="3200" dirty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</a:t>
            </a:r>
            <a:r>
              <a:rPr lang="en-US" sz="3200" dirty="0">
                <a:cs typeface="Arial" charset="0"/>
                <a:sym typeface="Arial" charset="0"/>
              </a:rPr>
              <a:t>is ALP?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results </a:t>
            </a:r>
            <a:r>
              <a:rPr lang="en-US" sz="3200" dirty="0">
                <a:cs typeface="Arial" charset="0"/>
                <a:sym typeface="Arial" charset="0"/>
              </a:rPr>
              <a:t>has ALP produced</a:t>
            </a:r>
            <a:r>
              <a:rPr lang="en-US" sz="3200" dirty="0" smtClean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starting up difficult?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scaling up difficulty?</a:t>
            </a:r>
            <a:endParaRPr lang="en-US" sz="3200" dirty="0">
              <a:cs typeface="Arial" charset="0"/>
              <a:sym typeface="Arial" charset="0"/>
            </a:endParaRPr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Overview of Presentation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7" name="Picture 6" descr="ALP Logo w Name 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/>
          </p:cNvSpPr>
          <p:nvPr/>
        </p:nvSpPr>
        <p:spPr bwMode="auto">
          <a:xfrm>
            <a:off x="1524000" y="3698081"/>
            <a:ext cx="7086600" cy="533400"/>
          </a:xfrm>
          <a:prstGeom prst="rect">
            <a:avLst/>
          </a:prstGeom>
          <a:solidFill>
            <a:srgbClr val="615CB0">
              <a:alpha val="49803"/>
            </a:srgbClr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9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00035 0.1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700611"/>
            <a:ext cx="8153400" cy="399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Introductions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is </a:t>
            </a:r>
            <a:r>
              <a:rPr lang="en-US" sz="3200" dirty="0">
                <a:cs typeface="Arial" charset="0"/>
                <a:sym typeface="Arial" charset="0"/>
              </a:rPr>
              <a:t>the </a:t>
            </a:r>
            <a:r>
              <a:rPr lang="en-US" sz="3200" dirty="0" smtClean="0">
                <a:cs typeface="Arial" charset="0"/>
                <a:sym typeface="Arial" charset="0"/>
              </a:rPr>
              <a:t>problem</a:t>
            </a:r>
            <a:r>
              <a:rPr lang="en-US" sz="3200" dirty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</a:t>
            </a:r>
            <a:r>
              <a:rPr lang="en-US" sz="3200" dirty="0">
                <a:cs typeface="Arial" charset="0"/>
                <a:sym typeface="Arial" charset="0"/>
              </a:rPr>
              <a:t>is ALP?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results </a:t>
            </a:r>
            <a:r>
              <a:rPr lang="en-US" sz="3200" dirty="0">
                <a:cs typeface="Arial" charset="0"/>
                <a:sym typeface="Arial" charset="0"/>
              </a:rPr>
              <a:t>has ALP produced</a:t>
            </a:r>
            <a:r>
              <a:rPr lang="en-US" sz="3200" dirty="0" smtClean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starting up difficult?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scaling up difficulty?</a:t>
            </a:r>
            <a:endParaRPr lang="en-US" sz="3200" dirty="0">
              <a:cs typeface="Arial" charset="0"/>
              <a:sym typeface="Arial" charset="0"/>
            </a:endParaRPr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Overview of Presentation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7" name="Picture 6" descr="ALP Logo w Name 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/>
          </p:cNvSpPr>
          <p:nvPr/>
        </p:nvSpPr>
        <p:spPr bwMode="auto">
          <a:xfrm>
            <a:off x="1524000" y="4419600"/>
            <a:ext cx="7086600" cy="533400"/>
          </a:xfrm>
          <a:prstGeom prst="rect">
            <a:avLst/>
          </a:prstGeom>
          <a:solidFill>
            <a:srgbClr val="615CB0">
              <a:alpha val="49803"/>
            </a:srgbClr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7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0035 0.1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1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838" y="-152400"/>
            <a:ext cx="9367838" cy="704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LP Logo w Name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932925" y="2449352"/>
            <a:ext cx="5121915" cy="695944"/>
            <a:chOff x="1932093" y="2419514"/>
            <a:chExt cx="5121925" cy="694965"/>
          </a:xfrm>
        </p:grpSpPr>
        <p:sp>
          <p:nvSpPr>
            <p:cNvPr id="10" name="TextBox 3"/>
            <p:cNvSpPr txBox="1">
              <a:spLocks noChangeArrowheads="1"/>
            </p:cNvSpPr>
            <p:nvPr/>
          </p:nvSpPr>
          <p:spPr bwMode="auto">
            <a:xfrm rot="19112923">
              <a:off x="2117372" y="2419514"/>
              <a:ext cx="4011668" cy="36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/>
                <a:t>The Accelerated Learning Program</a:t>
              </a:r>
            </a:p>
          </p:txBody>
        </p:sp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 rot="19112923">
              <a:off x="1932093" y="2745667"/>
              <a:ext cx="5121925" cy="368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>
                  <a:solidFill>
                    <a:schemeClr val="bg1"/>
                  </a:solidFill>
                </a:rPr>
                <a:t>The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Community College </a:t>
              </a:r>
              <a:r>
                <a:rPr lang="en-US" sz="1800" b="1" dirty="0">
                  <a:solidFill>
                    <a:schemeClr val="bg1"/>
                  </a:solidFill>
                </a:rPr>
                <a:t>of Baltimore County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156073" y="2558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padams2@ccbcmd.edu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4623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152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en-US" sz="2800" b="1" smtClean="0"/>
              <a:t>Introductions</a:t>
            </a:r>
            <a:endParaRPr lang="en-US" sz="2800" b="1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cs typeface="Arial" charset="0"/>
                <a:sym typeface="Arial" charset="0"/>
              </a:rPr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10253"/>
            <a:ext cx="8229600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4500"/>
              </a:lnSpc>
              <a:spcBef>
                <a:spcPct val="0"/>
              </a:spcBef>
              <a:buSzPct val="70000"/>
              <a:buBlip>
                <a:blip r:embed="rId3"/>
              </a:buBlip>
            </a:pPr>
            <a:r>
              <a:rPr lang="en-US" altLang="en-US" sz="2400" dirty="0" smtClean="0"/>
              <a:t>Are your developmental courses housed in English or in a separate department?</a:t>
            </a:r>
          </a:p>
          <a:p>
            <a:pPr marL="457200" indent="-457200">
              <a:lnSpc>
                <a:spcPts val="4500"/>
              </a:lnSpc>
              <a:spcBef>
                <a:spcPct val="0"/>
              </a:spcBef>
              <a:buSzPct val="70000"/>
              <a:buBlip>
                <a:blip r:embed="rId3"/>
              </a:buBlip>
            </a:pPr>
            <a:r>
              <a:rPr lang="en-US" altLang="en-US" sz="2400" dirty="0"/>
              <a:t>D</a:t>
            </a:r>
            <a:r>
              <a:rPr lang="en-US" altLang="en-US" sz="2400" dirty="0" smtClean="0"/>
              <a:t>o you integrate reading and writing?</a:t>
            </a:r>
          </a:p>
          <a:p>
            <a:pPr marL="457200" indent="-457200">
              <a:lnSpc>
                <a:spcPts val="4500"/>
              </a:lnSpc>
              <a:spcBef>
                <a:spcPct val="0"/>
              </a:spcBef>
              <a:buSzPct val="70000"/>
              <a:buBlip>
                <a:blip r:embed="rId3"/>
              </a:buBlip>
            </a:pPr>
            <a:r>
              <a:rPr lang="en-US" altLang="en-US" sz="2400" dirty="0" smtClean="0"/>
              <a:t>Do </a:t>
            </a:r>
            <a:r>
              <a:rPr lang="en-US" altLang="en-US" sz="2400" dirty="0"/>
              <a:t>you offer any sections of ALP</a:t>
            </a:r>
            <a:r>
              <a:rPr lang="en-US" altLang="en-US" sz="2400" dirty="0" smtClean="0"/>
              <a:t>?</a:t>
            </a:r>
          </a:p>
          <a:p>
            <a:pPr marL="457200" indent="-457200">
              <a:lnSpc>
                <a:spcPts val="4500"/>
              </a:lnSpc>
              <a:spcBef>
                <a:spcPct val="0"/>
              </a:spcBef>
              <a:buSzPct val="70000"/>
              <a:buBlip>
                <a:blip r:embed="rId3"/>
              </a:buBlip>
            </a:pPr>
            <a:r>
              <a:rPr lang="en-US" altLang="en-US" sz="2400" dirty="0"/>
              <a:t>H</a:t>
            </a:r>
            <a:r>
              <a:rPr lang="en-US" altLang="en-US" sz="2400" dirty="0" smtClean="0"/>
              <a:t>ow much have you scaled up ALP?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1392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700611"/>
            <a:ext cx="8153400" cy="399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Introductions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is </a:t>
            </a:r>
            <a:r>
              <a:rPr lang="en-US" sz="3200" dirty="0">
                <a:cs typeface="Arial" charset="0"/>
                <a:sym typeface="Arial" charset="0"/>
              </a:rPr>
              <a:t>the </a:t>
            </a:r>
            <a:r>
              <a:rPr lang="en-US" sz="3200" dirty="0" smtClean="0">
                <a:cs typeface="Arial" charset="0"/>
                <a:sym typeface="Arial" charset="0"/>
              </a:rPr>
              <a:t>problem</a:t>
            </a:r>
            <a:r>
              <a:rPr lang="en-US" sz="3200" dirty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</a:t>
            </a:r>
            <a:r>
              <a:rPr lang="en-US" sz="3200" dirty="0">
                <a:cs typeface="Arial" charset="0"/>
                <a:sym typeface="Arial" charset="0"/>
              </a:rPr>
              <a:t>is ALP?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results </a:t>
            </a:r>
            <a:r>
              <a:rPr lang="en-US" sz="3200" dirty="0">
                <a:cs typeface="Arial" charset="0"/>
                <a:sym typeface="Arial" charset="0"/>
              </a:rPr>
              <a:t>has ALP produced</a:t>
            </a:r>
            <a:r>
              <a:rPr lang="en-US" sz="3200" dirty="0" smtClean="0">
                <a:cs typeface="Arial" charset="0"/>
                <a:sym typeface="Arial" charset="0"/>
              </a:rPr>
              <a:t>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starting up difficult?</a:t>
            </a:r>
          </a:p>
          <a:p>
            <a:pPr marL="914400" lvl="1" indent="-457200">
              <a:lnSpc>
                <a:spcPct val="80000"/>
              </a:lnSpc>
              <a:spcAft>
                <a:spcPts val="2400"/>
              </a:spcAft>
              <a:buSzPct val="66000"/>
              <a:buBlip>
                <a:blip r:embed="rId3"/>
              </a:buBlip>
            </a:pPr>
            <a:r>
              <a:rPr lang="en-US" sz="3200" dirty="0" smtClean="0">
                <a:cs typeface="Arial" charset="0"/>
                <a:sym typeface="Arial" charset="0"/>
              </a:rPr>
              <a:t>What problems make scaling up difficulty?</a:t>
            </a:r>
            <a:endParaRPr lang="en-US" sz="3200" dirty="0">
              <a:cs typeface="Arial" charset="0"/>
              <a:sym typeface="Arial" charset="0"/>
            </a:endParaRPr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Overview of Presentation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7" name="Picture 6" descr="ALP Logo w Name 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/>
          </p:cNvSpPr>
          <p:nvPr/>
        </p:nvSpPr>
        <p:spPr bwMode="auto">
          <a:xfrm>
            <a:off x="1467091" y="1635889"/>
            <a:ext cx="3866909" cy="533400"/>
          </a:xfrm>
          <a:prstGeom prst="rect">
            <a:avLst/>
          </a:prstGeom>
          <a:solidFill>
            <a:srgbClr val="615CB0">
              <a:alpha val="49803"/>
            </a:srgbClr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035 0.10208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4572000" y="1295400"/>
            <a:ext cx="4376738" cy="3709988"/>
            <a:chOff x="0" y="0"/>
            <a:chExt cx="2757" cy="2337"/>
          </a:xfrm>
        </p:grpSpPr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587" y="25"/>
              <a:ext cx="5" cy="2312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447" y="2232"/>
              <a:ext cx="2310" cy="9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>
              <a:off x="447" y="119"/>
              <a:ext cx="2310" cy="8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447" y="647"/>
              <a:ext cx="2310" cy="8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H="1">
              <a:off x="447" y="1175"/>
              <a:ext cx="2310" cy="8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>
              <a:off x="447" y="1704"/>
              <a:ext cx="2310" cy="7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31" name="Rectangle 15"/>
            <p:cNvSpPr>
              <a:spLocks/>
            </p:cNvSpPr>
            <p:nvPr/>
          </p:nvSpPr>
          <p:spPr bwMode="auto">
            <a:xfrm>
              <a:off x="0" y="0"/>
              <a:ext cx="42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100%</a:t>
              </a:r>
            </a:p>
          </p:txBody>
        </p:sp>
        <p:sp>
          <p:nvSpPr>
            <p:cNvPr id="9232" name="Rectangle 16"/>
            <p:cNvSpPr>
              <a:spLocks/>
            </p:cNvSpPr>
            <p:nvPr/>
          </p:nvSpPr>
          <p:spPr bwMode="auto">
            <a:xfrm>
              <a:off x="80" y="526"/>
              <a:ext cx="34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75%</a:t>
              </a:r>
            </a:p>
          </p:txBody>
        </p:sp>
        <p:sp>
          <p:nvSpPr>
            <p:cNvPr id="9233" name="Rectangle 17"/>
            <p:cNvSpPr>
              <a:spLocks/>
            </p:cNvSpPr>
            <p:nvPr/>
          </p:nvSpPr>
          <p:spPr bwMode="auto">
            <a:xfrm>
              <a:off x="80" y="1052"/>
              <a:ext cx="34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50%</a:t>
              </a:r>
            </a:p>
          </p:txBody>
        </p:sp>
        <p:sp>
          <p:nvSpPr>
            <p:cNvPr id="9234" name="Rectangle 18"/>
            <p:cNvSpPr>
              <a:spLocks/>
            </p:cNvSpPr>
            <p:nvPr/>
          </p:nvSpPr>
          <p:spPr bwMode="auto">
            <a:xfrm>
              <a:off x="80" y="1578"/>
              <a:ext cx="34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25%</a:t>
              </a:r>
            </a:p>
          </p:txBody>
        </p:sp>
        <p:sp>
          <p:nvSpPr>
            <p:cNvPr id="9235" name="Rectangle 19"/>
            <p:cNvSpPr>
              <a:spLocks/>
            </p:cNvSpPr>
            <p:nvPr/>
          </p:nvSpPr>
          <p:spPr bwMode="auto">
            <a:xfrm>
              <a:off x="161" y="2104"/>
              <a:ext cx="26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0%</a:t>
              </a:r>
            </a:p>
          </p:txBody>
        </p:sp>
      </p:grpSp>
      <p:sp>
        <p:nvSpPr>
          <p:cNvPr id="9237" name="Rectangle 21"/>
          <p:cNvSpPr>
            <a:spLocks/>
          </p:cNvSpPr>
          <p:nvPr/>
        </p:nvSpPr>
        <p:spPr bwMode="auto">
          <a:xfrm>
            <a:off x="1371600" y="5029200"/>
            <a:ext cx="3045393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Success rates for students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who took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ENGL 052 </a:t>
            </a:r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in 88-89</a:t>
            </a:r>
          </a:p>
          <a:p>
            <a:pPr algn="l"/>
            <a:r>
              <a:rPr lang="en-US" dirty="0">
                <a:latin typeface="Arial" charset="0"/>
                <a:ea typeface="ＭＳ Ｐゴシック" charset="0"/>
                <a:cs typeface="Arial" charset="0"/>
                <a:sym typeface="Arial" charset="0"/>
              </a:rPr>
              <a:t>N = 863</a:t>
            </a:r>
            <a:endParaRPr lang="en-US" sz="1800" dirty="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0" y="1295400"/>
            <a:ext cx="4376738" cy="3709988"/>
            <a:chOff x="0" y="0"/>
            <a:chExt cx="2757" cy="2337"/>
          </a:xfrm>
        </p:grpSpPr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 flipH="1">
              <a:off x="587" y="25"/>
              <a:ext cx="5" cy="2312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 flipH="1">
              <a:off x="448" y="119"/>
              <a:ext cx="2309" cy="8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 flipH="1">
              <a:off x="448" y="647"/>
              <a:ext cx="2309" cy="8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H="1">
              <a:off x="448" y="1175"/>
              <a:ext cx="2309" cy="8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 flipH="1">
              <a:off x="448" y="1704"/>
              <a:ext cx="2309" cy="7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45" name="Rectangle 29"/>
            <p:cNvSpPr>
              <a:spLocks/>
            </p:cNvSpPr>
            <p:nvPr/>
          </p:nvSpPr>
          <p:spPr bwMode="auto">
            <a:xfrm>
              <a:off x="0" y="0"/>
              <a:ext cx="42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100%</a:t>
              </a:r>
            </a:p>
          </p:txBody>
        </p:sp>
        <p:sp>
          <p:nvSpPr>
            <p:cNvPr id="9246" name="Rectangle 30"/>
            <p:cNvSpPr>
              <a:spLocks/>
            </p:cNvSpPr>
            <p:nvPr/>
          </p:nvSpPr>
          <p:spPr bwMode="auto">
            <a:xfrm>
              <a:off x="79" y="526"/>
              <a:ext cx="34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75%</a:t>
              </a:r>
            </a:p>
          </p:txBody>
        </p:sp>
        <p:sp>
          <p:nvSpPr>
            <p:cNvPr id="9247" name="Rectangle 31"/>
            <p:cNvSpPr>
              <a:spLocks/>
            </p:cNvSpPr>
            <p:nvPr/>
          </p:nvSpPr>
          <p:spPr bwMode="auto">
            <a:xfrm>
              <a:off x="79" y="1052"/>
              <a:ext cx="34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50%</a:t>
              </a:r>
            </a:p>
          </p:txBody>
        </p:sp>
        <p:sp>
          <p:nvSpPr>
            <p:cNvPr id="9248" name="Rectangle 32"/>
            <p:cNvSpPr>
              <a:spLocks/>
            </p:cNvSpPr>
            <p:nvPr/>
          </p:nvSpPr>
          <p:spPr bwMode="auto">
            <a:xfrm>
              <a:off x="79" y="1578"/>
              <a:ext cx="34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25%</a:t>
              </a:r>
            </a:p>
          </p:txBody>
        </p:sp>
        <p:sp>
          <p:nvSpPr>
            <p:cNvPr id="9249" name="Rectangle 33"/>
            <p:cNvSpPr>
              <a:spLocks/>
            </p:cNvSpPr>
            <p:nvPr/>
          </p:nvSpPr>
          <p:spPr bwMode="auto">
            <a:xfrm>
              <a:off x="161" y="2104"/>
              <a:ext cx="26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0%</a:t>
              </a:r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H="1">
              <a:off x="448" y="2232"/>
              <a:ext cx="2309" cy="9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7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9253" name="Group 37"/>
          <p:cNvGrpSpPr>
            <a:grpSpLocks/>
          </p:cNvGrpSpPr>
          <p:nvPr/>
        </p:nvGrpSpPr>
        <p:grpSpPr bwMode="auto">
          <a:xfrm>
            <a:off x="1333500" y="2844800"/>
            <a:ext cx="1231900" cy="1981200"/>
            <a:chOff x="0" y="0"/>
            <a:chExt cx="776" cy="1248"/>
          </a:xfrm>
          <a:solidFill>
            <a:srgbClr val="7FA500"/>
          </a:solidFill>
        </p:grpSpPr>
        <p:sp>
          <p:nvSpPr>
            <p:cNvPr id="9251" name="Rectangle 35"/>
            <p:cNvSpPr>
              <a:spLocks/>
            </p:cNvSpPr>
            <p:nvPr/>
          </p:nvSpPr>
          <p:spPr bwMode="auto">
            <a:xfrm>
              <a:off x="0" y="0"/>
              <a:ext cx="776" cy="1248"/>
            </a:xfrm>
            <a:prstGeom prst="rect">
              <a:avLst/>
            </a:prstGeom>
            <a:solidFill>
              <a:srgbClr val="6FAC27"/>
            </a:solidFill>
            <a:ln>
              <a:noFill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52" name="Rectangle 36"/>
            <p:cNvSpPr>
              <a:spLocks/>
            </p:cNvSpPr>
            <p:nvPr/>
          </p:nvSpPr>
          <p:spPr bwMode="auto">
            <a:xfrm>
              <a:off x="0" y="0"/>
              <a:ext cx="776" cy="71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/>
            <a:lstStyle/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S in </a:t>
              </a:r>
            </a:p>
            <a:p>
              <a:r>
                <a:rPr lang="en-US" sz="1800" dirty="0" smtClean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ENGL 052</a:t>
              </a:r>
              <a:endParaRPr lang="en-US" sz="1800" dirty="0">
                <a:solidFill>
                  <a:srgbClr val="FFFFFF"/>
                </a:solidFill>
                <a:latin typeface="Arial Bold" charset="0"/>
                <a:ea typeface="ＭＳ Ｐゴシック" charset="0"/>
                <a:cs typeface="Arial Bold" charset="0"/>
                <a:sym typeface="Arial Bold" charset="0"/>
              </a:endParaRPr>
            </a:p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490</a:t>
              </a:r>
            </a:p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57%</a:t>
              </a:r>
            </a:p>
          </p:txBody>
        </p:sp>
      </p:grp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3009900" y="3454400"/>
            <a:ext cx="1231900" cy="1371600"/>
            <a:chOff x="0" y="0"/>
            <a:chExt cx="776" cy="864"/>
          </a:xfrm>
        </p:grpSpPr>
        <p:sp>
          <p:nvSpPr>
            <p:cNvPr id="9254" name="Rectangle 38"/>
            <p:cNvSpPr>
              <a:spLocks/>
            </p:cNvSpPr>
            <p:nvPr/>
          </p:nvSpPr>
          <p:spPr bwMode="auto">
            <a:xfrm>
              <a:off x="0" y="0"/>
              <a:ext cx="776" cy="864"/>
            </a:xfrm>
            <a:prstGeom prst="rect">
              <a:avLst/>
            </a:prstGeom>
            <a:solidFill>
              <a:srgbClr val="615CB0"/>
            </a:solidFill>
            <a:ln>
              <a:noFill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55" name="Rectangle 39"/>
            <p:cNvSpPr>
              <a:spLocks/>
            </p:cNvSpPr>
            <p:nvPr/>
          </p:nvSpPr>
          <p:spPr bwMode="auto">
            <a:xfrm>
              <a:off x="0" y="0"/>
              <a:ext cx="776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/>
            <a:lstStyle/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U or W</a:t>
              </a:r>
            </a:p>
            <a:p>
              <a:r>
                <a:rPr lang="en-US" sz="1800" dirty="0" smtClean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ENGL 052</a:t>
              </a:r>
              <a:endParaRPr lang="en-US" sz="1800" dirty="0">
                <a:solidFill>
                  <a:srgbClr val="FFFFFF"/>
                </a:solidFill>
                <a:latin typeface="Arial Bold" charset="0"/>
                <a:ea typeface="ＭＳ Ｐゴシック" charset="0"/>
                <a:cs typeface="Arial Bold" charset="0"/>
                <a:sym typeface="Arial Bold" charset="0"/>
              </a:endParaRPr>
            </a:p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373</a:t>
              </a:r>
            </a:p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43%</a:t>
              </a:r>
            </a:p>
          </p:txBody>
        </p:sp>
      </p:grpSp>
      <p:sp>
        <p:nvSpPr>
          <p:cNvPr id="9257" name="Rectangle 41"/>
          <p:cNvSpPr>
            <a:spLocks/>
          </p:cNvSpPr>
          <p:nvPr/>
        </p:nvSpPr>
        <p:spPr bwMode="auto">
          <a:xfrm>
            <a:off x="5410200" y="5029200"/>
            <a:ext cx="3558905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Success rates for students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who passed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ENGL 052 </a:t>
            </a:r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in 88-89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and then took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ENGL 101 </a:t>
            </a:r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by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92</a:t>
            </a:r>
          </a:p>
        </p:txBody>
      </p:sp>
      <p:grpSp>
        <p:nvGrpSpPr>
          <p:cNvPr id="9260" name="Group 44"/>
          <p:cNvGrpSpPr>
            <a:grpSpLocks/>
          </p:cNvGrpSpPr>
          <p:nvPr/>
        </p:nvGrpSpPr>
        <p:grpSpPr bwMode="auto">
          <a:xfrm>
            <a:off x="5842000" y="1981200"/>
            <a:ext cx="1231900" cy="2844800"/>
            <a:chOff x="0" y="0"/>
            <a:chExt cx="776" cy="1792"/>
          </a:xfrm>
          <a:solidFill>
            <a:srgbClr val="7FA500"/>
          </a:solidFill>
        </p:grpSpPr>
        <p:sp>
          <p:nvSpPr>
            <p:cNvPr id="9258" name="Rectangle 42"/>
            <p:cNvSpPr>
              <a:spLocks/>
            </p:cNvSpPr>
            <p:nvPr/>
          </p:nvSpPr>
          <p:spPr bwMode="auto">
            <a:xfrm>
              <a:off x="0" y="0"/>
              <a:ext cx="776" cy="1792"/>
            </a:xfrm>
            <a:prstGeom prst="rect">
              <a:avLst/>
            </a:prstGeom>
            <a:solidFill>
              <a:srgbClr val="6FAC27"/>
            </a:solidFill>
            <a:ln>
              <a:noFill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59" name="Rectangle 43"/>
            <p:cNvSpPr>
              <a:spLocks/>
            </p:cNvSpPr>
            <p:nvPr/>
          </p:nvSpPr>
          <p:spPr bwMode="auto">
            <a:xfrm>
              <a:off x="0" y="0"/>
              <a:ext cx="776" cy="71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/>
            <a:lstStyle/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ABC in </a:t>
              </a:r>
              <a:r>
                <a:rPr lang="en-US" sz="1800" dirty="0" smtClean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ENGL 101 </a:t>
              </a:r>
              <a:endParaRPr lang="en-US" sz="1800" dirty="0">
                <a:solidFill>
                  <a:srgbClr val="FFFFFF"/>
                </a:solidFill>
                <a:latin typeface="Arial Bold" charset="0"/>
                <a:ea typeface="ＭＳ Ｐゴシック" charset="0"/>
                <a:cs typeface="Arial Bold" charset="0"/>
                <a:sym typeface="Arial Bold" charset="0"/>
              </a:endParaRPr>
            </a:p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287</a:t>
              </a:r>
            </a:p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81%</a:t>
              </a:r>
            </a:p>
          </p:txBody>
        </p:sp>
      </p:grpSp>
      <p:grpSp>
        <p:nvGrpSpPr>
          <p:cNvPr id="9263" name="Group 47"/>
          <p:cNvGrpSpPr>
            <a:grpSpLocks/>
          </p:cNvGrpSpPr>
          <p:nvPr/>
        </p:nvGrpSpPr>
        <p:grpSpPr bwMode="auto">
          <a:xfrm>
            <a:off x="7518400" y="3505200"/>
            <a:ext cx="1247775" cy="1320800"/>
            <a:chOff x="0" y="0"/>
            <a:chExt cx="786" cy="832"/>
          </a:xfrm>
        </p:grpSpPr>
        <p:sp>
          <p:nvSpPr>
            <p:cNvPr id="9261" name="Rectangle 45"/>
            <p:cNvSpPr>
              <a:spLocks/>
            </p:cNvSpPr>
            <p:nvPr/>
          </p:nvSpPr>
          <p:spPr bwMode="auto">
            <a:xfrm>
              <a:off x="0" y="528"/>
              <a:ext cx="776" cy="304"/>
            </a:xfrm>
            <a:prstGeom prst="rect">
              <a:avLst/>
            </a:prstGeom>
            <a:solidFill>
              <a:srgbClr val="615CB0"/>
            </a:solidFill>
            <a:ln>
              <a:noFill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/>
            </p:cNvSpPr>
            <p:nvPr/>
          </p:nvSpPr>
          <p:spPr bwMode="auto">
            <a:xfrm>
              <a:off x="64" y="0"/>
              <a:ext cx="722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DFW in</a:t>
              </a:r>
            </a:p>
            <a:p>
              <a:r>
                <a:rPr lang="en-US" sz="1800" dirty="0" smtClean="0">
                  <a:solidFill>
                    <a:schemeClr val="tx1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ENGL 101</a:t>
              </a:r>
              <a:endParaRPr lang="en-US" sz="1800" dirty="0">
                <a:solidFill>
                  <a:schemeClr val="tx1"/>
                </a:solidFill>
                <a:latin typeface="Arial Bold" charset="0"/>
                <a:ea typeface="ＭＳ Ｐゴシック" charset="0"/>
                <a:cs typeface="Arial Bold" charset="0"/>
                <a:sym typeface="Arial Bold" charset="0"/>
              </a:endParaRPr>
            </a:p>
            <a:p>
              <a:r>
                <a:rPr lang="en-US" sz="1800" dirty="0">
                  <a:solidFill>
                    <a:schemeClr val="tx1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68</a:t>
              </a:r>
            </a:p>
            <a:p>
              <a:r>
                <a:rPr lang="en-US" sz="1800" dirty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19%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9"/>
          <p:cNvSpPr txBox="1"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First Attempt at Measuring Success (1993)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43" name="Picture 42" descr="ALP Logo w Name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91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6800" y="1600200"/>
            <a:ext cx="1244601" cy="1224337"/>
            <a:chOff x="1066800" y="1600200"/>
            <a:chExt cx="1244601" cy="1224337"/>
          </a:xfrm>
        </p:grpSpPr>
        <p:sp>
          <p:nvSpPr>
            <p:cNvPr id="39" name="Rectangle 2"/>
            <p:cNvSpPr>
              <a:spLocks/>
            </p:cNvSpPr>
            <p:nvPr/>
          </p:nvSpPr>
          <p:spPr bwMode="auto">
            <a:xfrm>
              <a:off x="1066800" y="16002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707" name="Rectangle 11"/>
            <p:cNvSpPr>
              <a:spLocks/>
            </p:cNvSpPr>
            <p:nvPr/>
          </p:nvSpPr>
          <p:spPr bwMode="auto">
            <a:xfrm>
              <a:off x="1066800" y="1697117"/>
              <a:ext cx="1244601" cy="1061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took 052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1988/1989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863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100%</a:t>
              </a:r>
              <a:endParaRPr lang="en-US" sz="16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86200" y="1600200"/>
            <a:ext cx="1628854" cy="2679650"/>
            <a:chOff x="3886200" y="1600200"/>
            <a:chExt cx="1628854" cy="2679650"/>
          </a:xfrm>
        </p:grpSpPr>
        <p:sp>
          <p:nvSpPr>
            <p:cNvPr id="79" name="Rectangle 2"/>
            <p:cNvSpPr>
              <a:spLocks/>
            </p:cNvSpPr>
            <p:nvPr/>
          </p:nvSpPr>
          <p:spPr bwMode="auto">
            <a:xfrm>
              <a:off x="4267200" y="16002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886200" y="1600200"/>
              <a:ext cx="1628854" cy="2679650"/>
              <a:chOff x="3886200" y="1600200"/>
              <a:chExt cx="1628854" cy="2679650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3886200" y="2209800"/>
                <a:ext cx="533400" cy="1435101"/>
                <a:chOff x="381000" y="3479800"/>
                <a:chExt cx="533400" cy="1435101"/>
              </a:xfrm>
            </p:grpSpPr>
            <p:sp>
              <p:nvSpPr>
                <p:cNvPr id="68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44316" y="4914901"/>
                  <a:ext cx="370084" cy="0"/>
                </a:xfrm>
                <a:prstGeom prst="line">
                  <a:avLst/>
                </a:prstGeom>
                <a:solidFill>
                  <a:srgbClr val="91C200"/>
                </a:solidFill>
                <a:ln w="57150">
                  <a:solidFill>
                    <a:srgbClr val="6FAC27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69" name="Line 6"/>
                <p:cNvSpPr>
                  <a:spLocks noChangeShapeType="1"/>
                </p:cNvSpPr>
                <p:nvPr/>
              </p:nvSpPr>
              <p:spPr bwMode="auto">
                <a:xfrm>
                  <a:off x="381000" y="3505200"/>
                  <a:ext cx="457200" cy="1588"/>
                </a:xfrm>
                <a:prstGeom prst="line">
                  <a:avLst/>
                </a:prstGeom>
                <a:solidFill>
                  <a:srgbClr val="91C200"/>
                </a:solidFill>
                <a:ln w="57150">
                  <a:solidFill>
                    <a:srgbClr val="6FAC27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70" name="Line 7"/>
                <p:cNvSpPr>
                  <a:spLocks noChangeShapeType="1"/>
                </p:cNvSpPr>
                <p:nvPr/>
              </p:nvSpPr>
              <p:spPr bwMode="auto">
                <a:xfrm>
                  <a:off x="542728" y="3479800"/>
                  <a:ext cx="1588" cy="1435101"/>
                </a:xfrm>
                <a:prstGeom prst="line">
                  <a:avLst/>
                </a:prstGeom>
                <a:solidFill>
                  <a:srgbClr val="91C200"/>
                </a:solidFill>
                <a:ln w="57150">
                  <a:solidFill>
                    <a:srgbClr val="6FAC27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4281239" y="1600200"/>
                <a:ext cx="1224337" cy="1224337"/>
                <a:chOff x="4267200" y="1600200"/>
                <a:chExt cx="1224337" cy="1224337"/>
              </a:xfrm>
            </p:grpSpPr>
            <p:sp>
              <p:nvSpPr>
                <p:cNvPr id="40" name="Rectangle 2"/>
                <p:cNvSpPr>
                  <a:spLocks/>
                </p:cNvSpPr>
                <p:nvPr/>
              </p:nvSpPr>
              <p:spPr bwMode="auto">
                <a:xfrm>
                  <a:off x="4267200" y="1600200"/>
                  <a:ext cx="1224337" cy="1224337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29721" name="Rectangle 25"/>
                <p:cNvSpPr>
                  <a:spLocks/>
                </p:cNvSpPr>
                <p:nvPr/>
              </p:nvSpPr>
              <p:spPr bwMode="auto">
                <a:xfrm>
                  <a:off x="4428072" y="1840096"/>
                  <a:ext cx="864119" cy="8156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lIns="38100" tIns="38100" rIns="38100" bIns="38100" anchor="ctr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  <a:sym typeface="Arial" charset="0"/>
                    </a:rPr>
                    <a:t>took 101</a:t>
                  </a:r>
                </a:p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  <a:sym typeface="Arial" charset="0"/>
                    </a:rPr>
                    <a:t>355</a:t>
                  </a:r>
                </a:p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  <a:sym typeface="Arial" charset="0"/>
                    </a:rPr>
                    <a:t>41%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4281239" y="2971800"/>
                <a:ext cx="1233815" cy="1308050"/>
                <a:chOff x="4333922" y="3038523"/>
                <a:chExt cx="1233815" cy="1308050"/>
              </a:xfrm>
            </p:grpSpPr>
            <p:sp>
              <p:nvSpPr>
                <p:cNvPr id="77" name="Rectangle 2"/>
                <p:cNvSpPr>
                  <a:spLocks/>
                </p:cNvSpPr>
                <p:nvPr/>
              </p:nvSpPr>
              <p:spPr bwMode="auto">
                <a:xfrm>
                  <a:off x="4343400" y="3047975"/>
                  <a:ext cx="1224337" cy="1224337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29724" name="Rectangle 28"/>
                <p:cNvSpPr>
                  <a:spLocks/>
                </p:cNvSpPr>
                <p:nvPr/>
              </p:nvSpPr>
              <p:spPr bwMode="auto">
                <a:xfrm>
                  <a:off x="4333922" y="3038523"/>
                  <a:ext cx="1219200" cy="1308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square" lIns="38100" tIns="38100" rIns="38100" bIns="38100" anchor="ctr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  <a:sym typeface="Arial" charset="0"/>
                    </a:rPr>
                    <a:t>took </a:t>
                  </a:r>
                  <a:r>
                    <a:rPr lang="en-US" sz="1600" dirty="0" smtClean="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  <a:sym typeface="Arial" charset="0"/>
                    </a:rPr>
                    <a:t>no more </a:t>
                  </a:r>
                  <a:r>
                    <a:rPr lang="en-US" sz="1600" dirty="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  <a:sym typeface="Arial" charset="0"/>
                    </a:rPr>
                    <a:t>writing</a:t>
                  </a:r>
                </a:p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  <a:sym typeface="Arial" charset="0"/>
                    </a:rPr>
                    <a:t>courses</a:t>
                  </a:r>
                </a:p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  <a:sym typeface="Arial" charset="0"/>
                    </a:rPr>
                    <a:t>135</a:t>
                  </a:r>
                </a:p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  <a:sym typeface="Arial" charset="0"/>
                    </a:rPr>
                    <a:t>16%</a:t>
                  </a:r>
                </a:p>
              </p:txBody>
            </p:sp>
          </p:grpSp>
        </p:grpSp>
      </p:grpSp>
      <p:grpSp>
        <p:nvGrpSpPr>
          <p:cNvPr id="13" name="Group 12"/>
          <p:cNvGrpSpPr/>
          <p:nvPr/>
        </p:nvGrpSpPr>
        <p:grpSpPr>
          <a:xfrm>
            <a:off x="2286000" y="1600200"/>
            <a:ext cx="1633414" cy="2595937"/>
            <a:chOff x="2286000" y="1600200"/>
            <a:chExt cx="1633414" cy="2595937"/>
          </a:xfrm>
        </p:grpSpPr>
        <p:grpSp>
          <p:nvGrpSpPr>
            <p:cNvPr id="7" name="Group 6"/>
            <p:cNvGrpSpPr/>
            <p:nvPr/>
          </p:nvGrpSpPr>
          <p:grpSpPr>
            <a:xfrm>
              <a:off x="2286000" y="2209800"/>
              <a:ext cx="533400" cy="1435101"/>
              <a:chOff x="381000" y="3479800"/>
              <a:chExt cx="533400" cy="1435101"/>
            </a:xfrm>
          </p:grpSpPr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673226" y="1600200"/>
              <a:ext cx="1246188" cy="1224337"/>
              <a:chOff x="2743200" y="1676400"/>
              <a:chExt cx="1246188" cy="1224337"/>
            </a:xfrm>
          </p:grpSpPr>
          <p:sp>
            <p:nvSpPr>
              <p:cNvPr id="75" name="Rectangle 2"/>
              <p:cNvSpPr>
                <a:spLocks/>
              </p:cNvSpPr>
              <p:nvPr/>
            </p:nvSpPr>
            <p:spPr bwMode="auto">
              <a:xfrm>
                <a:off x="2743200" y="1676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713" name="Rectangle 17"/>
              <p:cNvSpPr>
                <a:spLocks/>
              </p:cNvSpPr>
              <p:nvPr/>
            </p:nvSpPr>
            <p:spPr bwMode="auto">
              <a:xfrm>
                <a:off x="2743200" y="1795550"/>
                <a:ext cx="1246188" cy="816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passed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052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490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57%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667000" y="2971800"/>
              <a:ext cx="1224337" cy="1224337"/>
              <a:chOff x="2743200" y="3657600"/>
              <a:chExt cx="1224337" cy="1224337"/>
            </a:xfrm>
          </p:grpSpPr>
          <p:sp>
            <p:nvSpPr>
              <p:cNvPr id="78" name="Rectangle 2"/>
              <p:cNvSpPr>
                <a:spLocks/>
              </p:cNvSpPr>
              <p:nvPr/>
            </p:nvSpPr>
            <p:spPr bwMode="auto">
              <a:xfrm>
                <a:off x="2743200" y="36576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716" name="Rectangle 20"/>
              <p:cNvSpPr>
                <a:spLocks/>
              </p:cNvSpPr>
              <p:nvPr/>
            </p:nvSpPr>
            <p:spPr bwMode="auto">
              <a:xfrm>
                <a:off x="2819400" y="3657600"/>
                <a:ext cx="1137932" cy="10618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38100" bIns="3810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never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passed 052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373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43%</a:t>
                </a:r>
              </a:p>
            </p:txBody>
          </p:sp>
        </p:grpSp>
      </p:grpSp>
      <p:sp>
        <p:nvSpPr>
          <p:cNvPr id="41" name="Rectangle 33"/>
          <p:cNvSpPr>
            <a:spLocks/>
          </p:cNvSpPr>
          <p:nvPr/>
        </p:nvSpPr>
        <p:spPr bwMode="auto">
          <a:xfrm>
            <a:off x="4267200" y="2971800"/>
            <a:ext cx="1270000" cy="1270000"/>
          </a:xfrm>
          <a:prstGeom prst="rect">
            <a:avLst/>
          </a:prstGeom>
          <a:noFill/>
          <a:ln w="762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486400" y="1600200"/>
            <a:ext cx="1605337" cy="2595937"/>
            <a:chOff x="5486400" y="1600200"/>
            <a:chExt cx="1605337" cy="2595937"/>
          </a:xfrm>
        </p:grpSpPr>
        <p:grpSp>
          <p:nvGrpSpPr>
            <p:cNvPr id="71" name="Group 70"/>
            <p:cNvGrpSpPr/>
            <p:nvPr/>
          </p:nvGrpSpPr>
          <p:grpSpPr>
            <a:xfrm>
              <a:off x="5486400" y="2209800"/>
              <a:ext cx="533400" cy="1435101"/>
              <a:chOff x="381000" y="3479800"/>
              <a:chExt cx="533400" cy="1435101"/>
            </a:xfrm>
          </p:grpSpPr>
          <p:sp>
            <p:nvSpPr>
              <p:cNvPr id="72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4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867400" y="1600200"/>
              <a:ext cx="1224337" cy="1224337"/>
              <a:chOff x="5867400" y="1600200"/>
              <a:chExt cx="1224337" cy="1224337"/>
            </a:xfrm>
          </p:grpSpPr>
          <p:sp>
            <p:nvSpPr>
              <p:cNvPr id="42" name="Rectangle 2"/>
              <p:cNvSpPr>
                <a:spLocks/>
              </p:cNvSpPr>
              <p:nvPr/>
            </p:nvSpPr>
            <p:spPr bwMode="auto">
              <a:xfrm>
                <a:off x="5867400" y="16002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4" name="Rectangle 25"/>
              <p:cNvSpPr>
                <a:spLocks/>
              </p:cNvSpPr>
              <p:nvPr/>
            </p:nvSpPr>
            <p:spPr bwMode="auto">
              <a:xfrm>
                <a:off x="5894388" y="1795463"/>
                <a:ext cx="1192213" cy="815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passed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287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33%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867400" y="2971800"/>
              <a:ext cx="1224337" cy="1224337"/>
              <a:chOff x="5867400" y="3733800"/>
              <a:chExt cx="1224337" cy="1224337"/>
            </a:xfrm>
          </p:grpSpPr>
          <p:sp>
            <p:nvSpPr>
              <p:cNvPr id="76" name="Rectangle 2"/>
              <p:cNvSpPr>
                <a:spLocks/>
              </p:cNvSpPr>
              <p:nvPr/>
            </p:nvSpPr>
            <p:spPr bwMode="auto">
              <a:xfrm>
                <a:off x="5867400" y="3733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2" name="Rectangle 29"/>
              <p:cNvSpPr>
                <a:spLocks/>
              </p:cNvSpPr>
              <p:nvPr/>
            </p:nvSpPr>
            <p:spPr bwMode="auto">
              <a:xfrm>
                <a:off x="5931845" y="3787087"/>
                <a:ext cx="1137932" cy="10618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38100" bIns="3810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never</a:t>
                </a:r>
              </a:p>
              <a:p>
                <a:pPr algn="ctr"/>
                <a:r>
                  <a:rPr lang="en-US" sz="1600" dirty="0" smtClean="0"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passed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101</a:t>
                </a:r>
                <a:endParaRPr lang="en-US" sz="16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68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8%</a:t>
                </a:r>
              </a:p>
            </p:txBody>
          </p:sp>
        </p:grpSp>
      </p:grpSp>
      <p:sp>
        <p:nvSpPr>
          <p:cNvPr id="57" name="Rectangle 33"/>
          <p:cNvSpPr>
            <a:spLocks/>
          </p:cNvSpPr>
          <p:nvPr/>
        </p:nvSpPr>
        <p:spPr bwMode="auto">
          <a:xfrm>
            <a:off x="5867400" y="1600200"/>
            <a:ext cx="1219200" cy="1270000"/>
          </a:xfrm>
          <a:prstGeom prst="rect">
            <a:avLst/>
          </a:prstGeom>
          <a:noFill/>
          <a:ln w="762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9"/>
          <p:cNvSpPr txBox="1"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Second Attempt at Measuring Success (1993)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45" name="Picture 44" descr="ALP Logo w Name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5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8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3400" y="2057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Why Do Students Drop Out?</a:t>
            </a:r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0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8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186578">
            <a:off x="-63716" y="1444172"/>
            <a:ext cx="4237372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can’t write a thesis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 rot="1311136">
            <a:off x="4325182" y="1206265"/>
            <a:ext cx="5019601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no concrete examples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 rot="21128680">
            <a:off x="404777" y="2912397"/>
            <a:ext cx="434594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sentence fragments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 rot="2117356">
            <a:off x="1916966" y="5018644"/>
            <a:ext cx="4389879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confusing words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 rot="1498021">
            <a:off x="2653019" y="2166517"/>
            <a:ext cx="5019891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l">
              <a:buClr>
                <a:srgbClr val="7FA500"/>
              </a:buClr>
            </a:pPr>
            <a:r>
              <a:rPr lang="en-US" sz="3600" dirty="0" smtClean="0"/>
              <a:t>subject-verb agreement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 rot="21419496">
            <a:off x="4741480" y="3967371"/>
            <a:ext cx="3342649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buClr>
                <a:srgbClr val="7FA500"/>
              </a:buClr>
            </a:pPr>
            <a:r>
              <a:rPr lang="en-US" sz="3600" dirty="0" err="1" smtClean="0"/>
              <a:t>mla</a:t>
            </a:r>
            <a:r>
              <a:rPr lang="en-US" sz="3600" dirty="0" smtClean="0"/>
              <a:t> format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-381000" y="3048000"/>
            <a:ext cx="9982199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ctr">
              <a:buClr>
                <a:srgbClr val="7FA500"/>
              </a:buClr>
            </a:pPr>
            <a:r>
              <a:rPr lang="en-US" sz="5400" dirty="0"/>
              <a:t>when we asked students . . .</a:t>
            </a:r>
          </a:p>
        </p:txBody>
      </p:sp>
      <p:sp>
        <p:nvSpPr>
          <p:cNvPr id="9" name="Rectangle 8"/>
          <p:cNvSpPr/>
          <p:nvPr/>
        </p:nvSpPr>
        <p:spPr>
          <a:xfrm>
            <a:off x="-381000" y="3048000"/>
            <a:ext cx="9982199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algn="ctr">
              <a:buClr>
                <a:srgbClr val="7FA500"/>
              </a:buClr>
            </a:pPr>
            <a:r>
              <a:rPr lang="en-US" sz="5400" dirty="0"/>
              <a:t>They told us “</a:t>
            </a:r>
            <a:r>
              <a:rPr lang="en-US" sz="5400" dirty="0" smtClean="0"/>
              <a:t>none of the above”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563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10" grpId="0" animBg="1"/>
      <p:bldP spid="11" grpId="0" animBg="1"/>
      <p:bldP spid="12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40731</TotalTime>
  <Words>1995</Words>
  <Application>Microsoft Macintosh PowerPoint</Application>
  <PresentationFormat>On-screen Show (4:3)</PresentationFormat>
  <Paragraphs>619</Paragraphs>
  <Slides>34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Arial Bold</vt:lpstr>
      <vt:lpstr>Avenir Book</vt:lpstr>
      <vt:lpstr>Calibri</vt:lpstr>
      <vt:lpstr>Gill Sans</vt:lpstr>
      <vt:lpstr>Lucida Grande</vt:lpstr>
      <vt:lpstr>ＭＳ Ｐゴシック</vt:lpstr>
      <vt:lpstr>Times</vt:lpstr>
      <vt:lpstr>ヒラギノ角ゴ ProN W3</vt:lpstr>
      <vt:lpstr>ヒラギノ角ゴ ProN W6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Peter Adams</cp:lastModifiedBy>
  <cp:revision>324</cp:revision>
  <cp:lastPrinted>2014-10-15T21:42:34Z</cp:lastPrinted>
  <dcterms:created xsi:type="dcterms:W3CDTF">2012-10-28T13:12:27Z</dcterms:created>
  <dcterms:modified xsi:type="dcterms:W3CDTF">2017-06-14T13:52:22Z</dcterms:modified>
</cp:coreProperties>
</file>